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3" r:id="rId2"/>
  </p:sldMasterIdLst>
  <p:notesMasterIdLst>
    <p:notesMasterId r:id="rId64"/>
  </p:notesMasterIdLst>
  <p:handoutMasterIdLst>
    <p:handoutMasterId r:id="rId65"/>
  </p:handoutMasterIdLst>
  <p:sldIdLst>
    <p:sldId id="575" r:id="rId3"/>
    <p:sldId id="636" r:id="rId4"/>
    <p:sldId id="637" r:id="rId5"/>
    <p:sldId id="638" r:id="rId6"/>
    <p:sldId id="639" r:id="rId7"/>
    <p:sldId id="640" r:id="rId8"/>
    <p:sldId id="641" r:id="rId9"/>
    <p:sldId id="642" r:id="rId10"/>
    <p:sldId id="643" r:id="rId11"/>
    <p:sldId id="644" r:id="rId12"/>
    <p:sldId id="645" r:id="rId13"/>
    <p:sldId id="646" r:id="rId14"/>
    <p:sldId id="647" r:id="rId15"/>
    <p:sldId id="648" r:id="rId16"/>
    <p:sldId id="649" r:id="rId17"/>
    <p:sldId id="650" r:id="rId18"/>
    <p:sldId id="586" r:id="rId19"/>
    <p:sldId id="545" r:id="rId20"/>
    <p:sldId id="569" r:id="rId21"/>
    <p:sldId id="617" r:id="rId22"/>
    <p:sldId id="651" r:id="rId23"/>
    <p:sldId id="652" r:id="rId24"/>
    <p:sldId id="653" r:id="rId25"/>
    <p:sldId id="654" r:id="rId26"/>
    <p:sldId id="606" r:id="rId27"/>
    <p:sldId id="630" r:id="rId28"/>
    <p:sldId id="608" r:id="rId29"/>
    <p:sldId id="557" r:id="rId30"/>
    <p:sldId id="558" r:id="rId31"/>
    <p:sldId id="559" r:id="rId32"/>
    <p:sldId id="655" r:id="rId33"/>
    <p:sldId id="686" r:id="rId34"/>
    <p:sldId id="678" r:id="rId35"/>
    <p:sldId id="684" r:id="rId36"/>
    <p:sldId id="679" r:id="rId37"/>
    <p:sldId id="680" r:id="rId38"/>
    <p:sldId id="681" r:id="rId39"/>
    <p:sldId id="682" r:id="rId40"/>
    <p:sldId id="683" r:id="rId41"/>
    <p:sldId id="656" r:id="rId42"/>
    <p:sldId id="657" r:id="rId43"/>
    <p:sldId id="658" r:id="rId44"/>
    <p:sldId id="659" r:id="rId45"/>
    <p:sldId id="660" r:id="rId46"/>
    <p:sldId id="661" r:id="rId47"/>
    <p:sldId id="662" r:id="rId48"/>
    <p:sldId id="663" r:id="rId49"/>
    <p:sldId id="664" r:id="rId50"/>
    <p:sldId id="665" r:id="rId51"/>
    <p:sldId id="666" r:id="rId52"/>
    <p:sldId id="667" r:id="rId53"/>
    <p:sldId id="668" r:id="rId54"/>
    <p:sldId id="669" r:id="rId55"/>
    <p:sldId id="670" r:id="rId56"/>
    <p:sldId id="671" r:id="rId57"/>
    <p:sldId id="672" r:id="rId58"/>
    <p:sldId id="673" r:id="rId59"/>
    <p:sldId id="674" r:id="rId60"/>
    <p:sldId id="675" r:id="rId61"/>
    <p:sldId id="676" r:id="rId62"/>
    <p:sldId id="677" r:id="rId63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572B046B-8F95-5D46-9DBD-DEEA305E15D9}">
          <p14:sldIdLst>
            <p14:sldId id="575"/>
            <p14:sldId id="636"/>
            <p14:sldId id="637"/>
            <p14:sldId id="638"/>
            <p14:sldId id="639"/>
            <p14:sldId id="640"/>
            <p14:sldId id="641"/>
            <p14:sldId id="642"/>
            <p14:sldId id="643"/>
            <p14:sldId id="644"/>
            <p14:sldId id="645"/>
            <p14:sldId id="646"/>
            <p14:sldId id="647"/>
            <p14:sldId id="648"/>
            <p14:sldId id="649"/>
            <p14:sldId id="650"/>
          </p14:sldIdLst>
        </p14:section>
        <p14:section name="Software 2.0" id="{4B95ADB3-D1B4-B348-9465-F4A7D2DCCC94}">
          <p14:sldIdLst/>
        </p14:section>
        <p14:section name="Snorkel: Overview" id="{027E7D0F-15E1-2449-818F-DF687CB97F73}">
          <p14:sldIdLst>
            <p14:sldId id="586"/>
            <p14:sldId id="545"/>
            <p14:sldId id="569"/>
          </p14:sldIdLst>
        </p14:section>
        <p14:section name="Snorkel: Case Study" id="{4518B6E0-CC55-594D-9BB5-88252C6E1593}">
          <p14:sldIdLst>
            <p14:sldId id="617"/>
            <p14:sldId id="651"/>
            <p14:sldId id="652"/>
            <p14:sldId id="653"/>
            <p14:sldId id="654"/>
            <p14:sldId id="606"/>
            <p14:sldId id="630"/>
            <p14:sldId id="608"/>
          </p14:sldIdLst>
        </p14:section>
        <p14:section name="Snorkel: Algorithm &amp; Theory" id="{1EAFA3BF-60DD-4147-8F18-BB06B81F6DA5}">
          <p14:sldIdLst>
            <p14:sldId id="557"/>
            <p14:sldId id="558"/>
            <p14:sldId id="559"/>
            <p14:sldId id="655"/>
            <p14:sldId id="686"/>
            <p14:sldId id="678"/>
            <p14:sldId id="684"/>
            <p14:sldId id="679"/>
            <p14:sldId id="680"/>
            <p14:sldId id="681"/>
            <p14:sldId id="682"/>
            <p14:sldId id="683"/>
            <p14:sldId id="656"/>
            <p14:sldId id="657"/>
            <p14:sldId id="658"/>
            <p14:sldId id="659"/>
            <p14:sldId id="660"/>
            <p14:sldId id="661"/>
            <p14:sldId id="662"/>
            <p14:sldId id="663"/>
            <p14:sldId id="664"/>
            <p14:sldId id="665"/>
            <p14:sldId id="666"/>
            <p14:sldId id="667"/>
            <p14:sldId id="668"/>
            <p14:sldId id="669"/>
            <p14:sldId id="670"/>
            <p14:sldId id="671"/>
            <p14:sldId id="672"/>
            <p14:sldId id="673"/>
            <p14:sldId id="674"/>
            <p14:sldId id="675"/>
            <p14:sldId id="676"/>
            <p14:sldId id="67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972"/>
    <a:srgbClr val="6DB2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3"/>
    <p:restoredTop sz="87134"/>
  </p:normalViewPr>
  <p:slideViewPr>
    <p:cSldViewPr snapToGrid="0" snapToObjects="1">
      <p:cViewPr varScale="1">
        <p:scale>
          <a:sx n="95" d="100"/>
          <a:sy n="95" d="100"/>
        </p:scale>
        <p:origin x="192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5" d="100"/>
          <a:sy n="105" d="100"/>
        </p:scale>
        <p:origin x="447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6E7BA-E392-054A-A161-85BA36A58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464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D21D40-707C-5544-AF79-6D17FFCAFDE3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EE9FA7-A640-0245-AB9D-9FCDB83B0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55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Hi, my name is Alex Ratner and I’m a 5</a:t>
            </a:r>
            <a:r>
              <a:rPr lang="en-US" baseline="30000" dirty="0"/>
              <a:t>th</a:t>
            </a:r>
            <a:r>
              <a:rPr lang="en-US" baseline="0" dirty="0"/>
              <a:t> year PhD student working with Chris Re.</a:t>
            </a:r>
          </a:p>
          <a:p>
            <a:r>
              <a:rPr lang="en-US" baseline="0" dirty="0"/>
              <a:t>Today, I’m going to give an update on Snorkel, our system for rapidly generating large training sets, and on our broader vision in this area of work.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09C93-60F3-5A4A-B758-B46A245AE1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828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E9FA7-A640-0245-AB9D-9FCDB83B0F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05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E9FA7-A640-0245-AB9D-9FCDB83B0F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77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E9FA7-A640-0245-AB9D-9FCDB83B0FE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688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0098D-163A-DF41-9B39-058B7140DB15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656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0098D-163A-DF41-9B39-058B7140DB15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9428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E9FA7-A640-0245-AB9D-9FCDB83B0FE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160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E9FA7-A640-0245-AB9D-9FCDB83B0FE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951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E9FA7-A640-0245-AB9D-9FCDB83B0FE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4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E9FA7-A640-0245-AB9D-9FCDB83B0FE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329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Labels data points as abnormal</a:t>
            </a:r>
            <a:r>
              <a:rPr lang="en-US" baseline="0" dirty="0"/>
              <a:t> / normal, where the </a:t>
            </a:r>
            <a:r>
              <a:rPr lang="en-US" baseline="0" dirty="0" err="1"/>
              <a:t>X_i</a:t>
            </a:r>
            <a:r>
              <a:rPr lang="en-US" baseline="0" dirty="0"/>
              <a:t> are radiology cases from our previous example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How to deal with the fact that we have conflicting labels, including tie votes?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Intuition is that LFs that tend to be in the majority should be more accurate, and vice-versa; we learn corresponding accuracies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These then give us probabilistic training labels---</a:t>
            </a:r>
            <a:r>
              <a:rPr lang="en-US" baseline="0" dirty="0" err="1"/>
              <a:t>ie</a:t>
            </a:r>
            <a:r>
              <a:rPr lang="en-US" baseline="0" dirty="0"/>
              <a:t> training labels with confidence scores---for the data points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E9FA7-A640-0245-AB9D-9FCDB83B0FE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80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D9024-1CE3-EF4C-AD33-353A71ADA99A}" type="slidenum">
              <a:rPr lang="uk-UA" smtClean="0">
                <a:solidFill>
                  <a:prstClr val="black"/>
                </a:solidFill>
              </a:rPr>
              <a:pPr/>
              <a:t>4</a:t>
            </a:fld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1385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There’s another important twist to our problem however: What if the labeling functions are not really independent voters,</a:t>
            </a:r>
            <a:r>
              <a:rPr lang="en-US" baseline="0" dirty="0"/>
              <a:t> but are correlated.  For example, they might share a </a:t>
            </a:r>
            <a:r>
              <a:rPr lang="en-US" baseline="0" dirty="0" err="1"/>
              <a:t>subfunction</a:t>
            </a:r>
            <a:r>
              <a:rPr lang="en-US" baseline="0" dirty="0"/>
              <a:t> or use the same data resource; or they might even be duplicates of each other submitted by two different engineers, which we’ve seen happen!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E9FA7-A640-0245-AB9D-9FCDB83B0FE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8098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E9FA7-A640-0245-AB9D-9FCDB83B0FE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579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E9FA7-A640-0245-AB9D-9FCDB83B0FE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4700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E9FA7-A640-0245-AB9D-9FCDB83B0FE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402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E9FA7-A640-0245-AB9D-9FCDB83B0FE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7605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E9FA7-A640-0245-AB9D-9FCDB83B0FE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627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E9FA7-A640-0245-AB9D-9FCDB83B0FE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53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E9FA7-A640-0245-AB9D-9FCDB83B0FE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17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 on flow here!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0098D-163A-DF41-9B39-058B7140DB1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097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previous talks</a:t>
            </a:r>
            <a:r>
              <a:rPr lang="en-US" baseline="0" dirty="0"/>
              <a:t> about Snorkel, we had focused on just the end Chemical-disease relation extraction task as an example</a:t>
            </a:r>
            <a:r>
              <a:rPr lang="mr-IN" baseline="0" dirty="0"/>
              <a:t>…</a:t>
            </a:r>
            <a:r>
              <a:rPr lang="en-US" baseline="0" dirty="0"/>
              <a:t> but really, this task involves at least three tasks (and, three types of labels)</a:t>
            </a:r>
          </a:p>
          <a:p>
            <a:endParaRPr lang="en-US" baseline="0" dirty="0"/>
          </a:p>
          <a:p>
            <a:r>
              <a:rPr lang="en-US" baseline="0" dirty="0"/>
              <a:t>And, could involve even more tasks (sub-types of </a:t>
            </a:r>
            <a:r>
              <a:rPr lang="en-US" baseline="0" dirty="0" err="1"/>
              <a:t>chem</a:t>
            </a:r>
            <a:r>
              <a:rPr lang="en-US" baseline="0" dirty="0"/>
              <a:t>/dis; specific hierarchies of types of relationships; </a:t>
            </a:r>
            <a:r>
              <a:rPr lang="en-US" baseline="0" dirty="0" err="1"/>
              <a:t>etc</a:t>
            </a:r>
            <a:r>
              <a:rPr lang="en-US" baseline="0" dirty="0"/>
              <a:t>) and more different *types* of labels</a:t>
            </a:r>
          </a:p>
          <a:p>
            <a:endParaRPr lang="en-US" baseline="0" dirty="0"/>
          </a:p>
          <a:p>
            <a:r>
              <a:rPr lang="en-US" baseline="0" dirty="0"/>
              <a:t>= MTS + MTL</a:t>
            </a:r>
          </a:p>
          <a:p>
            <a:endParaRPr lang="en-US" baseline="0" dirty="0"/>
          </a:p>
          <a:p>
            <a:r>
              <a:rPr lang="en-US" baseline="0" dirty="0"/>
              <a:t>TODO: Need to make the point then that people have done MTL / joint inference before, people have done WS before (previous section), but how do we combine them??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E9FA7-A640-0245-AB9D-9FCDB83B0FE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44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09C93-60F3-5A4A-B758-B46A245AE1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189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Add: “We show in the paper that both of these phases are necessary</a:t>
            </a:r>
            <a:r>
              <a:rPr lang="en-US" baseline="0" dirty="0"/>
              <a:t> for high quality”</a:t>
            </a:r>
          </a:p>
          <a:p>
            <a:endParaRPr lang="en-US" baseline="0" dirty="0"/>
          </a:p>
          <a:p>
            <a:r>
              <a:rPr lang="en-US" baseline="0" dirty="0"/>
              <a:t>Need to have a less weak way of presenting this slide- not just “oh, what we did before with some modifications”</a:t>
            </a:r>
            <a:r>
              <a:rPr lang="mr-IN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7ED4F-4078-F047-81F7-3ED5E6E89ABE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0508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E9FA7-A640-0245-AB9D-9FCDB83B0FE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740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E9FA7-A640-0245-AB9D-9FCDB83B0FE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485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Points to make:</a:t>
            </a:r>
            <a:br>
              <a:rPr lang="en-US" dirty="0"/>
            </a:br>
            <a:r>
              <a:rPr lang="en-US" dirty="0"/>
              <a:t>- Different tasks may have different</a:t>
            </a:r>
            <a:r>
              <a:rPr lang="en-US" baseline="0" dirty="0"/>
              <a:t> amounts of LFs / density of labels (for example, Causes may have far less supervision)</a:t>
            </a:r>
          </a:p>
          <a:p>
            <a:r>
              <a:rPr lang="en-US" baseline="0" dirty="0"/>
              <a:t>- We can still learn from disagreements!</a:t>
            </a:r>
            <a:endParaRPr lang="en-US" dirty="0"/>
          </a:p>
          <a:p>
            <a:endParaRPr lang="en-US" dirty="0"/>
          </a:p>
          <a:p>
            <a:r>
              <a:rPr lang="en-US" dirty="0"/>
              <a:t>OUTLINE:</a:t>
            </a:r>
          </a:p>
          <a:p>
            <a:pPr marL="228600" indent="-228600">
              <a:buAutoNum type="arabicPeriod"/>
            </a:pPr>
            <a:r>
              <a:rPr lang="en-US" dirty="0"/>
              <a:t>Basic idea /</a:t>
            </a:r>
            <a:r>
              <a:rPr lang="en-US" baseline="0" dirty="0"/>
              <a:t> overview slide</a:t>
            </a:r>
          </a:p>
          <a:p>
            <a:pPr marL="228600" indent="-228600">
              <a:buAutoNum type="arabicPeriod"/>
            </a:pPr>
            <a:r>
              <a:rPr lang="en-US" baseline="0" dirty="0"/>
              <a:t>FG / PGM representation: (</a:t>
            </a:r>
            <a:r>
              <a:rPr lang="en-US" baseline="0" dirty="0" err="1"/>
              <a:t>i</a:t>
            </a:r>
            <a:r>
              <a:rPr lang="en-US" baseline="0" dirty="0"/>
              <a:t>) Y / task graph, (ii) LFs, (iii) deps </a:t>
            </a:r>
            <a:r>
              <a:rPr lang="en-US" baseline="0" dirty="0">
                <a:sym typeface="Wingdings"/>
              </a:rPr>
              <a:t> Solve this using </a:t>
            </a:r>
            <a:r>
              <a:rPr lang="en-US" baseline="0" dirty="0" err="1">
                <a:sym typeface="Wingdings"/>
              </a:rPr>
              <a:t>gibbs</a:t>
            </a:r>
            <a:r>
              <a:rPr lang="en-US" baseline="0" dirty="0">
                <a:sym typeface="Wingdings"/>
              </a:rPr>
              <a:t> sampling + gradient descent</a:t>
            </a:r>
          </a:p>
          <a:p>
            <a:pPr marL="228600" indent="-228600">
              <a:buAutoNum type="arabicPeriod"/>
            </a:pPr>
            <a:r>
              <a:rPr lang="en-US" baseline="0" dirty="0">
                <a:sym typeface="Wingdings"/>
              </a:rPr>
              <a:t>Preview: New matrix completion approach (better scaling!!!)</a:t>
            </a:r>
          </a:p>
          <a:p>
            <a:pPr marL="228600" indent="-228600">
              <a:buAutoNum type="arabicPeriod"/>
            </a:pPr>
            <a:r>
              <a:rPr lang="en-US" baseline="0" dirty="0">
                <a:sym typeface="Wingdings"/>
              </a:rPr>
              <a:t>Theory + recap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E9FA7-A640-0245-AB9D-9FCDB83B0FE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773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Points to make:</a:t>
            </a:r>
            <a:br>
              <a:rPr lang="en-US" dirty="0"/>
            </a:br>
            <a:r>
              <a:rPr lang="en-US" dirty="0"/>
              <a:t>- Different tasks may have different</a:t>
            </a:r>
            <a:r>
              <a:rPr lang="en-US" baseline="0" dirty="0"/>
              <a:t> amounts of LFs / density of labels (for example, Causes may have far less supervision)</a:t>
            </a:r>
          </a:p>
          <a:p>
            <a:r>
              <a:rPr lang="en-US" baseline="0" dirty="0"/>
              <a:t>- We can still learn from disagreements!</a:t>
            </a:r>
            <a:endParaRPr lang="en-US" dirty="0"/>
          </a:p>
          <a:p>
            <a:endParaRPr lang="en-US" dirty="0"/>
          </a:p>
          <a:p>
            <a:r>
              <a:rPr lang="en-US" dirty="0"/>
              <a:t>OUTLINE:</a:t>
            </a:r>
          </a:p>
          <a:p>
            <a:pPr marL="228600" indent="-228600">
              <a:buAutoNum type="arabicPeriod"/>
            </a:pPr>
            <a:r>
              <a:rPr lang="en-US" dirty="0"/>
              <a:t>Basic idea /</a:t>
            </a:r>
            <a:r>
              <a:rPr lang="en-US" baseline="0" dirty="0"/>
              <a:t> overview slide</a:t>
            </a:r>
          </a:p>
          <a:p>
            <a:pPr marL="228600" indent="-228600">
              <a:buAutoNum type="arabicPeriod"/>
            </a:pPr>
            <a:r>
              <a:rPr lang="en-US" baseline="0" dirty="0"/>
              <a:t>FG / PGM representation: (</a:t>
            </a:r>
            <a:r>
              <a:rPr lang="en-US" baseline="0" dirty="0" err="1"/>
              <a:t>i</a:t>
            </a:r>
            <a:r>
              <a:rPr lang="en-US" baseline="0" dirty="0"/>
              <a:t>) Y / task graph, (ii) LFs, (iii) deps </a:t>
            </a:r>
            <a:r>
              <a:rPr lang="en-US" baseline="0" dirty="0">
                <a:sym typeface="Wingdings"/>
              </a:rPr>
              <a:t> Solve this using </a:t>
            </a:r>
            <a:r>
              <a:rPr lang="en-US" baseline="0" dirty="0" err="1">
                <a:sym typeface="Wingdings"/>
              </a:rPr>
              <a:t>gibbs</a:t>
            </a:r>
            <a:r>
              <a:rPr lang="en-US" baseline="0" dirty="0">
                <a:sym typeface="Wingdings"/>
              </a:rPr>
              <a:t> sampling + gradient descent</a:t>
            </a:r>
          </a:p>
          <a:p>
            <a:pPr marL="228600" indent="-228600">
              <a:buAutoNum type="arabicPeriod"/>
            </a:pPr>
            <a:r>
              <a:rPr lang="en-US" baseline="0" dirty="0">
                <a:sym typeface="Wingdings"/>
              </a:rPr>
              <a:t>Preview: New matrix completion approach (better scaling!!!)</a:t>
            </a:r>
          </a:p>
          <a:p>
            <a:pPr marL="228600" indent="-228600">
              <a:buAutoNum type="arabicPeriod"/>
            </a:pPr>
            <a:r>
              <a:rPr lang="en-US" baseline="0" dirty="0">
                <a:sym typeface="Wingdings"/>
              </a:rPr>
              <a:t>Theory + recap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E9FA7-A640-0245-AB9D-9FCDB83B0FE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4880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E9FA7-A640-0245-AB9D-9FCDB83B0FE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2371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0098D-163A-DF41-9B39-058B7140DB15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5392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Add: “We show in the paper that both of these phases are necessary</a:t>
            </a:r>
            <a:r>
              <a:rPr lang="en-US" baseline="0" dirty="0"/>
              <a:t> for high quality”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7ED4F-4078-F047-81F7-3ED5E6E89ABE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74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0098D-163A-DF41-9B39-058B7140DB1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90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0098D-163A-DF41-9B39-058B7140DB1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8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0098D-163A-DF41-9B39-058B7140DB1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29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E9FA7-A640-0245-AB9D-9FCDB83B0F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09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E9FA7-A640-0245-AB9D-9FCDB83B0F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66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Besides a small evaluation set, there’s no hand-labeled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E9FA7-A640-0245-AB9D-9FCDB83B0F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778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86CA2-16EA-3C48-BA12-5D2789BF3537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CA94-B467-354A-A076-2EA041C30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52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86CA2-16EA-3C48-BA12-5D2789BF3537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CA94-B467-354A-A076-2EA041C30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4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86CA2-16EA-3C48-BA12-5D2789BF3537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CA94-B467-354A-A076-2EA041C30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06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 hasCustomPrompt="1"/>
          </p:nvPr>
        </p:nvSpPr>
        <p:spPr>
          <a:xfrm>
            <a:off x="381000" y="2839644"/>
            <a:ext cx="11430000" cy="317896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8965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3" name="Shape 43"/>
          <p:cNvSpPr>
            <a:spLocks noGrp="1"/>
          </p:cNvSpPr>
          <p:nvPr>
            <p:ph type="sldNum" sz="quarter" idx="2"/>
          </p:nvPr>
        </p:nvSpPr>
        <p:spPr>
          <a:xfrm>
            <a:off x="11505979" y="303610"/>
            <a:ext cx="307776" cy="29255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838787"/>
                </a:solidFill>
              </a:rPr>
              <a:pPr/>
              <a:t>‹#›</a:t>
            </a:fld>
            <a:endParaRPr>
              <a:solidFill>
                <a:srgbClr val="8387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08977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1CDB-BB21-994B-9DAD-1A43C7D57F1C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C2002-4C57-5949-9422-4DE8A705F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62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1CDB-BB21-994B-9DAD-1A43C7D57F1C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C2002-4C57-5949-9422-4DE8A705F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49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1CDB-BB21-994B-9DAD-1A43C7D57F1C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C2002-4C57-5949-9422-4DE8A705F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506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1CDB-BB21-994B-9DAD-1A43C7D57F1C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C2002-4C57-5949-9422-4DE8A705F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5197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1CDB-BB21-994B-9DAD-1A43C7D57F1C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C2002-4C57-5949-9422-4DE8A705F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787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1CDB-BB21-994B-9DAD-1A43C7D57F1C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C2002-4C57-5949-9422-4DE8A705F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704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1CDB-BB21-994B-9DAD-1A43C7D57F1C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C2002-4C57-5949-9422-4DE8A705F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11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3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56391"/>
            <a:ext cx="10515600" cy="42317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86CA2-16EA-3C48-BA12-5D2789BF3537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CA94-B467-354A-A076-2EA041C30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205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1CDB-BB21-994B-9DAD-1A43C7D57F1C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C2002-4C57-5949-9422-4DE8A705F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127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1CDB-BB21-994B-9DAD-1A43C7D57F1C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C2002-4C57-5949-9422-4DE8A705F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6319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1CDB-BB21-994B-9DAD-1A43C7D57F1C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C2002-4C57-5949-9422-4DE8A705F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1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1CDB-BB21-994B-9DAD-1A43C7D57F1C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C2002-4C57-5949-9422-4DE8A705F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082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86CA2-16EA-3C48-BA12-5D2789BF3537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CA94-B467-354A-A076-2EA041C30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46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86CA2-16EA-3C48-BA12-5D2789BF3537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CA94-B467-354A-A076-2EA041C30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3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86CA2-16EA-3C48-BA12-5D2789BF3537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CA94-B467-354A-A076-2EA041C30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932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86CA2-16EA-3C48-BA12-5D2789BF3537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CA94-B467-354A-A076-2EA041C30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611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86CA2-16EA-3C48-BA12-5D2789BF3537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CA94-B467-354A-A076-2EA041C30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60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86CA2-16EA-3C48-BA12-5D2789BF3537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CA94-B467-354A-A076-2EA041C30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29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86CA2-16EA-3C48-BA12-5D2789BF3537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CA94-B467-354A-A076-2EA041C30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6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tif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86CA2-16EA-3C48-BA12-5D2789BF3537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FCA94-B467-354A-A076-2EA041C30FF6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207586"/>
            <a:ext cx="12192000" cy="925967"/>
            <a:chOff x="0" y="-207586"/>
            <a:chExt cx="12192000" cy="925966"/>
          </a:xfrm>
        </p:grpSpPr>
        <p:sp>
          <p:nvSpPr>
            <p:cNvPr id="8" name="Rectangle 7"/>
            <p:cNvSpPr/>
            <p:nvPr/>
          </p:nvSpPr>
          <p:spPr>
            <a:xfrm>
              <a:off x="0" y="-1"/>
              <a:ext cx="12192000" cy="47553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351" baseline="0" dirty="0">
                  <a:latin typeface="+mj-lt"/>
                </a:rPr>
                <a:t>Snorkel Mobilize Workshop</a:t>
              </a:r>
              <a:endParaRPr lang="en-US" sz="1351" dirty="0">
                <a:latin typeface="+mj-lt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4"/>
            <a:srcRect b="20188"/>
            <a:stretch/>
          </p:blipFill>
          <p:spPr>
            <a:xfrm>
              <a:off x="11434909" y="-207586"/>
              <a:ext cx="627214" cy="925966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 userDrawn="1"/>
        </p:nvSpPr>
        <p:spPr>
          <a:xfrm>
            <a:off x="9150169" y="70732"/>
            <a:ext cx="2268570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snorkel.stanford.edu</a:t>
            </a:r>
            <a:endParaRPr lang="en-US" sz="1351" dirty="0">
              <a:solidFill>
                <a:schemeClr val="bg1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712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5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Light" charset="0"/>
          <a:ea typeface="Helvetica Light" charset="0"/>
          <a:cs typeface="Helvetica Light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Helvetica Light" charset="0"/>
          <a:ea typeface="Helvetica Light" charset="0"/>
          <a:cs typeface="Helvetica Light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Helvetica Light" charset="0"/>
          <a:ea typeface="Helvetica Light" charset="0"/>
          <a:cs typeface="Helvetica Light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Helvetica Light" charset="0"/>
          <a:ea typeface="Helvetica Light" charset="0"/>
          <a:cs typeface="Helvetica Light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Light" charset="0"/>
          <a:ea typeface="Helvetica Light" charset="0"/>
          <a:cs typeface="Helvetica Light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Light" charset="0"/>
          <a:ea typeface="Helvetica Light" charset="0"/>
          <a:cs typeface="Helvetica Light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21CDB-BB21-994B-9DAD-1A43C7D57F1C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C2002-4C57-5949-9422-4DE8A705F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68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tiff"/><Relationship Id="rId5" Type="http://schemas.openxmlformats.org/officeDocument/2006/relationships/image" Target="../media/image46.png"/><Relationship Id="rId4" Type="http://schemas.openxmlformats.org/officeDocument/2006/relationships/image" Target="../media/image45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240.png"/><Relationship Id="rId10" Type="http://schemas.openxmlformats.org/officeDocument/2006/relationships/image" Target="../media/image121.png"/><Relationship Id="rId4" Type="http://schemas.openxmlformats.org/officeDocument/2006/relationships/image" Target="../media/image2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"/><Relationship Id="rId3" Type="http://schemas.openxmlformats.org/officeDocument/2006/relationships/image" Target="../media/image4.tif"/><Relationship Id="rId7" Type="http://schemas.openxmlformats.org/officeDocument/2006/relationships/image" Target="../media/image8.tif"/><Relationship Id="rId12" Type="http://schemas.openxmlformats.org/officeDocument/2006/relationships/image" Target="../media/image13.ti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"/><Relationship Id="rId11" Type="http://schemas.openxmlformats.org/officeDocument/2006/relationships/image" Target="../media/image12.tif"/><Relationship Id="rId5" Type="http://schemas.openxmlformats.org/officeDocument/2006/relationships/image" Target="../media/image6.tif"/><Relationship Id="rId10" Type="http://schemas.openxmlformats.org/officeDocument/2006/relationships/image" Target="../media/image11.png"/><Relationship Id="rId4" Type="http://schemas.openxmlformats.org/officeDocument/2006/relationships/image" Target="../media/image5.tif"/><Relationship Id="rId9" Type="http://schemas.openxmlformats.org/officeDocument/2006/relationships/image" Target="../media/image10.t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121.png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tiff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121.pn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121.png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121.pn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4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4" Type="http://schemas.openxmlformats.org/officeDocument/2006/relationships/image" Target="../media/image46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tiff"/><Relationship Id="rId4" Type="http://schemas.openxmlformats.org/officeDocument/2006/relationships/image" Target="../media/image52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HazyResearch/metal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4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image" Target="../media/image400.png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13" Type="http://schemas.openxmlformats.org/officeDocument/2006/relationships/image" Target="../media/image541.png"/><Relationship Id="rId3" Type="http://schemas.openxmlformats.org/officeDocument/2006/relationships/image" Target="../media/image400.png"/><Relationship Id="rId7" Type="http://schemas.openxmlformats.org/officeDocument/2006/relationships/image" Target="../media/image44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0.png"/><Relationship Id="rId11" Type="http://schemas.openxmlformats.org/officeDocument/2006/relationships/image" Target="../media/image390.png"/><Relationship Id="rId5" Type="http://schemas.openxmlformats.org/officeDocument/2006/relationships/image" Target="../media/image420.png"/><Relationship Id="rId10" Type="http://schemas.openxmlformats.org/officeDocument/2006/relationships/image" Target="../media/image51.png"/><Relationship Id="rId4" Type="http://schemas.openxmlformats.org/officeDocument/2006/relationships/image" Target="../media/image410.png"/><Relationship Id="rId9" Type="http://schemas.openxmlformats.org/officeDocument/2006/relationships/image" Target="../media/image47.png"/><Relationship Id="rId1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tif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0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0.png"/><Relationship Id="rId5" Type="http://schemas.openxmlformats.org/officeDocument/2006/relationships/image" Target="../media/image560.png"/><Relationship Id="rId4" Type="http://schemas.openxmlformats.org/officeDocument/2006/relationships/image" Target="../media/image55.png"/><Relationship Id="rId9" Type="http://schemas.openxmlformats.org/officeDocument/2006/relationships/image" Target="../media/image60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570.png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6.tiff"/><Relationship Id="rId4" Type="http://schemas.openxmlformats.org/officeDocument/2006/relationships/image" Target="../media/image55.tif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570.png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"/><Relationship Id="rId13" Type="http://schemas.openxmlformats.org/officeDocument/2006/relationships/image" Target="../media/image18.png"/><Relationship Id="rId3" Type="http://schemas.openxmlformats.org/officeDocument/2006/relationships/image" Target="../media/image4.tif"/><Relationship Id="rId7" Type="http://schemas.openxmlformats.org/officeDocument/2006/relationships/image" Target="../media/image8.tif"/><Relationship Id="rId12" Type="http://schemas.openxmlformats.org/officeDocument/2006/relationships/image" Target="../media/image13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"/><Relationship Id="rId11" Type="http://schemas.openxmlformats.org/officeDocument/2006/relationships/image" Target="../media/image12.tif"/><Relationship Id="rId5" Type="http://schemas.openxmlformats.org/officeDocument/2006/relationships/image" Target="../media/image6.tif"/><Relationship Id="rId15" Type="http://schemas.openxmlformats.org/officeDocument/2006/relationships/image" Target="../media/image20.png"/><Relationship Id="rId10" Type="http://schemas.openxmlformats.org/officeDocument/2006/relationships/image" Target="../media/image11.png"/><Relationship Id="rId4" Type="http://schemas.openxmlformats.org/officeDocument/2006/relationships/image" Target="../media/image5.tif"/><Relationship Id="rId9" Type="http://schemas.openxmlformats.org/officeDocument/2006/relationships/image" Target="../media/image10.tif"/><Relationship Id="rId1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570.png"/><Relationship Id="rId4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0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0.png"/><Relationship Id="rId5" Type="http://schemas.openxmlformats.org/officeDocument/2006/relationships/image" Target="../media/image560.png"/><Relationship Id="rId4" Type="http://schemas.openxmlformats.org/officeDocument/2006/relationships/image" Target="../media/image55.png"/><Relationship Id="rId9" Type="http://schemas.openxmlformats.org/officeDocument/2006/relationships/image" Target="../media/image60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3" Type="http://schemas.openxmlformats.org/officeDocument/2006/relationships/image" Target="../media/image22.png"/><Relationship Id="rId7" Type="http://schemas.openxmlformats.org/officeDocument/2006/relationships/image" Target="../media/image26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iff"/><Relationship Id="rId5" Type="http://schemas.openxmlformats.org/officeDocument/2006/relationships/image" Target="../media/image33.png"/><Relationship Id="rId4" Type="http://schemas.openxmlformats.org/officeDocument/2006/relationships/image" Target="../media/image3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tiff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6056" y="2196252"/>
            <a:ext cx="11281144" cy="2479675"/>
          </a:xfrm>
        </p:spPr>
        <p:txBody>
          <a:bodyPr>
            <a:normAutofit fontScale="90000"/>
          </a:bodyPr>
          <a:lstStyle/>
          <a:p>
            <a:r>
              <a:rPr lang="en-US" dirty="0"/>
              <a:t>The Interface to Software 2.0:</a:t>
            </a:r>
            <a:br>
              <a:rPr lang="en-US" dirty="0"/>
            </a:br>
            <a:r>
              <a:rPr lang="en-US" b="1" dirty="0"/>
              <a:t>Programming Training Data with Snorkel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675927"/>
            <a:ext cx="9144000" cy="1655763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b="1" dirty="0"/>
              <a:t>Alex Ratner</a:t>
            </a:r>
            <a:endParaRPr lang="en-US" dirty="0"/>
          </a:p>
          <a:p>
            <a:r>
              <a:rPr lang="en-US" dirty="0"/>
              <a:t>Stanford University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72" y="483057"/>
            <a:ext cx="1485429" cy="171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85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Need for </a:t>
            </a:r>
            <a:r>
              <a:rPr lang="en-US" b="1" dirty="0"/>
              <a:t>Lightweight</a:t>
            </a:r>
            <a:r>
              <a:rPr lang="en-US" dirty="0"/>
              <a:t> Extraction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Dark data extraction systems still take </a:t>
            </a:r>
            <a:r>
              <a:rPr lang="en-US" sz="3200" b="1" dirty="0">
                <a:solidFill>
                  <a:srgbClr val="FF0000"/>
                </a:solidFill>
              </a:rPr>
              <a:t>months or years </a:t>
            </a:r>
            <a:r>
              <a:rPr lang="en-US" sz="3200" dirty="0">
                <a:solidFill>
                  <a:srgbClr val="FF0000"/>
                </a:solidFill>
              </a:rPr>
              <a:t>to build using state-of-the-art </a:t>
            </a:r>
            <a:r>
              <a:rPr lang="en-US" sz="3200">
                <a:solidFill>
                  <a:srgbClr val="FF0000"/>
                </a:solidFill>
              </a:rPr>
              <a:t>machine learning (ML) systems</a:t>
            </a:r>
            <a:endParaRPr lang="en-US" sz="3200" dirty="0">
              <a:solidFill>
                <a:srgbClr val="FF0000"/>
              </a:solidFill>
            </a:endParaRPr>
          </a:p>
          <a:p>
            <a:endParaRPr lang="en-US" sz="3200" dirty="0"/>
          </a:p>
          <a:p>
            <a:r>
              <a:rPr lang="en-US" sz="3200" dirty="0"/>
              <a:t>We need to be able to build systems that answer questions in </a:t>
            </a:r>
            <a:r>
              <a:rPr lang="en-US" sz="3200" b="1" i="1" dirty="0"/>
              <a:t>hours to days</a:t>
            </a:r>
            <a:r>
              <a:rPr lang="en-US" sz="3200" dirty="0"/>
              <a:t> to be useful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024099" y="5373099"/>
            <a:ext cx="6143801" cy="815050"/>
          </a:xfrm>
          <a:prstGeom prst="roundRect">
            <a:avLst>
              <a:gd name="adj" fmla="val 6190"/>
            </a:avLst>
          </a:prstGeom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200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helvetica light" charset="0"/>
              </a:rPr>
              <a:t>What is holding us back?</a:t>
            </a:r>
          </a:p>
        </p:txBody>
      </p:sp>
    </p:spTree>
    <p:extLst>
      <p:ext uri="{BB962C8B-B14F-4D97-AF65-F5344CB8AC3E}">
        <p14:creationId xmlns:p14="http://schemas.microsoft.com/office/powerpoint/2010/main" val="123803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1" y="1930658"/>
            <a:ext cx="8248477" cy="22213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Chemical-Disease Relation Extraction from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4495070"/>
            <a:ext cx="7058941" cy="19628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 define candidate entity mentions:</a:t>
            </a:r>
          </a:p>
          <a:p>
            <a:pPr lvl="1"/>
            <a:r>
              <a:rPr lang="en-US" b="1" dirty="0">
                <a:solidFill>
                  <a:srgbClr val="008000"/>
                </a:solidFill>
              </a:rPr>
              <a:t>Chemicals</a:t>
            </a:r>
          </a:p>
          <a:p>
            <a:pPr lvl="1"/>
            <a:r>
              <a:rPr lang="en-US" b="1" dirty="0">
                <a:solidFill>
                  <a:srgbClr val="FF6600"/>
                </a:solidFill>
              </a:rPr>
              <a:t>Diseases</a:t>
            </a:r>
          </a:p>
          <a:p>
            <a:r>
              <a:rPr lang="en-US" dirty="0"/>
              <a:t>Goal: Populate a relational schema with </a:t>
            </a:r>
            <a:r>
              <a:rPr lang="en-US" i="1" dirty="0"/>
              <a:t>relation mentions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/>
          </p:nvPr>
        </p:nvGraphicFramePr>
        <p:xfrm>
          <a:off x="8324880" y="4621760"/>
          <a:ext cx="3028920" cy="1569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9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45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90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62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Chemical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Disease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Prob.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magnesium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Myasthenia gravis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magnesium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quadriplegic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magnesium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paralysis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39" name="Group 38"/>
          <p:cNvGrpSpPr/>
          <p:nvPr/>
        </p:nvGrpSpPr>
        <p:grpSpPr>
          <a:xfrm>
            <a:off x="840172" y="2137159"/>
            <a:ext cx="7289802" cy="1860842"/>
            <a:chOff x="431799" y="1865695"/>
            <a:chExt cx="7289802" cy="1860842"/>
          </a:xfrm>
        </p:grpSpPr>
        <p:grpSp>
          <p:nvGrpSpPr>
            <p:cNvPr id="8" name="Group 17"/>
            <p:cNvGrpSpPr/>
            <p:nvPr/>
          </p:nvGrpSpPr>
          <p:grpSpPr>
            <a:xfrm>
              <a:off x="431799" y="2402932"/>
              <a:ext cx="7289802" cy="1323605"/>
              <a:chOff x="431799" y="2402932"/>
              <a:chExt cx="7289802" cy="1323605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1354666" y="2590402"/>
                <a:ext cx="855133" cy="229805"/>
              </a:xfrm>
              <a:prstGeom prst="roundRect">
                <a:avLst/>
              </a:prstGeom>
              <a:solidFill>
                <a:srgbClr val="008000">
                  <a:alpha val="4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431799" y="2402932"/>
                <a:ext cx="855133" cy="229805"/>
              </a:xfrm>
              <a:prstGeom prst="roundRect">
                <a:avLst/>
              </a:prstGeom>
              <a:solidFill>
                <a:srgbClr val="008000">
                  <a:alpha val="4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1363133" y="3131461"/>
                <a:ext cx="956733" cy="229805"/>
              </a:xfrm>
              <a:prstGeom prst="roundRect">
                <a:avLst/>
              </a:prstGeom>
              <a:solidFill>
                <a:srgbClr val="008000">
                  <a:alpha val="4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4040572" y="2402932"/>
                <a:ext cx="819295" cy="229805"/>
              </a:xfrm>
              <a:prstGeom prst="roundRect">
                <a:avLst/>
              </a:prstGeom>
              <a:solidFill>
                <a:srgbClr val="008000">
                  <a:alpha val="4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6917267" y="3131461"/>
                <a:ext cx="804334" cy="229805"/>
              </a:xfrm>
              <a:prstGeom prst="roundRect">
                <a:avLst/>
              </a:prstGeom>
              <a:solidFill>
                <a:srgbClr val="008000">
                  <a:alpha val="4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6684434" y="3496732"/>
                <a:ext cx="804334" cy="229805"/>
              </a:xfrm>
              <a:prstGeom prst="roundRect">
                <a:avLst/>
              </a:prstGeom>
              <a:solidFill>
                <a:srgbClr val="008000">
                  <a:alpha val="4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8" name="Rounded Rectangle 37"/>
            <p:cNvSpPr/>
            <p:nvPr/>
          </p:nvSpPr>
          <p:spPr>
            <a:xfrm>
              <a:off x="3500677" y="1865695"/>
              <a:ext cx="819295" cy="229805"/>
            </a:xfrm>
            <a:prstGeom prst="roundRect">
              <a:avLst/>
            </a:prstGeom>
            <a:solidFill>
              <a:srgbClr val="008000">
                <a:alpha val="40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63603" y="2121935"/>
            <a:ext cx="7929741" cy="2064457"/>
            <a:chOff x="457201" y="1852995"/>
            <a:chExt cx="7929741" cy="2064457"/>
          </a:xfrm>
        </p:grpSpPr>
        <p:grpSp>
          <p:nvGrpSpPr>
            <p:cNvPr id="7" name="Group 8"/>
            <p:cNvGrpSpPr/>
            <p:nvPr/>
          </p:nvGrpSpPr>
          <p:grpSpPr>
            <a:xfrm>
              <a:off x="471155" y="2223820"/>
              <a:ext cx="7915787" cy="1693632"/>
              <a:chOff x="471155" y="2223820"/>
              <a:chExt cx="7915787" cy="1693632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362005" y="2223820"/>
                <a:ext cx="1515281" cy="229805"/>
              </a:xfrm>
              <a:prstGeom prst="roundRect">
                <a:avLst/>
              </a:prstGeom>
              <a:solidFill>
                <a:srgbClr val="FF6600">
                  <a:alpha val="40000"/>
                </a:srgbClr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6263501" y="2223820"/>
                <a:ext cx="867493" cy="229805"/>
              </a:xfrm>
              <a:prstGeom prst="roundRect">
                <a:avLst/>
              </a:prstGeom>
              <a:solidFill>
                <a:srgbClr val="FF6600">
                  <a:alpha val="40000"/>
                </a:srgbClr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2425917" y="2404134"/>
                <a:ext cx="922134" cy="229805"/>
              </a:xfrm>
              <a:prstGeom prst="roundRect">
                <a:avLst/>
              </a:prstGeom>
              <a:solidFill>
                <a:srgbClr val="FF6600">
                  <a:alpha val="40000"/>
                </a:srgbClr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>
                <a:off x="5984476" y="3133773"/>
                <a:ext cx="616229" cy="229805"/>
              </a:xfrm>
              <a:prstGeom prst="roundRect">
                <a:avLst/>
              </a:prstGeom>
              <a:solidFill>
                <a:srgbClr val="FF6600">
                  <a:alpha val="40000"/>
                </a:srgbClr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471155" y="2949085"/>
                <a:ext cx="659198" cy="229805"/>
              </a:xfrm>
              <a:prstGeom prst="roundRect">
                <a:avLst/>
              </a:prstGeom>
              <a:solidFill>
                <a:srgbClr val="FF6600">
                  <a:alpha val="40000"/>
                </a:srgbClr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6503020" y="2772382"/>
                <a:ext cx="1883922" cy="229805"/>
              </a:xfrm>
              <a:prstGeom prst="roundRect">
                <a:avLst/>
              </a:prstGeom>
              <a:solidFill>
                <a:srgbClr val="FF6600">
                  <a:alpha val="40000"/>
                </a:srgbClr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2706161" y="3673690"/>
                <a:ext cx="2638596" cy="243762"/>
              </a:xfrm>
              <a:prstGeom prst="roundRect">
                <a:avLst/>
              </a:prstGeom>
              <a:solidFill>
                <a:srgbClr val="FF6600">
                  <a:alpha val="40000"/>
                </a:srgbClr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>
                <a:off x="3188195" y="3297525"/>
                <a:ext cx="1263478" cy="243762"/>
              </a:xfrm>
              <a:prstGeom prst="roundRect">
                <a:avLst/>
              </a:prstGeom>
              <a:solidFill>
                <a:srgbClr val="FF6600">
                  <a:alpha val="40000"/>
                </a:srgbClr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Rounded Rectangle 34"/>
            <p:cNvSpPr/>
            <p:nvPr/>
          </p:nvSpPr>
          <p:spPr>
            <a:xfrm>
              <a:off x="457201" y="1852995"/>
              <a:ext cx="1219200" cy="229805"/>
            </a:xfrm>
            <a:prstGeom prst="roundRect">
              <a:avLst/>
            </a:prstGeom>
            <a:solidFill>
              <a:srgbClr val="FF6600">
                <a:alpha val="40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38200" y="2121935"/>
            <a:ext cx="7289802" cy="1510583"/>
            <a:chOff x="431799" y="1852995"/>
            <a:chExt cx="7289802" cy="1510583"/>
          </a:xfrm>
        </p:grpSpPr>
        <p:sp>
          <p:nvSpPr>
            <p:cNvPr id="29" name="Rounded Rectangle 28"/>
            <p:cNvSpPr/>
            <p:nvPr/>
          </p:nvSpPr>
          <p:spPr>
            <a:xfrm>
              <a:off x="431799" y="2402932"/>
              <a:ext cx="855133" cy="229805"/>
            </a:xfrm>
            <a:prstGeom prst="roundRect">
              <a:avLst/>
            </a:prstGeom>
            <a:solidFill>
              <a:srgbClr val="008000">
                <a:alpha val="40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6263501" y="2223820"/>
              <a:ext cx="867493" cy="229805"/>
            </a:xfrm>
            <a:prstGeom prst="roundRect">
              <a:avLst/>
            </a:prstGeom>
            <a:solidFill>
              <a:srgbClr val="FF6600">
                <a:alpha val="40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5984476" y="3133773"/>
              <a:ext cx="616229" cy="229805"/>
            </a:xfrm>
            <a:prstGeom prst="roundRect">
              <a:avLst/>
            </a:prstGeom>
            <a:solidFill>
              <a:srgbClr val="FF6600">
                <a:alpha val="40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6917267" y="3133773"/>
              <a:ext cx="804334" cy="229805"/>
            </a:xfrm>
            <a:prstGeom prst="roundRect">
              <a:avLst/>
            </a:prstGeom>
            <a:solidFill>
              <a:srgbClr val="008000">
                <a:alpha val="40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457200" y="1852995"/>
              <a:ext cx="1219200" cy="229805"/>
            </a:xfrm>
            <a:prstGeom prst="roundRect">
              <a:avLst/>
            </a:prstGeom>
            <a:solidFill>
              <a:srgbClr val="FF6600">
                <a:alpha val="40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3502649" y="1852995"/>
              <a:ext cx="819295" cy="229805"/>
            </a:xfrm>
            <a:prstGeom prst="roundRect">
              <a:avLst/>
            </a:prstGeom>
            <a:solidFill>
              <a:srgbClr val="008000">
                <a:alpha val="40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2082801" y="2132573"/>
            <a:ext cx="6710542" cy="1280778"/>
            <a:chOff x="558801" y="2236838"/>
            <a:chExt cx="6710542" cy="1280778"/>
          </a:xfrm>
        </p:grpSpPr>
        <p:cxnSp>
          <p:nvCxnSpPr>
            <p:cNvPr id="58" name="Straight Arrow Connector 57"/>
            <p:cNvCxnSpPr>
              <a:stCxn id="40" idx="3"/>
              <a:endCxn id="41" idx="1"/>
            </p:cNvCxnSpPr>
            <p:nvPr/>
          </p:nvCxnSpPr>
          <p:spPr>
            <a:xfrm>
              <a:off x="558801" y="2236838"/>
              <a:ext cx="1826249" cy="0"/>
            </a:xfrm>
            <a:prstGeom prst="straightConnector1">
              <a:avLst/>
            </a:prstGeom>
            <a:ln>
              <a:solidFill>
                <a:srgbClr val="82F75E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stCxn id="30" idx="3"/>
            </p:cNvCxnSpPr>
            <p:nvPr/>
          </p:nvCxnSpPr>
          <p:spPr>
            <a:xfrm>
              <a:off x="6013395" y="2607662"/>
              <a:ext cx="1255948" cy="1588"/>
            </a:xfrm>
            <a:prstGeom prst="straightConnector1">
              <a:avLst/>
            </a:prstGeom>
            <a:ln>
              <a:solidFill>
                <a:srgbClr val="82F75E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>
              <a:stCxn id="31" idx="3"/>
              <a:endCxn id="32" idx="1"/>
            </p:cNvCxnSpPr>
            <p:nvPr/>
          </p:nvCxnSpPr>
          <p:spPr>
            <a:xfrm>
              <a:off x="5483106" y="3517616"/>
              <a:ext cx="316562" cy="0"/>
            </a:xfrm>
            <a:prstGeom prst="straightConnector1">
              <a:avLst/>
            </a:prstGeom>
            <a:ln>
              <a:solidFill>
                <a:srgbClr val="82F75E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Bent Arrow 3"/>
          <p:cNvSpPr/>
          <p:nvPr/>
        </p:nvSpPr>
        <p:spPr>
          <a:xfrm rot="5400000">
            <a:off x="8944030" y="3284013"/>
            <a:ext cx="1300116" cy="968367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86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61719"/>
            <a:ext cx="8248477" cy="22213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26507"/>
            <a:ext cx="10515600" cy="1199118"/>
          </a:xfrm>
        </p:spPr>
        <p:txBody>
          <a:bodyPr>
            <a:normAutofit fontScale="90000"/>
          </a:bodyPr>
          <a:lstStyle/>
          <a:p>
            <a:r>
              <a:rPr lang="en-US" dirty="0"/>
              <a:t>Relation Extraction with Machine Learning</a:t>
            </a:r>
          </a:p>
        </p:txBody>
      </p:sp>
      <p:grpSp>
        <p:nvGrpSpPr>
          <p:cNvPr id="4" name="Group 38"/>
          <p:cNvGrpSpPr/>
          <p:nvPr/>
        </p:nvGrpSpPr>
        <p:grpSpPr>
          <a:xfrm>
            <a:off x="840171" y="1868220"/>
            <a:ext cx="7289802" cy="1860842"/>
            <a:chOff x="431799" y="1865695"/>
            <a:chExt cx="7289802" cy="1860842"/>
          </a:xfrm>
        </p:grpSpPr>
        <p:grpSp>
          <p:nvGrpSpPr>
            <p:cNvPr id="5" name="Group 17"/>
            <p:cNvGrpSpPr/>
            <p:nvPr/>
          </p:nvGrpSpPr>
          <p:grpSpPr>
            <a:xfrm>
              <a:off x="431799" y="2402932"/>
              <a:ext cx="7289802" cy="1323605"/>
              <a:chOff x="431799" y="2402932"/>
              <a:chExt cx="7289802" cy="1323605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1354666" y="2590402"/>
                <a:ext cx="855133" cy="229805"/>
              </a:xfrm>
              <a:prstGeom prst="roundRect">
                <a:avLst/>
              </a:prstGeom>
              <a:solidFill>
                <a:srgbClr val="008000">
                  <a:alpha val="4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431799" y="2402932"/>
                <a:ext cx="855133" cy="229805"/>
              </a:xfrm>
              <a:prstGeom prst="roundRect">
                <a:avLst/>
              </a:prstGeom>
              <a:solidFill>
                <a:srgbClr val="008000">
                  <a:alpha val="4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1363133" y="3131461"/>
                <a:ext cx="956733" cy="229805"/>
              </a:xfrm>
              <a:prstGeom prst="roundRect">
                <a:avLst/>
              </a:prstGeom>
              <a:solidFill>
                <a:srgbClr val="008000">
                  <a:alpha val="4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4040572" y="2402932"/>
                <a:ext cx="819295" cy="229805"/>
              </a:xfrm>
              <a:prstGeom prst="roundRect">
                <a:avLst/>
              </a:prstGeom>
              <a:solidFill>
                <a:srgbClr val="008000">
                  <a:alpha val="4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6917267" y="3131461"/>
                <a:ext cx="804334" cy="229805"/>
              </a:xfrm>
              <a:prstGeom prst="roundRect">
                <a:avLst/>
              </a:prstGeom>
              <a:solidFill>
                <a:srgbClr val="008000">
                  <a:alpha val="4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6684434" y="3496732"/>
                <a:ext cx="804334" cy="229805"/>
              </a:xfrm>
              <a:prstGeom prst="roundRect">
                <a:avLst/>
              </a:prstGeom>
              <a:solidFill>
                <a:srgbClr val="008000">
                  <a:alpha val="4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8" name="Rounded Rectangle 37"/>
            <p:cNvSpPr/>
            <p:nvPr/>
          </p:nvSpPr>
          <p:spPr>
            <a:xfrm>
              <a:off x="3500677" y="1865695"/>
              <a:ext cx="819295" cy="229805"/>
            </a:xfrm>
            <a:prstGeom prst="roundRect">
              <a:avLst/>
            </a:prstGeom>
            <a:solidFill>
              <a:srgbClr val="008000">
                <a:alpha val="40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36"/>
          <p:cNvGrpSpPr/>
          <p:nvPr/>
        </p:nvGrpSpPr>
        <p:grpSpPr>
          <a:xfrm>
            <a:off x="863602" y="1852996"/>
            <a:ext cx="7929741" cy="2064457"/>
            <a:chOff x="457201" y="1852995"/>
            <a:chExt cx="7929741" cy="2064457"/>
          </a:xfrm>
        </p:grpSpPr>
        <p:grpSp>
          <p:nvGrpSpPr>
            <p:cNvPr id="8" name="Group 8"/>
            <p:cNvGrpSpPr/>
            <p:nvPr/>
          </p:nvGrpSpPr>
          <p:grpSpPr>
            <a:xfrm>
              <a:off x="471155" y="2223820"/>
              <a:ext cx="7915787" cy="1693632"/>
              <a:chOff x="471155" y="2223820"/>
              <a:chExt cx="7915787" cy="1693632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362005" y="2223820"/>
                <a:ext cx="1515281" cy="229805"/>
              </a:xfrm>
              <a:prstGeom prst="roundRect">
                <a:avLst/>
              </a:prstGeom>
              <a:solidFill>
                <a:srgbClr val="FF6600">
                  <a:alpha val="40000"/>
                </a:srgbClr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6263501" y="2223820"/>
                <a:ext cx="867493" cy="229805"/>
              </a:xfrm>
              <a:prstGeom prst="roundRect">
                <a:avLst/>
              </a:prstGeom>
              <a:solidFill>
                <a:srgbClr val="FF6600">
                  <a:alpha val="40000"/>
                </a:srgbClr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2425917" y="2404134"/>
                <a:ext cx="922134" cy="229805"/>
              </a:xfrm>
              <a:prstGeom prst="roundRect">
                <a:avLst/>
              </a:prstGeom>
              <a:solidFill>
                <a:srgbClr val="FF6600">
                  <a:alpha val="40000"/>
                </a:srgbClr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>
                <a:off x="5984476" y="3133773"/>
                <a:ext cx="616229" cy="229805"/>
              </a:xfrm>
              <a:prstGeom prst="roundRect">
                <a:avLst/>
              </a:prstGeom>
              <a:solidFill>
                <a:srgbClr val="FF6600">
                  <a:alpha val="40000"/>
                </a:srgbClr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471155" y="2949085"/>
                <a:ext cx="659198" cy="229805"/>
              </a:xfrm>
              <a:prstGeom prst="roundRect">
                <a:avLst/>
              </a:prstGeom>
              <a:solidFill>
                <a:srgbClr val="FF6600">
                  <a:alpha val="40000"/>
                </a:srgbClr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6503020" y="2772382"/>
                <a:ext cx="1883922" cy="229805"/>
              </a:xfrm>
              <a:prstGeom prst="roundRect">
                <a:avLst/>
              </a:prstGeom>
              <a:solidFill>
                <a:srgbClr val="FF6600">
                  <a:alpha val="40000"/>
                </a:srgbClr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2706161" y="3673690"/>
                <a:ext cx="2638596" cy="243762"/>
              </a:xfrm>
              <a:prstGeom prst="roundRect">
                <a:avLst/>
              </a:prstGeom>
              <a:solidFill>
                <a:srgbClr val="FF6600">
                  <a:alpha val="40000"/>
                </a:srgbClr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>
                <a:off x="3188195" y="3297525"/>
                <a:ext cx="1263478" cy="243762"/>
              </a:xfrm>
              <a:prstGeom prst="roundRect">
                <a:avLst/>
              </a:prstGeom>
              <a:solidFill>
                <a:srgbClr val="FF6600">
                  <a:alpha val="40000"/>
                </a:srgbClr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Rounded Rectangle 34"/>
            <p:cNvSpPr/>
            <p:nvPr/>
          </p:nvSpPr>
          <p:spPr>
            <a:xfrm>
              <a:off x="457201" y="1852995"/>
              <a:ext cx="1219200" cy="229805"/>
            </a:xfrm>
            <a:prstGeom prst="roundRect">
              <a:avLst/>
            </a:prstGeom>
            <a:solidFill>
              <a:srgbClr val="FF6600">
                <a:alpha val="40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390877" y="3133774"/>
            <a:ext cx="1737125" cy="229805"/>
            <a:chOff x="5984476" y="3133773"/>
            <a:chExt cx="1737125" cy="229805"/>
          </a:xfrm>
        </p:grpSpPr>
        <p:sp>
          <p:nvSpPr>
            <p:cNvPr id="31" name="Rounded Rectangle 30"/>
            <p:cNvSpPr/>
            <p:nvPr/>
          </p:nvSpPr>
          <p:spPr>
            <a:xfrm>
              <a:off x="5984476" y="3133773"/>
              <a:ext cx="616229" cy="229805"/>
            </a:xfrm>
            <a:prstGeom prst="roundRect">
              <a:avLst/>
            </a:prstGeom>
            <a:solidFill>
              <a:srgbClr val="FF6600">
                <a:alpha val="40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6917267" y="3133773"/>
              <a:ext cx="804334" cy="229805"/>
            </a:xfrm>
            <a:prstGeom prst="roundRect">
              <a:avLst/>
            </a:prstGeom>
            <a:solidFill>
              <a:srgbClr val="008000">
                <a:alpha val="40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38200" y="1852995"/>
            <a:ext cx="6699195" cy="779742"/>
            <a:chOff x="431799" y="1852995"/>
            <a:chExt cx="6699195" cy="779742"/>
          </a:xfrm>
        </p:grpSpPr>
        <p:sp>
          <p:nvSpPr>
            <p:cNvPr id="29" name="Rounded Rectangle 28"/>
            <p:cNvSpPr/>
            <p:nvPr/>
          </p:nvSpPr>
          <p:spPr>
            <a:xfrm>
              <a:off x="431799" y="2402932"/>
              <a:ext cx="855133" cy="229805"/>
            </a:xfrm>
            <a:prstGeom prst="roundRect">
              <a:avLst/>
            </a:prstGeom>
            <a:solidFill>
              <a:srgbClr val="008000">
                <a:alpha val="40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6263501" y="2223820"/>
              <a:ext cx="867493" cy="229805"/>
            </a:xfrm>
            <a:prstGeom prst="roundRect">
              <a:avLst/>
            </a:prstGeom>
            <a:solidFill>
              <a:srgbClr val="FF6600">
                <a:alpha val="40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457200" y="1852995"/>
              <a:ext cx="1219200" cy="229805"/>
            </a:xfrm>
            <a:prstGeom prst="roundRect">
              <a:avLst/>
            </a:prstGeom>
            <a:solidFill>
              <a:srgbClr val="FF6600">
                <a:alpha val="40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3502649" y="1852995"/>
              <a:ext cx="819295" cy="229805"/>
            </a:xfrm>
            <a:prstGeom prst="roundRect">
              <a:avLst/>
            </a:prstGeom>
            <a:solidFill>
              <a:srgbClr val="008000">
                <a:alpha val="40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Rounded Rectangle 36"/>
          <p:cNvSpPr/>
          <p:nvPr/>
        </p:nvSpPr>
        <p:spPr>
          <a:xfrm>
            <a:off x="1955799" y="4658375"/>
            <a:ext cx="1358900" cy="6731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Candidate Extraction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3580204" y="4658375"/>
            <a:ext cx="2031021" cy="673100"/>
            <a:chOff x="2056203" y="4658375"/>
            <a:chExt cx="2031021" cy="673100"/>
          </a:xfrm>
        </p:grpSpPr>
        <p:sp>
          <p:nvSpPr>
            <p:cNvPr id="39" name="Rounded Rectangle 38"/>
            <p:cNvSpPr/>
            <p:nvPr/>
          </p:nvSpPr>
          <p:spPr>
            <a:xfrm>
              <a:off x="2728324" y="4658375"/>
              <a:ext cx="1358900" cy="6731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Training Set</a:t>
              </a:r>
            </a:p>
          </p:txBody>
        </p:sp>
        <p:sp>
          <p:nvSpPr>
            <p:cNvPr id="44" name="Striped Right Arrow 43"/>
            <p:cNvSpPr/>
            <p:nvPr/>
          </p:nvSpPr>
          <p:spPr>
            <a:xfrm>
              <a:off x="2056203" y="4818388"/>
              <a:ext cx="406617" cy="353075"/>
            </a:xfrm>
            <a:prstGeom prst="strip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876729" y="4658375"/>
            <a:ext cx="2031021" cy="673100"/>
            <a:chOff x="4352728" y="4658375"/>
            <a:chExt cx="2031021" cy="673100"/>
          </a:xfrm>
        </p:grpSpPr>
        <p:sp>
          <p:nvSpPr>
            <p:cNvPr id="42" name="Rounded Rectangle 41"/>
            <p:cNvSpPr/>
            <p:nvPr/>
          </p:nvSpPr>
          <p:spPr>
            <a:xfrm>
              <a:off x="5024849" y="4658375"/>
              <a:ext cx="1358900" cy="6731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Feature Extraction</a:t>
              </a:r>
            </a:p>
          </p:txBody>
        </p:sp>
        <p:sp>
          <p:nvSpPr>
            <p:cNvPr id="45" name="Striped Right Arrow 44"/>
            <p:cNvSpPr/>
            <p:nvPr/>
          </p:nvSpPr>
          <p:spPr>
            <a:xfrm>
              <a:off x="4352728" y="4818388"/>
              <a:ext cx="406617" cy="353075"/>
            </a:xfrm>
            <a:prstGeom prst="strip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8173254" y="4658375"/>
            <a:ext cx="2031023" cy="673100"/>
            <a:chOff x="6649253" y="4658375"/>
            <a:chExt cx="2031023" cy="673100"/>
          </a:xfrm>
        </p:grpSpPr>
        <p:sp>
          <p:nvSpPr>
            <p:cNvPr id="43" name="Rounded Rectangle 42"/>
            <p:cNvSpPr/>
            <p:nvPr/>
          </p:nvSpPr>
          <p:spPr>
            <a:xfrm>
              <a:off x="7321376" y="4658375"/>
              <a:ext cx="1358900" cy="6731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Learning &amp; Inference</a:t>
              </a:r>
            </a:p>
          </p:txBody>
        </p:sp>
        <p:sp>
          <p:nvSpPr>
            <p:cNvPr id="46" name="Striped Right Arrow 45"/>
            <p:cNvSpPr/>
            <p:nvPr/>
          </p:nvSpPr>
          <p:spPr>
            <a:xfrm>
              <a:off x="6649253" y="4818388"/>
              <a:ext cx="406617" cy="353075"/>
            </a:xfrm>
            <a:prstGeom prst="strip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065867" y="2048933"/>
            <a:ext cx="5805872" cy="358113"/>
            <a:chOff x="1659467" y="2048932"/>
            <a:chExt cx="5805872" cy="358113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1659467" y="2048932"/>
              <a:ext cx="897466" cy="1588"/>
            </a:xfrm>
            <a:prstGeom prst="line">
              <a:avLst/>
            </a:prstGeom>
            <a:ln w="444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3215159" y="2055811"/>
              <a:ext cx="287490" cy="1"/>
            </a:xfrm>
            <a:prstGeom prst="line">
              <a:avLst/>
            </a:prstGeom>
            <a:ln w="444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7105593" y="2405457"/>
              <a:ext cx="359746" cy="1588"/>
            </a:xfrm>
            <a:prstGeom prst="line">
              <a:avLst/>
            </a:prstGeom>
            <a:ln w="444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0" name="Straight Connector 59"/>
          <p:cNvCxnSpPr/>
          <p:nvPr/>
        </p:nvCxnSpPr>
        <p:spPr>
          <a:xfrm>
            <a:off x="6981704" y="3322926"/>
            <a:ext cx="359746" cy="1588"/>
          </a:xfrm>
          <a:prstGeom prst="line">
            <a:avLst/>
          </a:prstGeom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6" name="Group 65"/>
          <p:cNvGrpSpPr/>
          <p:nvPr/>
        </p:nvGrpSpPr>
        <p:grpSpPr>
          <a:xfrm>
            <a:off x="2082800" y="1980599"/>
            <a:ext cx="6710542" cy="372413"/>
            <a:chOff x="1676400" y="1967898"/>
            <a:chExt cx="6710542" cy="372413"/>
          </a:xfrm>
        </p:grpSpPr>
        <p:cxnSp>
          <p:nvCxnSpPr>
            <p:cNvPr id="67" name="Straight Arrow Connector 66"/>
            <p:cNvCxnSpPr/>
            <p:nvPr/>
          </p:nvCxnSpPr>
          <p:spPr>
            <a:xfrm>
              <a:off x="1676400" y="1967898"/>
              <a:ext cx="1826249" cy="1588"/>
            </a:xfrm>
            <a:prstGeom prst="straightConnector1">
              <a:avLst/>
            </a:prstGeom>
            <a:ln>
              <a:solidFill>
                <a:srgbClr val="82F75E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7130994" y="2338723"/>
              <a:ext cx="1255948" cy="1588"/>
            </a:xfrm>
            <a:prstGeom prst="straightConnector1">
              <a:avLst/>
            </a:prstGeom>
            <a:ln>
              <a:solidFill>
                <a:srgbClr val="82F75E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0" name="Straight Arrow Connector 69"/>
          <p:cNvCxnSpPr/>
          <p:nvPr/>
        </p:nvCxnSpPr>
        <p:spPr>
          <a:xfrm>
            <a:off x="7007105" y="3248676"/>
            <a:ext cx="316562" cy="1588"/>
          </a:xfrm>
          <a:prstGeom prst="straightConnector1">
            <a:avLst/>
          </a:prstGeom>
          <a:ln>
            <a:solidFill>
              <a:srgbClr val="82F75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679724" y="1844349"/>
            <a:ext cx="3112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Possible (“candidate”) relations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6034182" y="1408728"/>
            <a:ext cx="3513326" cy="674769"/>
            <a:chOff x="6034182" y="1408728"/>
            <a:chExt cx="3513326" cy="674769"/>
          </a:xfrm>
        </p:grpSpPr>
        <p:sp>
          <p:nvSpPr>
            <p:cNvPr id="52" name="TextBox 51"/>
            <p:cNvSpPr txBox="1"/>
            <p:nvPr/>
          </p:nvSpPr>
          <p:spPr>
            <a:xfrm>
              <a:off x="6798999" y="1408728"/>
              <a:ext cx="27485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Annotated as </a:t>
              </a:r>
              <a:r>
                <a:rPr lang="en-US" i="1" dirty="0"/>
                <a:t>true</a:t>
              </a:r>
              <a:r>
                <a:rPr lang="en-US" dirty="0"/>
                <a:t> relations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6034182" y="1792704"/>
              <a:ext cx="2139071" cy="2383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H="1">
              <a:off x="7860430" y="1792492"/>
              <a:ext cx="364858" cy="2910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/>
          <p:cNvSpPr txBox="1"/>
          <p:nvPr/>
        </p:nvSpPr>
        <p:spPr>
          <a:xfrm>
            <a:off x="9126033" y="2453625"/>
            <a:ext cx="30659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 binary features:</a:t>
            </a:r>
          </a:p>
          <a:p>
            <a:pPr marL="285750" indent="-285750">
              <a:buFont typeface="Arial" charset="0"/>
              <a:buChar char="•"/>
            </a:pPr>
            <a:endParaRPr lang="en-US" sz="1200" dirty="0">
              <a:latin typeface="Andale Mono" charset="0"/>
              <a:ea typeface="Andale Mono" charset="0"/>
              <a:cs typeface="Andale Mono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200" dirty="0">
                <a:latin typeface="Andale Mono" charset="0"/>
                <a:ea typeface="Andale Mono" charset="0"/>
                <a:cs typeface="Andale Mono" charset="0"/>
              </a:rPr>
              <a:t>PHRASE_BTWN[“presenting as”]</a:t>
            </a:r>
          </a:p>
          <a:p>
            <a:pPr marL="285750" indent="-285750">
              <a:buFont typeface="Arial" charset="0"/>
              <a:buChar char="•"/>
            </a:pPr>
            <a:endParaRPr lang="en-US" sz="1200" dirty="0">
              <a:latin typeface="Andale Mono" charset="0"/>
              <a:ea typeface="Andale Mono" charset="0"/>
              <a:cs typeface="Andale Mono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200" dirty="0">
                <a:latin typeface="Andale Mono" charset="0"/>
                <a:ea typeface="Andale Mono" charset="0"/>
                <a:cs typeface="Andale Mono" charset="0"/>
              </a:rPr>
              <a:t>WORD_BTWN[“after”]</a:t>
            </a:r>
          </a:p>
        </p:txBody>
      </p:sp>
      <p:cxnSp>
        <p:nvCxnSpPr>
          <p:cNvPr id="63" name="Straight Connector 62"/>
          <p:cNvCxnSpPr/>
          <p:nvPr/>
        </p:nvCxnSpPr>
        <p:spPr>
          <a:xfrm>
            <a:off x="5251479" y="2961821"/>
            <a:ext cx="359746" cy="1588"/>
          </a:xfrm>
          <a:prstGeom prst="line">
            <a:avLst/>
          </a:prstGeom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1536754" y="3127116"/>
            <a:ext cx="359746" cy="1588"/>
          </a:xfrm>
          <a:prstGeom prst="line">
            <a:avLst/>
          </a:prstGeom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Multiply 68"/>
          <p:cNvSpPr/>
          <p:nvPr/>
        </p:nvSpPr>
        <p:spPr>
          <a:xfrm>
            <a:off x="8088448" y="4124680"/>
            <a:ext cx="2872757" cy="1732276"/>
          </a:xfrm>
          <a:prstGeom prst="mathMultiply">
            <a:avLst>
              <a:gd name="adj1" fmla="val 552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87530" y="4759985"/>
            <a:ext cx="1341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TODAY: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370510" y="4497572"/>
            <a:ext cx="1672349" cy="988828"/>
          </a:xfrm>
          <a:prstGeom prst="round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ounded Rectangle 70"/>
          <p:cNvSpPr/>
          <p:nvPr/>
        </p:nvSpPr>
        <p:spPr>
          <a:xfrm>
            <a:off x="1191178" y="5962690"/>
            <a:ext cx="9809643" cy="662799"/>
          </a:xfrm>
          <a:prstGeom prst="roundRect">
            <a:avLst>
              <a:gd name="adj" fmla="val 6190"/>
            </a:avLst>
          </a:prstGeom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200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helvetica light" charset="0"/>
              </a:rPr>
              <a:t>Used to be: </a:t>
            </a:r>
            <a:r>
              <a:rPr lang="en-US" sz="3200" i="1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helvetica light" charset="0"/>
              </a:rPr>
              <a:t>Feature engineering </a:t>
            </a:r>
            <a:r>
              <a:rPr lang="en-US" sz="3200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helvetica light" charset="0"/>
              </a:rPr>
              <a:t>is </a:t>
            </a:r>
            <a:r>
              <a:rPr lang="en-US" sz="320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helvetica light" charset="0"/>
              </a:rPr>
              <a:t>the bottleneck</a:t>
            </a:r>
            <a:endParaRPr lang="en-US" sz="3200" dirty="0">
              <a:solidFill>
                <a:schemeClr val="bg1"/>
              </a:solidFill>
              <a:uFill>
                <a:solidFill>
                  <a:schemeClr val="bg1"/>
                </a:solidFill>
              </a:uFill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58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" grpId="0"/>
      <p:bldP spid="3" grpId="1"/>
      <p:bldP spid="62" grpId="0"/>
      <p:bldP spid="69" grpId="0" animBg="1"/>
      <p:bldP spid="26" grpId="0"/>
      <p:bldP spid="28" grpId="0" animBg="1"/>
      <p:bldP spid="7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648586"/>
            <a:ext cx="10515600" cy="1177040"/>
          </a:xfrm>
        </p:spPr>
        <p:txBody>
          <a:bodyPr>
            <a:normAutofit/>
          </a:bodyPr>
          <a:lstStyle/>
          <a:p>
            <a:r>
              <a:rPr lang="en-US" dirty="0"/>
              <a:t>The Advent of Representation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2559" y="1797646"/>
            <a:ext cx="8506882" cy="144085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Deep learning is achieving state-of-the-art results</a:t>
            </a:r>
            <a:br>
              <a:rPr lang="en-US" dirty="0"/>
            </a:br>
            <a:r>
              <a:rPr lang="en-US" dirty="0"/>
              <a:t>without hand-tuned features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696834" y="5874488"/>
            <a:ext cx="6807000" cy="627321"/>
          </a:xfrm>
          <a:prstGeom prst="roundRect">
            <a:avLst/>
          </a:prstGeom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Helvetica Light" charset="0"/>
                <a:ea typeface="Helvetica Light" charset="0"/>
                <a:cs typeface="Helvetica Light" charset="0"/>
              </a:rPr>
              <a:t>Feature engineering by hand is dead!</a:t>
            </a:r>
          </a:p>
        </p:txBody>
      </p:sp>
      <p:pic>
        <p:nvPicPr>
          <p:cNvPr id="7" name="Picture 6" descr="Typical_cn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833" y="2992042"/>
            <a:ext cx="8678334" cy="267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4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61719"/>
            <a:ext cx="8248477" cy="2221327"/>
          </a:xfrm>
          <a:prstGeom prst="rect">
            <a:avLst/>
          </a:prstGeom>
        </p:spPr>
      </p:pic>
      <p:grpSp>
        <p:nvGrpSpPr>
          <p:cNvPr id="4" name="Group 38"/>
          <p:cNvGrpSpPr/>
          <p:nvPr/>
        </p:nvGrpSpPr>
        <p:grpSpPr>
          <a:xfrm>
            <a:off x="840171" y="1868220"/>
            <a:ext cx="7289802" cy="1860842"/>
            <a:chOff x="431799" y="1865695"/>
            <a:chExt cx="7289802" cy="1860842"/>
          </a:xfrm>
        </p:grpSpPr>
        <p:grpSp>
          <p:nvGrpSpPr>
            <p:cNvPr id="5" name="Group 17"/>
            <p:cNvGrpSpPr/>
            <p:nvPr/>
          </p:nvGrpSpPr>
          <p:grpSpPr>
            <a:xfrm>
              <a:off x="431799" y="2402932"/>
              <a:ext cx="7289802" cy="1323605"/>
              <a:chOff x="431799" y="2402932"/>
              <a:chExt cx="7289802" cy="1323605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1354666" y="2590402"/>
                <a:ext cx="855133" cy="229805"/>
              </a:xfrm>
              <a:prstGeom prst="roundRect">
                <a:avLst/>
              </a:prstGeom>
              <a:solidFill>
                <a:srgbClr val="008000">
                  <a:alpha val="4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431799" y="2402932"/>
                <a:ext cx="855133" cy="229805"/>
              </a:xfrm>
              <a:prstGeom prst="roundRect">
                <a:avLst/>
              </a:prstGeom>
              <a:solidFill>
                <a:srgbClr val="008000">
                  <a:alpha val="4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1363133" y="3131461"/>
                <a:ext cx="956733" cy="229805"/>
              </a:xfrm>
              <a:prstGeom prst="roundRect">
                <a:avLst/>
              </a:prstGeom>
              <a:solidFill>
                <a:srgbClr val="008000">
                  <a:alpha val="4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4040572" y="2402932"/>
                <a:ext cx="819295" cy="229805"/>
              </a:xfrm>
              <a:prstGeom prst="roundRect">
                <a:avLst/>
              </a:prstGeom>
              <a:solidFill>
                <a:srgbClr val="008000">
                  <a:alpha val="4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6917267" y="3131461"/>
                <a:ext cx="804334" cy="229805"/>
              </a:xfrm>
              <a:prstGeom prst="roundRect">
                <a:avLst/>
              </a:prstGeom>
              <a:solidFill>
                <a:srgbClr val="008000">
                  <a:alpha val="4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6684434" y="3496732"/>
                <a:ext cx="804334" cy="229805"/>
              </a:xfrm>
              <a:prstGeom prst="roundRect">
                <a:avLst/>
              </a:prstGeom>
              <a:solidFill>
                <a:srgbClr val="008000">
                  <a:alpha val="4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8" name="Rounded Rectangle 37"/>
            <p:cNvSpPr/>
            <p:nvPr/>
          </p:nvSpPr>
          <p:spPr>
            <a:xfrm>
              <a:off x="3500677" y="1865695"/>
              <a:ext cx="819295" cy="229805"/>
            </a:xfrm>
            <a:prstGeom prst="roundRect">
              <a:avLst/>
            </a:prstGeom>
            <a:solidFill>
              <a:srgbClr val="008000">
                <a:alpha val="40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36"/>
          <p:cNvGrpSpPr/>
          <p:nvPr/>
        </p:nvGrpSpPr>
        <p:grpSpPr>
          <a:xfrm>
            <a:off x="863602" y="1852996"/>
            <a:ext cx="7929741" cy="2064457"/>
            <a:chOff x="457201" y="1852995"/>
            <a:chExt cx="7929741" cy="2064457"/>
          </a:xfrm>
        </p:grpSpPr>
        <p:grpSp>
          <p:nvGrpSpPr>
            <p:cNvPr id="8" name="Group 8"/>
            <p:cNvGrpSpPr/>
            <p:nvPr/>
          </p:nvGrpSpPr>
          <p:grpSpPr>
            <a:xfrm>
              <a:off x="471155" y="2223820"/>
              <a:ext cx="7915787" cy="1693632"/>
              <a:chOff x="471155" y="2223820"/>
              <a:chExt cx="7915787" cy="1693632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362005" y="2223820"/>
                <a:ext cx="1515281" cy="229805"/>
              </a:xfrm>
              <a:prstGeom prst="roundRect">
                <a:avLst/>
              </a:prstGeom>
              <a:solidFill>
                <a:srgbClr val="FF6600">
                  <a:alpha val="40000"/>
                </a:srgbClr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6263501" y="2223820"/>
                <a:ext cx="867493" cy="229805"/>
              </a:xfrm>
              <a:prstGeom prst="roundRect">
                <a:avLst/>
              </a:prstGeom>
              <a:solidFill>
                <a:srgbClr val="FF6600">
                  <a:alpha val="40000"/>
                </a:srgbClr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2425917" y="2404134"/>
                <a:ext cx="922134" cy="229805"/>
              </a:xfrm>
              <a:prstGeom prst="roundRect">
                <a:avLst/>
              </a:prstGeom>
              <a:solidFill>
                <a:srgbClr val="FF6600">
                  <a:alpha val="40000"/>
                </a:srgbClr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>
                <a:off x="5984476" y="3133773"/>
                <a:ext cx="616229" cy="229805"/>
              </a:xfrm>
              <a:prstGeom prst="roundRect">
                <a:avLst/>
              </a:prstGeom>
              <a:solidFill>
                <a:srgbClr val="FF6600">
                  <a:alpha val="40000"/>
                </a:srgbClr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471155" y="2949085"/>
                <a:ext cx="659198" cy="229805"/>
              </a:xfrm>
              <a:prstGeom prst="roundRect">
                <a:avLst/>
              </a:prstGeom>
              <a:solidFill>
                <a:srgbClr val="FF6600">
                  <a:alpha val="40000"/>
                </a:srgbClr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6503020" y="2772382"/>
                <a:ext cx="1883922" cy="229805"/>
              </a:xfrm>
              <a:prstGeom prst="roundRect">
                <a:avLst/>
              </a:prstGeom>
              <a:solidFill>
                <a:srgbClr val="FF6600">
                  <a:alpha val="40000"/>
                </a:srgbClr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2706161" y="3673690"/>
                <a:ext cx="2638596" cy="243762"/>
              </a:xfrm>
              <a:prstGeom prst="roundRect">
                <a:avLst/>
              </a:prstGeom>
              <a:solidFill>
                <a:srgbClr val="FF6600">
                  <a:alpha val="40000"/>
                </a:srgbClr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>
                <a:off x="3188195" y="3297525"/>
                <a:ext cx="1263478" cy="243762"/>
              </a:xfrm>
              <a:prstGeom prst="roundRect">
                <a:avLst/>
              </a:prstGeom>
              <a:solidFill>
                <a:srgbClr val="FF6600">
                  <a:alpha val="40000"/>
                </a:srgbClr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Rounded Rectangle 34"/>
            <p:cNvSpPr/>
            <p:nvPr/>
          </p:nvSpPr>
          <p:spPr>
            <a:xfrm>
              <a:off x="457201" y="1852995"/>
              <a:ext cx="1219200" cy="229805"/>
            </a:xfrm>
            <a:prstGeom prst="roundRect">
              <a:avLst/>
            </a:prstGeom>
            <a:solidFill>
              <a:srgbClr val="FF6600">
                <a:alpha val="40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390877" y="3133774"/>
            <a:ext cx="1737125" cy="229805"/>
            <a:chOff x="5984476" y="3133773"/>
            <a:chExt cx="1737125" cy="229805"/>
          </a:xfrm>
        </p:grpSpPr>
        <p:sp>
          <p:nvSpPr>
            <p:cNvPr id="31" name="Rounded Rectangle 30"/>
            <p:cNvSpPr/>
            <p:nvPr/>
          </p:nvSpPr>
          <p:spPr>
            <a:xfrm>
              <a:off x="5984476" y="3133773"/>
              <a:ext cx="616229" cy="229805"/>
            </a:xfrm>
            <a:prstGeom prst="roundRect">
              <a:avLst/>
            </a:prstGeom>
            <a:solidFill>
              <a:srgbClr val="FF6600">
                <a:alpha val="40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6917267" y="3133773"/>
              <a:ext cx="804334" cy="229805"/>
            </a:xfrm>
            <a:prstGeom prst="roundRect">
              <a:avLst/>
            </a:prstGeom>
            <a:solidFill>
              <a:srgbClr val="008000">
                <a:alpha val="40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38200" y="1852995"/>
            <a:ext cx="6699195" cy="779742"/>
            <a:chOff x="431799" y="1852995"/>
            <a:chExt cx="6699195" cy="779742"/>
          </a:xfrm>
        </p:grpSpPr>
        <p:sp>
          <p:nvSpPr>
            <p:cNvPr id="29" name="Rounded Rectangle 28"/>
            <p:cNvSpPr/>
            <p:nvPr/>
          </p:nvSpPr>
          <p:spPr>
            <a:xfrm>
              <a:off x="431799" y="2402932"/>
              <a:ext cx="855133" cy="229805"/>
            </a:xfrm>
            <a:prstGeom prst="roundRect">
              <a:avLst/>
            </a:prstGeom>
            <a:solidFill>
              <a:srgbClr val="008000">
                <a:alpha val="40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6263501" y="2223820"/>
              <a:ext cx="867493" cy="229805"/>
            </a:xfrm>
            <a:prstGeom prst="roundRect">
              <a:avLst/>
            </a:prstGeom>
            <a:solidFill>
              <a:srgbClr val="FF6600">
                <a:alpha val="40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457200" y="1852995"/>
              <a:ext cx="1219200" cy="229805"/>
            </a:xfrm>
            <a:prstGeom prst="roundRect">
              <a:avLst/>
            </a:prstGeom>
            <a:solidFill>
              <a:srgbClr val="FF6600">
                <a:alpha val="40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3502649" y="1852995"/>
              <a:ext cx="819295" cy="229805"/>
            </a:xfrm>
            <a:prstGeom prst="roundRect">
              <a:avLst/>
            </a:prstGeom>
            <a:solidFill>
              <a:srgbClr val="008000">
                <a:alpha val="40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Rounded Rectangle 36"/>
          <p:cNvSpPr/>
          <p:nvPr/>
        </p:nvSpPr>
        <p:spPr>
          <a:xfrm>
            <a:off x="1955799" y="4658375"/>
            <a:ext cx="1358900" cy="6731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Candidate Extraction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3580204" y="4658375"/>
            <a:ext cx="2031021" cy="673100"/>
            <a:chOff x="2056203" y="4658375"/>
            <a:chExt cx="2031021" cy="673100"/>
          </a:xfrm>
        </p:grpSpPr>
        <p:sp>
          <p:nvSpPr>
            <p:cNvPr id="39" name="Rounded Rectangle 38"/>
            <p:cNvSpPr/>
            <p:nvPr/>
          </p:nvSpPr>
          <p:spPr>
            <a:xfrm>
              <a:off x="2728324" y="4658375"/>
              <a:ext cx="1358900" cy="673100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Training Set</a:t>
              </a:r>
            </a:p>
          </p:txBody>
        </p:sp>
        <p:sp>
          <p:nvSpPr>
            <p:cNvPr id="44" name="Striped Right Arrow 43"/>
            <p:cNvSpPr/>
            <p:nvPr/>
          </p:nvSpPr>
          <p:spPr>
            <a:xfrm>
              <a:off x="2056203" y="4818388"/>
              <a:ext cx="406617" cy="353075"/>
            </a:xfrm>
            <a:prstGeom prst="strip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876729" y="4658375"/>
            <a:ext cx="2031021" cy="673100"/>
            <a:chOff x="4352728" y="4658375"/>
            <a:chExt cx="2031021" cy="673100"/>
          </a:xfrm>
        </p:grpSpPr>
        <p:sp>
          <p:nvSpPr>
            <p:cNvPr id="42" name="Rounded Rectangle 41"/>
            <p:cNvSpPr/>
            <p:nvPr/>
          </p:nvSpPr>
          <p:spPr>
            <a:xfrm>
              <a:off x="5024849" y="4658375"/>
              <a:ext cx="1358900" cy="6731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Feature Extraction</a:t>
              </a:r>
            </a:p>
          </p:txBody>
        </p:sp>
        <p:sp>
          <p:nvSpPr>
            <p:cNvPr id="45" name="Striped Right Arrow 44"/>
            <p:cNvSpPr/>
            <p:nvPr/>
          </p:nvSpPr>
          <p:spPr>
            <a:xfrm>
              <a:off x="4352728" y="4818388"/>
              <a:ext cx="406617" cy="353075"/>
            </a:xfrm>
            <a:prstGeom prst="strip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8173254" y="4658375"/>
            <a:ext cx="2031023" cy="673100"/>
            <a:chOff x="6649253" y="4658375"/>
            <a:chExt cx="2031023" cy="673100"/>
          </a:xfrm>
        </p:grpSpPr>
        <p:sp>
          <p:nvSpPr>
            <p:cNvPr id="43" name="Rounded Rectangle 42"/>
            <p:cNvSpPr/>
            <p:nvPr/>
          </p:nvSpPr>
          <p:spPr>
            <a:xfrm>
              <a:off x="7321376" y="4658375"/>
              <a:ext cx="1358900" cy="6731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Learning &amp; Inference</a:t>
              </a:r>
            </a:p>
          </p:txBody>
        </p:sp>
        <p:sp>
          <p:nvSpPr>
            <p:cNvPr id="46" name="Striped Right Arrow 45"/>
            <p:cNvSpPr/>
            <p:nvPr/>
          </p:nvSpPr>
          <p:spPr>
            <a:xfrm>
              <a:off x="6649253" y="4818388"/>
              <a:ext cx="406617" cy="353075"/>
            </a:xfrm>
            <a:prstGeom prst="strip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065867" y="2048933"/>
            <a:ext cx="5805872" cy="358113"/>
            <a:chOff x="1659467" y="2048932"/>
            <a:chExt cx="5805872" cy="358113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1659467" y="2048932"/>
              <a:ext cx="897466" cy="1588"/>
            </a:xfrm>
            <a:prstGeom prst="line">
              <a:avLst/>
            </a:prstGeom>
            <a:ln w="444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3215159" y="2055811"/>
              <a:ext cx="287490" cy="1"/>
            </a:xfrm>
            <a:prstGeom prst="line">
              <a:avLst/>
            </a:prstGeom>
            <a:ln w="444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7105593" y="2405457"/>
              <a:ext cx="359746" cy="1588"/>
            </a:xfrm>
            <a:prstGeom prst="line">
              <a:avLst/>
            </a:prstGeom>
            <a:ln w="444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0" name="Straight Connector 59"/>
          <p:cNvCxnSpPr/>
          <p:nvPr/>
        </p:nvCxnSpPr>
        <p:spPr>
          <a:xfrm>
            <a:off x="6981704" y="3322926"/>
            <a:ext cx="359746" cy="1588"/>
          </a:xfrm>
          <a:prstGeom prst="line">
            <a:avLst/>
          </a:prstGeom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6" name="Group 65"/>
          <p:cNvGrpSpPr/>
          <p:nvPr/>
        </p:nvGrpSpPr>
        <p:grpSpPr>
          <a:xfrm>
            <a:off x="2082800" y="1980599"/>
            <a:ext cx="6710542" cy="372413"/>
            <a:chOff x="1676400" y="1967898"/>
            <a:chExt cx="6710542" cy="372413"/>
          </a:xfrm>
        </p:grpSpPr>
        <p:cxnSp>
          <p:nvCxnSpPr>
            <p:cNvPr id="67" name="Straight Arrow Connector 66"/>
            <p:cNvCxnSpPr/>
            <p:nvPr/>
          </p:nvCxnSpPr>
          <p:spPr>
            <a:xfrm>
              <a:off x="1676400" y="1967898"/>
              <a:ext cx="1826249" cy="1588"/>
            </a:xfrm>
            <a:prstGeom prst="straightConnector1">
              <a:avLst/>
            </a:prstGeom>
            <a:ln>
              <a:solidFill>
                <a:srgbClr val="82F75E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7130994" y="2338723"/>
              <a:ext cx="1255948" cy="1588"/>
            </a:xfrm>
            <a:prstGeom prst="straightConnector1">
              <a:avLst/>
            </a:prstGeom>
            <a:ln>
              <a:solidFill>
                <a:srgbClr val="82F75E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0" name="Straight Arrow Connector 69"/>
          <p:cNvCxnSpPr/>
          <p:nvPr/>
        </p:nvCxnSpPr>
        <p:spPr>
          <a:xfrm>
            <a:off x="7007105" y="3248676"/>
            <a:ext cx="316562" cy="1588"/>
          </a:xfrm>
          <a:prstGeom prst="straightConnector1">
            <a:avLst/>
          </a:prstGeom>
          <a:ln>
            <a:solidFill>
              <a:srgbClr val="82F75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6034182" y="1408728"/>
            <a:ext cx="3513326" cy="674769"/>
            <a:chOff x="6034182" y="1408728"/>
            <a:chExt cx="3513326" cy="674769"/>
          </a:xfrm>
        </p:grpSpPr>
        <p:sp>
          <p:nvSpPr>
            <p:cNvPr id="52" name="TextBox 51"/>
            <p:cNvSpPr txBox="1"/>
            <p:nvPr/>
          </p:nvSpPr>
          <p:spPr>
            <a:xfrm>
              <a:off x="6798999" y="1408728"/>
              <a:ext cx="27485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Annotated as </a:t>
              </a:r>
              <a:r>
                <a:rPr lang="en-US" i="1" dirty="0"/>
                <a:t>true</a:t>
              </a:r>
              <a:r>
                <a:rPr lang="en-US" dirty="0"/>
                <a:t> relations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6034182" y="1792704"/>
              <a:ext cx="2139071" cy="2383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H="1">
              <a:off x="7860430" y="1792492"/>
              <a:ext cx="364858" cy="2910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3" name="Straight Connector 62"/>
          <p:cNvCxnSpPr/>
          <p:nvPr/>
        </p:nvCxnSpPr>
        <p:spPr>
          <a:xfrm>
            <a:off x="5251479" y="2961821"/>
            <a:ext cx="359746" cy="1588"/>
          </a:xfrm>
          <a:prstGeom prst="line">
            <a:avLst/>
          </a:prstGeom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1536754" y="3127116"/>
            <a:ext cx="359746" cy="1588"/>
          </a:xfrm>
          <a:prstGeom prst="line">
            <a:avLst/>
          </a:prstGeom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Multiply 64"/>
          <p:cNvSpPr/>
          <p:nvPr/>
        </p:nvSpPr>
        <p:spPr>
          <a:xfrm>
            <a:off x="5791921" y="4124680"/>
            <a:ext cx="2872757" cy="1732276"/>
          </a:xfrm>
          <a:prstGeom prst="mathMultiply">
            <a:avLst>
              <a:gd name="adj1" fmla="val 552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Multiply 68"/>
          <p:cNvSpPr/>
          <p:nvPr/>
        </p:nvSpPr>
        <p:spPr>
          <a:xfrm>
            <a:off x="8088448" y="4124680"/>
            <a:ext cx="2872757" cy="1732276"/>
          </a:xfrm>
          <a:prstGeom prst="mathMultiply">
            <a:avLst>
              <a:gd name="adj1" fmla="val 552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76320" y="4390653"/>
            <a:ext cx="1652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For a </a:t>
            </a:r>
            <a:r>
              <a:rPr lang="en-US" sz="2400" b="1">
                <a:solidFill>
                  <a:srgbClr val="FF0000"/>
                </a:solidFill>
              </a:rPr>
              <a:t>basic real-world use </a:t>
            </a:r>
            <a:r>
              <a:rPr lang="en-US" sz="2400" b="1" dirty="0">
                <a:solidFill>
                  <a:srgbClr val="FF0000"/>
                </a:solidFill>
              </a:rPr>
              <a:t>case: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119572" y="4497572"/>
            <a:ext cx="1672349" cy="988828"/>
          </a:xfrm>
          <a:prstGeom prst="round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itle 1"/>
          <p:cNvSpPr txBox="1">
            <a:spLocks/>
          </p:cNvSpPr>
          <p:nvPr/>
        </p:nvSpPr>
        <p:spPr>
          <a:xfrm>
            <a:off x="838200" y="522885"/>
            <a:ext cx="10515600" cy="1167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r>
              <a:rPr lang="en-US"/>
              <a:t>Relation Extraction with Machine Learning</a:t>
            </a:r>
            <a:endParaRPr lang="en-US" dirty="0"/>
          </a:p>
        </p:txBody>
      </p:sp>
      <p:sp>
        <p:nvSpPr>
          <p:cNvPr id="73" name="Rounded Rectangle 72"/>
          <p:cNvSpPr/>
          <p:nvPr/>
        </p:nvSpPr>
        <p:spPr>
          <a:xfrm>
            <a:off x="2371060" y="5923343"/>
            <a:ext cx="7449879" cy="627321"/>
          </a:xfrm>
          <a:prstGeom prst="roundRect">
            <a:avLst/>
          </a:prstGeom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Helvetica Light" charset="0"/>
                <a:ea typeface="Helvetica Light" charset="0"/>
                <a:cs typeface="Helvetica Light" charset="0"/>
              </a:rPr>
              <a:t>…If we have </a:t>
            </a:r>
            <a:r>
              <a:rPr lang="en-US" sz="2800" b="1" i="1" dirty="0">
                <a:latin typeface="Helvetica Light" charset="0"/>
                <a:ea typeface="Helvetica Light" charset="0"/>
                <a:cs typeface="Helvetica Light" charset="0"/>
              </a:rPr>
              <a:t>massive </a:t>
            </a:r>
            <a:r>
              <a:rPr lang="en-US" sz="2800">
                <a:latin typeface="Helvetica Light" charset="0"/>
                <a:ea typeface="Helvetica Light" charset="0"/>
                <a:cs typeface="Helvetica Light" charset="0"/>
              </a:rPr>
              <a:t>training sets.</a:t>
            </a:r>
            <a:endParaRPr lang="en-US" sz="28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70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28" grpId="0" animBg="1"/>
      <p:bldP spid="7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Data Creation: $$$, Slow, Static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56391"/>
            <a:ext cx="7742274" cy="4231758"/>
          </a:xfrm>
        </p:spPr>
        <p:txBody>
          <a:bodyPr>
            <a:normAutofit/>
          </a:bodyPr>
          <a:lstStyle/>
          <a:p>
            <a:r>
              <a:rPr lang="en-US" sz="3200" dirty="0"/>
              <a:t>Expensive &amp; Slow:</a:t>
            </a:r>
            <a:endParaRPr lang="en-US" sz="3200" b="1" i="1" dirty="0"/>
          </a:p>
          <a:p>
            <a:pPr lvl="1"/>
            <a:r>
              <a:rPr lang="en-US" sz="3200" b="1" i="1" dirty="0"/>
              <a:t>Especially when domain expertise needed</a:t>
            </a:r>
            <a:endParaRPr lang="en-US" sz="3200" dirty="0"/>
          </a:p>
          <a:p>
            <a:pPr lvl="1"/>
            <a:endParaRPr lang="en-US" sz="3200" dirty="0"/>
          </a:p>
          <a:p>
            <a:r>
              <a:rPr lang="en-US" sz="3200" dirty="0"/>
              <a:t>Static:</a:t>
            </a:r>
          </a:p>
          <a:p>
            <a:pPr lvl="1"/>
            <a:r>
              <a:rPr lang="en-US" sz="3200" dirty="0"/>
              <a:t>Real-world problems change; hand-labeled training data does not.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6135" y="3555264"/>
            <a:ext cx="3462337" cy="235785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472487" y="1628640"/>
            <a:ext cx="3589634" cy="1795858"/>
            <a:chOff x="9158957" y="1453769"/>
            <a:chExt cx="2903166" cy="145242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6293" y="1453769"/>
              <a:ext cx="2362223" cy="109498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158957" y="2607492"/>
              <a:ext cx="2903166" cy="298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GRAD STUDENT LABELER, 238 B.C.E.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1466407" y="6012006"/>
            <a:ext cx="9259185" cy="627321"/>
          </a:xfrm>
          <a:prstGeom prst="roundRect">
            <a:avLst/>
          </a:prstGeom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Helvetica Light" charset="0"/>
                <a:ea typeface="Helvetica Light" charset="0"/>
                <a:cs typeface="Helvetica Light" charset="0"/>
              </a:rPr>
              <a:t>Training data is </a:t>
            </a:r>
            <a:r>
              <a:rPr lang="en-US" sz="3200" u="sng" dirty="0">
                <a:latin typeface="Helvetica Light" charset="0"/>
                <a:ea typeface="Helvetica Light" charset="0"/>
                <a:cs typeface="Helvetica Light" charset="0"/>
              </a:rPr>
              <a:t>THE</a:t>
            </a:r>
            <a:r>
              <a:rPr lang="en-US" sz="3200" dirty="0">
                <a:latin typeface="Helvetica Light" charset="0"/>
                <a:ea typeface="Helvetica Light" charset="0"/>
                <a:cs typeface="Helvetica Light" charset="0"/>
              </a:rPr>
              <a:t> ML dev bottleneck today</a:t>
            </a:r>
          </a:p>
        </p:txBody>
      </p:sp>
    </p:spTree>
    <p:extLst>
      <p:ext uri="{BB962C8B-B14F-4D97-AF65-F5344CB8AC3E}">
        <p14:creationId xmlns:p14="http://schemas.microsoft.com/office/powerpoint/2010/main" val="36611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39644"/>
            <a:ext cx="11463338" cy="3178969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Can we use </a:t>
            </a:r>
            <a:r>
              <a:rPr lang="en-US" sz="4800" b="1" i="1" dirty="0">
                <a:solidFill>
                  <a:schemeClr val="bg1"/>
                </a:solidFill>
              </a:rPr>
              <a:t>noisier</a:t>
            </a:r>
            <a:r>
              <a:rPr lang="en-US" sz="4800" dirty="0">
                <a:solidFill>
                  <a:schemeClr val="bg1"/>
                </a:solidFill>
              </a:rPr>
              <a:t> training data and still train </a:t>
            </a:r>
            <a:r>
              <a:rPr lang="en-US" sz="4800" b="1" i="1" dirty="0">
                <a:solidFill>
                  <a:schemeClr val="bg1"/>
                </a:solidFill>
              </a:rPr>
              <a:t>high-performance</a:t>
            </a:r>
            <a:r>
              <a:rPr lang="en-US" sz="4800" dirty="0">
                <a:solidFill>
                  <a:schemeClr val="bg1"/>
                </a:solidFill>
              </a:rPr>
              <a:t> models?</a:t>
            </a:r>
          </a:p>
        </p:txBody>
      </p:sp>
    </p:spTree>
    <p:extLst>
      <p:ext uri="{BB962C8B-B14F-4D97-AF65-F5344CB8AC3E}">
        <p14:creationId xmlns:p14="http://schemas.microsoft.com/office/powerpoint/2010/main" val="180349958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System for Rapidly Generating Training Data with Weak Supervision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1851" y="5154891"/>
            <a:ext cx="3871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ndale Mono" charset="0"/>
                <a:ea typeface="Andale Mono" charset="0"/>
                <a:cs typeface="Andale Mono" charset="0"/>
              </a:rPr>
              <a:t>snorkel.stanford.edu</a:t>
            </a:r>
            <a:endParaRPr lang="en-US" sz="2400" dirty="0">
              <a:latin typeface="Andale Mono" charset="0"/>
              <a:ea typeface="Andale Mono" charset="0"/>
              <a:cs typeface="Andale Mon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51" y="218405"/>
            <a:ext cx="2283489" cy="422385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037858" y="1557266"/>
            <a:ext cx="3785547" cy="1498629"/>
            <a:chOff x="8037858" y="1557266"/>
            <a:chExt cx="3785547" cy="1498629"/>
          </a:xfrm>
        </p:grpSpPr>
        <p:pic>
          <p:nvPicPr>
            <p:cNvPr id="7" name="Picture 2" descr="http://vldb2018.lncc.br/images/logos/vldb2018_logoRGB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858" y="1557266"/>
              <a:ext cx="3124200" cy="1498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9181213" y="2594230"/>
              <a:ext cx="2642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“Best Of” Award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426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Snorkel: </a:t>
            </a:r>
            <a:br>
              <a:rPr lang="en-US" dirty="0"/>
            </a:br>
            <a:r>
              <a:rPr lang="en-US" dirty="0"/>
              <a:t>A System for Rapidly Creating Training Sets</a:t>
            </a:r>
          </a:p>
        </p:txBody>
      </p:sp>
      <p:grpSp>
        <p:nvGrpSpPr>
          <p:cNvPr id="106" name="Group 105"/>
          <p:cNvGrpSpPr/>
          <p:nvPr/>
        </p:nvGrpSpPr>
        <p:grpSpPr>
          <a:xfrm>
            <a:off x="9461133" y="2421209"/>
            <a:ext cx="2015491" cy="1833891"/>
            <a:chOff x="6832424" y="2113364"/>
            <a:chExt cx="2015490" cy="1833890"/>
          </a:xfrm>
        </p:grpSpPr>
        <p:sp>
          <p:nvSpPr>
            <p:cNvPr id="107" name="Oval 106"/>
            <p:cNvSpPr/>
            <p:nvPr/>
          </p:nvSpPr>
          <p:spPr>
            <a:xfrm rot="5400000" flipH="1">
              <a:off x="7261723" y="2664420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08" name="Oval 107"/>
            <p:cNvSpPr/>
            <p:nvPr/>
          </p:nvSpPr>
          <p:spPr>
            <a:xfrm rot="5400000" flipH="1">
              <a:off x="8111644" y="2664420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09" name="Oval 108"/>
            <p:cNvSpPr/>
            <p:nvPr/>
          </p:nvSpPr>
          <p:spPr>
            <a:xfrm rot="5400000" flipH="1">
              <a:off x="7686684" y="2664420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0" name="Oval 109"/>
            <p:cNvSpPr/>
            <p:nvPr/>
          </p:nvSpPr>
          <p:spPr>
            <a:xfrm rot="5400000" flipH="1">
              <a:off x="8534593" y="2664420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1" name="Oval 110"/>
            <p:cNvSpPr/>
            <p:nvPr/>
          </p:nvSpPr>
          <p:spPr>
            <a:xfrm rot="5400000" flipH="1">
              <a:off x="6832424" y="2664420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2" name="Oval 111"/>
            <p:cNvSpPr/>
            <p:nvPr/>
          </p:nvSpPr>
          <p:spPr>
            <a:xfrm rot="5400000" flipH="1">
              <a:off x="7921386" y="3633933"/>
              <a:ext cx="313321" cy="313322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3" name="Oval 112"/>
            <p:cNvSpPr/>
            <p:nvPr/>
          </p:nvSpPr>
          <p:spPr>
            <a:xfrm rot="5400000" flipH="1">
              <a:off x="7496426" y="3633933"/>
              <a:ext cx="313321" cy="313322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4" name="Oval 113"/>
            <p:cNvSpPr/>
            <p:nvPr/>
          </p:nvSpPr>
          <p:spPr>
            <a:xfrm rot="5400000" flipH="1">
              <a:off x="7261723" y="3160327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5" name="Oval 114"/>
            <p:cNvSpPr/>
            <p:nvPr/>
          </p:nvSpPr>
          <p:spPr>
            <a:xfrm rot="5400000" flipH="1">
              <a:off x="8111644" y="3160327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6" name="Oval 115"/>
            <p:cNvSpPr/>
            <p:nvPr/>
          </p:nvSpPr>
          <p:spPr>
            <a:xfrm rot="5400000" flipH="1">
              <a:off x="7686684" y="3160327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7" name="Oval 116"/>
            <p:cNvSpPr/>
            <p:nvPr/>
          </p:nvSpPr>
          <p:spPr>
            <a:xfrm rot="5400000" flipH="1">
              <a:off x="8534593" y="3160327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8" name="Oval 117"/>
            <p:cNvSpPr/>
            <p:nvPr/>
          </p:nvSpPr>
          <p:spPr>
            <a:xfrm rot="5400000" flipH="1">
              <a:off x="6832424" y="3160327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9" name="Oval 118"/>
            <p:cNvSpPr/>
            <p:nvPr/>
          </p:nvSpPr>
          <p:spPr>
            <a:xfrm rot="5400000" flipH="1">
              <a:off x="8379752" y="3633933"/>
              <a:ext cx="313321" cy="313322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20" name="Oval 119"/>
            <p:cNvSpPr/>
            <p:nvPr/>
          </p:nvSpPr>
          <p:spPr>
            <a:xfrm rot="5400000" flipH="1">
              <a:off x="7073389" y="3633933"/>
              <a:ext cx="313321" cy="313322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cxnSp>
          <p:nvCxnSpPr>
            <p:cNvPr id="121" name="Straight Arrow Connector 120"/>
            <p:cNvCxnSpPr>
              <a:stCxn id="111" idx="2"/>
              <a:endCxn id="131" idx="6"/>
            </p:cNvCxnSpPr>
            <p:nvPr/>
          </p:nvCxnSpPr>
          <p:spPr>
            <a:xfrm>
              <a:off x="6989084" y="2977741"/>
              <a:ext cx="429299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>
              <a:stCxn id="111" idx="2"/>
              <a:endCxn id="133" idx="6"/>
            </p:cNvCxnSpPr>
            <p:nvPr/>
          </p:nvCxnSpPr>
          <p:spPr>
            <a:xfrm>
              <a:off x="6989084" y="2977741"/>
              <a:ext cx="854260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/>
            <p:cNvCxnSpPr>
              <a:stCxn id="135" idx="6"/>
              <a:endCxn id="107" idx="2"/>
            </p:cNvCxnSpPr>
            <p:nvPr/>
          </p:nvCxnSpPr>
          <p:spPr>
            <a:xfrm flipV="1">
              <a:off x="6989084" y="2977741"/>
              <a:ext cx="429299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>
              <a:stCxn id="131" idx="6"/>
              <a:endCxn id="107" idx="2"/>
            </p:cNvCxnSpPr>
            <p:nvPr/>
          </p:nvCxnSpPr>
          <p:spPr>
            <a:xfrm flipV="1">
              <a:off x="7418383" y="2977741"/>
              <a:ext cx="0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>
              <a:stCxn id="107" idx="2"/>
              <a:endCxn id="133" idx="6"/>
            </p:cNvCxnSpPr>
            <p:nvPr/>
          </p:nvCxnSpPr>
          <p:spPr>
            <a:xfrm>
              <a:off x="7418383" y="2977741"/>
              <a:ext cx="424961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>
              <a:stCxn id="107" idx="2"/>
              <a:endCxn id="132" idx="6"/>
            </p:cNvCxnSpPr>
            <p:nvPr/>
          </p:nvCxnSpPr>
          <p:spPr>
            <a:xfrm>
              <a:off x="7418383" y="2977741"/>
              <a:ext cx="849921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>
              <a:stCxn id="135" idx="6"/>
              <a:endCxn id="109" idx="2"/>
            </p:cNvCxnSpPr>
            <p:nvPr/>
          </p:nvCxnSpPr>
          <p:spPr>
            <a:xfrm flipV="1">
              <a:off x="6989084" y="2977741"/>
              <a:ext cx="854260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>
              <a:stCxn id="131" idx="6"/>
              <a:endCxn id="109" idx="2"/>
            </p:cNvCxnSpPr>
            <p:nvPr/>
          </p:nvCxnSpPr>
          <p:spPr>
            <a:xfrm flipV="1">
              <a:off x="7418383" y="2977741"/>
              <a:ext cx="424961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>
              <a:stCxn id="109" idx="2"/>
              <a:endCxn id="133" idx="6"/>
            </p:cNvCxnSpPr>
            <p:nvPr/>
          </p:nvCxnSpPr>
          <p:spPr>
            <a:xfrm>
              <a:off x="7843344" y="2977741"/>
              <a:ext cx="0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/>
            <p:cNvCxnSpPr>
              <a:stCxn id="109" idx="2"/>
              <a:endCxn id="132" idx="6"/>
            </p:cNvCxnSpPr>
            <p:nvPr/>
          </p:nvCxnSpPr>
          <p:spPr>
            <a:xfrm>
              <a:off x="7843344" y="2977741"/>
              <a:ext cx="424960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>
              <a:stCxn id="109" idx="2"/>
              <a:endCxn id="134" idx="6"/>
            </p:cNvCxnSpPr>
            <p:nvPr/>
          </p:nvCxnSpPr>
          <p:spPr>
            <a:xfrm>
              <a:off x="7843344" y="2977741"/>
              <a:ext cx="847909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>
              <a:stCxn id="131" idx="6"/>
              <a:endCxn id="108" idx="2"/>
            </p:cNvCxnSpPr>
            <p:nvPr/>
          </p:nvCxnSpPr>
          <p:spPr>
            <a:xfrm flipV="1">
              <a:off x="7418383" y="2977741"/>
              <a:ext cx="849921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>
              <a:stCxn id="133" idx="6"/>
              <a:endCxn id="108" idx="2"/>
            </p:cNvCxnSpPr>
            <p:nvPr/>
          </p:nvCxnSpPr>
          <p:spPr>
            <a:xfrm flipV="1">
              <a:off x="7843344" y="2977741"/>
              <a:ext cx="424960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/>
            <p:cNvCxnSpPr>
              <a:stCxn id="108" idx="2"/>
              <a:endCxn id="132" idx="6"/>
            </p:cNvCxnSpPr>
            <p:nvPr/>
          </p:nvCxnSpPr>
          <p:spPr>
            <a:xfrm>
              <a:off x="8268304" y="2977741"/>
              <a:ext cx="0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>
              <a:stCxn id="108" idx="2"/>
              <a:endCxn id="134" idx="6"/>
            </p:cNvCxnSpPr>
            <p:nvPr/>
          </p:nvCxnSpPr>
          <p:spPr>
            <a:xfrm>
              <a:off x="8268304" y="2977741"/>
              <a:ext cx="422949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/>
            <p:cNvCxnSpPr>
              <a:stCxn id="110" idx="2"/>
              <a:endCxn id="133" idx="6"/>
            </p:cNvCxnSpPr>
            <p:nvPr/>
          </p:nvCxnSpPr>
          <p:spPr>
            <a:xfrm flipH="1">
              <a:off x="7843344" y="2977741"/>
              <a:ext cx="847909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/>
            <p:cNvCxnSpPr>
              <a:stCxn id="110" idx="2"/>
              <a:endCxn id="132" idx="6"/>
            </p:cNvCxnSpPr>
            <p:nvPr/>
          </p:nvCxnSpPr>
          <p:spPr>
            <a:xfrm flipH="1">
              <a:off x="8268304" y="2977741"/>
              <a:ext cx="422949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/>
            <p:cNvCxnSpPr>
              <a:stCxn id="135" idx="2"/>
              <a:endCxn id="137" idx="6"/>
            </p:cNvCxnSpPr>
            <p:nvPr/>
          </p:nvCxnSpPr>
          <p:spPr>
            <a:xfrm>
              <a:off x="6989084" y="3473648"/>
              <a:ext cx="240966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/>
            <p:cNvCxnSpPr>
              <a:stCxn id="135" idx="2"/>
              <a:endCxn id="124" idx="6"/>
            </p:cNvCxnSpPr>
            <p:nvPr/>
          </p:nvCxnSpPr>
          <p:spPr>
            <a:xfrm>
              <a:off x="6989084" y="3473648"/>
              <a:ext cx="664003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/>
            <p:cNvCxnSpPr>
              <a:stCxn id="135" idx="2"/>
              <a:endCxn id="123" idx="6"/>
            </p:cNvCxnSpPr>
            <p:nvPr/>
          </p:nvCxnSpPr>
          <p:spPr>
            <a:xfrm>
              <a:off x="6989084" y="3473648"/>
              <a:ext cx="1088963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/>
            <p:cNvCxnSpPr>
              <a:stCxn id="131" idx="2"/>
              <a:endCxn id="137" idx="6"/>
            </p:cNvCxnSpPr>
            <p:nvPr/>
          </p:nvCxnSpPr>
          <p:spPr>
            <a:xfrm flipH="1">
              <a:off x="7230050" y="3473648"/>
              <a:ext cx="188333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/>
            <p:cNvCxnSpPr>
              <a:stCxn id="131" idx="2"/>
              <a:endCxn id="124" idx="6"/>
            </p:cNvCxnSpPr>
            <p:nvPr/>
          </p:nvCxnSpPr>
          <p:spPr>
            <a:xfrm>
              <a:off x="7418383" y="3473648"/>
              <a:ext cx="234704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/>
            <p:cNvCxnSpPr>
              <a:stCxn id="131" idx="2"/>
              <a:endCxn id="123" idx="6"/>
            </p:cNvCxnSpPr>
            <p:nvPr/>
          </p:nvCxnSpPr>
          <p:spPr>
            <a:xfrm>
              <a:off x="7418383" y="3473648"/>
              <a:ext cx="659664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/>
            <p:cNvCxnSpPr>
              <a:stCxn id="133" idx="2"/>
              <a:endCxn id="137" idx="6"/>
            </p:cNvCxnSpPr>
            <p:nvPr/>
          </p:nvCxnSpPr>
          <p:spPr>
            <a:xfrm flipH="1">
              <a:off x="7230050" y="3473648"/>
              <a:ext cx="613294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/>
            <p:cNvCxnSpPr>
              <a:stCxn id="133" idx="2"/>
              <a:endCxn id="124" idx="6"/>
            </p:cNvCxnSpPr>
            <p:nvPr/>
          </p:nvCxnSpPr>
          <p:spPr>
            <a:xfrm flipH="1">
              <a:off x="7653087" y="3473648"/>
              <a:ext cx="190257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/>
            <p:cNvCxnSpPr>
              <a:stCxn id="133" idx="2"/>
              <a:endCxn id="123" idx="6"/>
            </p:cNvCxnSpPr>
            <p:nvPr/>
          </p:nvCxnSpPr>
          <p:spPr>
            <a:xfrm>
              <a:off x="7843344" y="3473648"/>
              <a:ext cx="234703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/>
            <p:cNvCxnSpPr>
              <a:stCxn id="133" idx="2"/>
              <a:endCxn id="136" idx="6"/>
            </p:cNvCxnSpPr>
            <p:nvPr/>
          </p:nvCxnSpPr>
          <p:spPr>
            <a:xfrm>
              <a:off x="7843344" y="3473648"/>
              <a:ext cx="693069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/>
            <p:cNvCxnSpPr>
              <a:stCxn id="124" idx="6"/>
              <a:endCxn id="132" idx="2"/>
            </p:cNvCxnSpPr>
            <p:nvPr/>
          </p:nvCxnSpPr>
          <p:spPr>
            <a:xfrm flipV="1">
              <a:off x="7653087" y="3473648"/>
              <a:ext cx="615217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/>
            <p:cNvCxnSpPr>
              <a:stCxn id="132" idx="2"/>
              <a:endCxn id="123" idx="6"/>
            </p:cNvCxnSpPr>
            <p:nvPr/>
          </p:nvCxnSpPr>
          <p:spPr>
            <a:xfrm flipH="1">
              <a:off x="8078047" y="3473648"/>
              <a:ext cx="190257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/>
            <p:cNvCxnSpPr>
              <a:stCxn id="132" idx="2"/>
              <a:endCxn id="136" idx="6"/>
            </p:cNvCxnSpPr>
            <p:nvPr/>
          </p:nvCxnSpPr>
          <p:spPr>
            <a:xfrm>
              <a:off x="8268304" y="3473648"/>
              <a:ext cx="268109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Arrow Connector 150"/>
            <p:cNvCxnSpPr>
              <a:stCxn id="134" idx="2"/>
              <a:endCxn id="136" idx="6"/>
            </p:cNvCxnSpPr>
            <p:nvPr/>
          </p:nvCxnSpPr>
          <p:spPr>
            <a:xfrm flipH="1">
              <a:off x="8536413" y="3473648"/>
              <a:ext cx="154840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Arrow Connector 151"/>
            <p:cNvCxnSpPr>
              <a:stCxn id="134" idx="2"/>
              <a:endCxn id="123" idx="6"/>
            </p:cNvCxnSpPr>
            <p:nvPr/>
          </p:nvCxnSpPr>
          <p:spPr>
            <a:xfrm flipH="1">
              <a:off x="8078047" y="3473648"/>
              <a:ext cx="613206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/>
            <p:cNvCxnSpPr>
              <a:stCxn id="134" idx="2"/>
              <a:endCxn id="124" idx="6"/>
            </p:cNvCxnSpPr>
            <p:nvPr/>
          </p:nvCxnSpPr>
          <p:spPr>
            <a:xfrm flipH="1">
              <a:off x="7653087" y="3473648"/>
              <a:ext cx="1038166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/>
            <p:cNvCxnSpPr>
              <a:endCxn id="111" idx="6"/>
            </p:cNvCxnSpPr>
            <p:nvPr/>
          </p:nvCxnSpPr>
          <p:spPr>
            <a:xfrm flipH="1">
              <a:off x="6989084" y="2426685"/>
              <a:ext cx="851084" cy="237735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Oval 154"/>
            <p:cNvSpPr/>
            <p:nvPr/>
          </p:nvSpPr>
          <p:spPr>
            <a:xfrm rot="5400000" flipH="1">
              <a:off x="7683508" y="2113364"/>
              <a:ext cx="313321" cy="313321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cxnSp>
          <p:nvCxnSpPr>
            <p:cNvPr id="156" name="Straight Arrow Connector 155"/>
            <p:cNvCxnSpPr>
              <a:endCxn id="107" idx="6"/>
            </p:cNvCxnSpPr>
            <p:nvPr/>
          </p:nvCxnSpPr>
          <p:spPr>
            <a:xfrm flipH="1">
              <a:off x="7418383" y="2426685"/>
              <a:ext cx="421785" cy="237735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/>
            <p:cNvCxnSpPr>
              <a:endCxn id="109" idx="6"/>
            </p:cNvCxnSpPr>
            <p:nvPr/>
          </p:nvCxnSpPr>
          <p:spPr>
            <a:xfrm>
              <a:off x="7840168" y="2426685"/>
              <a:ext cx="3176" cy="237735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/>
            <p:cNvCxnSpPr>
              <a:endCxn id="108" idx="6"/>
            </p:cNvCxnSpPr>
            <p:nvPr/>
          </p:nvCxnSpPr>
          <p:spPr>
            <a:xfrm>
              <a:off x="7840168" y="2426685"/>
              <a:ext cx="428136" cy="237735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/>
            <p:cNvCxnSpPr>
              <a:endCxn id="110" idx="6"/>
            </p:cNvCxnSpPr>
            <p:nvPr/>
          </p:nvCxnSpPr>
          <p:spPr>
            <a:xfrm>
              <a:off x="7840168" y="2426685"/>
              <a:ext cx="851085" cy="237735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587452" y="2462400"/>
            <a:ext cx="2615360" cy="2439835"/>
            <a:chOff x="587452" y="2462400"/>
            <a:chExt cx="2615360" cy="2439835"/>
          </a:xfrm>
        </p:grpSpPr>
        <p:sp>
          <p:nvSpPr>
            <p:cNvPr id="92" name="Can 91"/>
            <p:cNvSpPr/>
            <p:nvPr/>
          </p:nvSpPr>
          <p:spPr>
            <a:xfrm>
              <a:off x="1581264" y="2989031"/>
              <a:ext cx="731520" cy="466344"/>
            </a:xfrm>
            <a:prstGeom prst="can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1043" y="3162767"/>
              <a:ext cx="451963" cy="210916"/>
            </a:xfrm>
            <a:prstGeom prst="rect">
              <a:avLst/>
            </a:prstGeom>
          </p:spPr>
        </p:pic>
        <p:sp>
          <p:nvSpPr>
            <p:cNvPr id="94" name="Rectangle 93"/>
            <p:cNvSpPr/>
            <p:nvPr/>
          </p:nvSpPr>
          <p:spPr>
            <a:xfrm>
              <a:off x="1592069" y="3560605"/>
              <a:ext cx="1607680" cy="3999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“causes”, “induces”, “linked to”, “aggravates”, </a:t>
              </a:r>
              <a:r>
                <a:rPr lang="mr-IN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…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87454" y="2989032"/>
              <a:ext cx="9354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External KBs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87452" y="3515274"/>
              <a:ext cx="13560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Patterns &amp; dictionaries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87452" y="2470143"/>
              <a:ext cx="9354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Natural Language</a:t>
              </a:r>
            </a:p>
          </p:txBody>
        </p:sp>
        <p:sp>
          <p:nvSpPr>
            <p:cNvPr id="98" name="Rounded Rectangular Callout 97"/>
            <p:cNvSpPr/>
            <p:nvPr/>
          </p:nvSpPr>
          <p:spPr>
            <a:xfrm>
              <a:off x="2020904" y="2462400"/>
              <a:ext cx="1178845" cy="377705"/>
            </a:xfrm>
            <a:prstGeom prst="wedgeRoundRectCallout">
              <a:avLst>
                <a:gd name="adj1" fmla="val -59084"/>
                <a:gd name="adj2" fmla="val -19812"/>
                <a:gd name="adj3" fmla="val 16667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“Chemicals of type A should be harmless</a:t>
              </a:r>
              <a:r>
                <a:rPr lang="mr-IN" sz="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…</a:t>
              </a:r>
              <a:r>
                <a:rPr lang="en-US" sz="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”</a:t>
              </a:r>
            </a:p>
          </p:txBody>
        </p:sp>
        <p:sp>
          <p:nvSpPr>
            <p:cNvPr id="99" name="Rectangular Callout 98"/>
            <p:cNvSpPr/>
            <p:nvPr/>
          </p:nvSpPr>
          <p:spPr>
            <a:xfrm>
              <a:off x="2452561" y="2989030"/>
              <a:ext cx="747187" cy="124343"/>
            </a:xfrm>
            <a:prstGeom prst="wedgeRectCallout">
              <a:avLst>
                <a:gd name="adj1" fmla="val -69601"/>
                <a:gd name="adj2" fmla="val 65644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Subset A</a:t>
              </a:r>
            </a:p>
          </p:txBody>
        </p:sp>
        <p:sp>
          <p:nvSpPr>
            <p:cNvPr id="100" name="Rectangular Callout 99"/>
            <p:cNvSpPr/>
            <p:nvPr/>
          </p:nvSpPr>
          <p:spPr>
            <a:xfrm>
              <a:off x="2452561" y="3157691"/>
              <a:ext cx="747187" cy="124343"/>
            </a:xfrm>
            <a:prstGeom prst="wedgeRectCallout">
              <a:avLst>
                <a:gd name="adj1" fmla="val -71442"/>
                <a:gd name="adj2" fmla="val 4822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Subset B</a:t>
              </a:r>
            </a:p>
          </p:txBody>
        </p:sp>
        <p:sp>
          <p:nvSpPr>
            <p:cNvPr id="101" name="Rectangular Callout 100"/>
            <p:cNvSpPr/>
            <p:nvPr/>
          </p:nvSpPr>
          <p:spPr>
            <a:xfrm>
              <a:off x="2452561" y="3338085"/>
              <a:ext cx="747187" cy="124343"/>
            </a:xfrm>
            <a:prstGeom prst="wedgeRectCallout">
              <a:avLst>
                <a:gd name="adj1" fmla="val -69602"/>
                <a:gd name="adj2" fmla="val -67058"/>
              </a:avLst>
            </a:prstGeom>
            <a:solidFill>
              <a:srgbClr val="C00000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Subset C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63621" y="4625236"/>
              <a:ext cx="23149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EXPERT KNOWLEDGE &amp; DATA</a:t>
              </a:r>
            </a:p>
          </p:txBody>
        </p:sp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9194" y="4025678"/>
              <a:ext cx="411711" cy="411711"/>
            </a:xfrm>
            <a:prstGeom prst="rect">
              <a:avLst/>
            </a:prstGeom>
          </p:spPr>
        </p:pic>
        <p:sp>
          <p:nvSpPr>
            <p:cNvPr id="104" name="TextBox 103"/>
            <p:cNvSpPr txBox="1"/>
            <p:nvPr/>
          </p:nvSpPr>
          <p:spPr>
            <a:xfrm>
              <a:off x="2057229" y="4111452"/>
              <a:ext cx="1145583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Pattern(“{{</a:t>
              </a:r>
              <a:r>
                <a:rPr lang="en-US" sz="800">
                  <a:solidFill>
                    <a:srgbClr val="00FA00"/>
                  </a:solidFill>
                  <a:latin typeface="Andale Mono"/>
                  <a:cs typeface="Andale Mono"/>
                </a:rPr>
                <a:t>0}} reacts with”)</a:t>
              </a:r>
              <a:endParaRPr lang="en-US" sz="800" dirty="0">
                <a:solidFill>
                  <a:srgbClr val="00FA00"/>
                </a:solidFill>
                <a:latin typeface="Andale Mono"/>
                <a:cs typeface="Andale Mono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587453" y="4027777"/>
              <a:ext cx="11726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Expert Developers</a:t>
              </a:r>
            </a:p>
          </p:txBody>
        </p:sp>
        <p:pic>
          <p:nvPicPr>
            <p:cNvPr id="160" name="Picture 15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619" y="2468175"/>
              <a:ext cx="393195" cy="393195"/>
            </a:xfrm>
            <a:prstGeom prst="rect">
              <a:avLst/>
            </a:prstGeom>
          </p:spPr>
        </p:pic>
      </p:grpSp>
      <p:sp>
        <p:nvSpPr>
          <p:cNvPr id="161" name="TextBox 160"/>
          <p:cNvSpPr txBox="1"/>
          <p:nvPr/>
        </p:nvSpPr>
        <p:spPr>
          <a:xfrm>
            <a:off x="9311382" y="4449978"/>
            <a:ext cx="23149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END MODEL</a:t>
            </a:r>
          </a:p>
        </p:txBody>
      </p:sp>
      <p:grpSp>
        <p:nvGrpSpPr>
          <p:cNvPr id="163" name="Group 162"/>
          <p:cNvGrpSpPr/>
          <p:nvPr/>
        </p:nvGrpSpPr>
        <p:grpSpPr>
          <a:xfrm>
            <a:off x="7769701" y="2971519"/>
            <a:ext cx="895556" cy="883316"/>
            <a:chOff x="4304892" y="1430064"/>
            <a:chExt cx="1182305" cy="1166149"/>
          </a:xfrm>
        </p:grpSpPr>
        <p:sp>
          <p:nvSpPr>
            <p:cNvPr id="164" name="Oval 163"/>
            <p:cNvSpPr/>
            <p:nvPr/>
          </p:nvSpPr>
          <p:spPr>
            <a:xfrm>
              <a:off x="4304892" y="1936737"/>
              <a:ext cx="205832" cy="2058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165" name="Oval 164"/>
            <p:cNvSpPr/>
            <p:nvPr/>
          </p:nvSpPr>
          <p:spPr>
            <a:xfrm>
              <a:off x="4779046" y="1650200"/>
              <a:ext cx="205832" cy="20583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166" name="Oval 165"/>
            <p:cNvSpPr/>
            <p:nvPr/>
          </p:nvSpPr>
          <p:spPr>
            <a:xfrm>
              <a:off x="4407808" y="1539308"/>
              <a:ext cx="205832" cy="20583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167" name="Oval 166"/>
            <p:cNvSpPr/>
            <p:nvPr/>
          </p:nvSpPr>
          <p:spPr>
            <a:xfrm>
              <a:off x="4549189" y="2079459"/>
              <a:ext cx="205832" cy="2058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168" name="Oval 167"/>
            <p:cNvSpPr/>
            <p:nvPr/>
          </p:nvSpPr>
          <p:spPr>
            <a:xfrm>
              <a:off x="4304892" y="2224871"/>
              <a:ext cx="205832" cy="2058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169" name="Oval 168"/>
            <p:cNvSpPr/>
            <p:nvPr/>
          </p:nvSpPr>
          <p:spPr>
            <a:xfrm>
              <a:off x="4549189" y="2390381"/>
              <a:ext cx="205832" cy="2058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170" name="Oval 169"/>
            <p:cNvSpPr/>
            <p:nvPr/>
          </p:nvSpPr>
          <p:spPr>
            <a:xfrm>
              <a:off x="4814602" y="2285291"/>
              <a:ext cx="205832" cy="2058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171" name="Oval 170"/>
            <p:cNvSpPr/>
            <p:nvPr/>
          </p:nvSpPr>
          <p:spPr>
            <a:xfrm>
              <a:off x="4856394" y="1921681"/>
              <a:ext cx="205832" cy="20583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172" name="Oval 171"/>
            <p:cNvSpPr/>
            <p:nvPr/>
          </p:nvSpPr>
          <p:spPr>
            <a:xfrm>
              <a:off x="4667364" y="1430064"/>
              <a:ext cx="205832" cy="20583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173" name="Oval 172"/>
            <p:cNvSpPr/>
            <p:nvPr/>
          </p:nvSpPr>
          <p:spPr>
            <a:xfrm>
              <a:off x="4984878" y="1492170"/>
              <a:ext cx="205832" cy="20583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174" name="Oval 173"/>
            <p:cNvSpPr/>
            <p:nvPr/>
          </p:nvSpPr>
          <p:spPr>
            <a:xfrm>
              <a:off x="5281365" y="1921681"/>
              <a:ext cx="205832" cy="20583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sp>
        <p:nvSpPr>
          <p:cNvPr id="175" name="Right Arrow 174"/>
          <p:cNvSpPr/>
          <p:nvPr/>
        </p:nvSpPr>
        <p:spPr>
          <a:xfrm>
            <a:off x="3429457" y="3212349"/>
            <a:ext cx="1228183" cy="3935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76" name="Right Arrow 175"/>
          <p:cNvSpPr/>
          <p:nvPr/>
        </p:nvSpPr>
        <p:spPr>
          <a:xfrm>
            <a:off x="8803461" y="3212349"/>
            <a:ext cx="460088" cy="3935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grpSp>
        <p:nvGrpSpPr>
          <p:cNvPr id="5" name="Group 4"/>
          <p:cNvGrpSpPr/>
          <p:nvPr/>
        </p:nvGrpSpPr>
        <p:grpSpPr>
          <a:xfrm>
            <a:off x="3839420" y="2415723"/>
            <a:ext cx="396583" cy="2199503"/>
            <a:chOff x="3839420" y="2238438"/>
            <a:chExt cx="396583" cy="2199503"/>
          </a:xfrm>
        </p:grpSpPr>
        <p:sp>
          <p:nvSpPr>
            <p:cNvPr id="177" name="Freeform 176"/>
            <p:cNvSpPr/>
            <p:nvPr/>
          </p:nvSpPr>
          <p:spPr>
            <a:xfrm>
              <a:off x="3839420" y="2238438"/>
              <a:ext cx="255373" cy="2199503"/>
            </a:xfrm>
            <a:custGeom>
              <a:avLst/>
              <a:gdLst>
                <a:gd name="connsiteX0" fmla="*/ 16476 w 255373"/>
                <a:gd name="connsiteY0" fmla="*/ 0 h 2199503"/>
                <a:gd name="connsiteX1" fmla="*/ 247135 w 255373"/>
                <a:gd name="connsiteY1" fmla="*/ 436606 h 2199503"/>
                <a:gd name="connsiteX2" fmla="*/ 0 w 255373"/>
                <a:gd name="connsiteY2" fmla="*/ 848497 h 2199503"/>
                <a:gd name="connsiteX3" fmla="*/ 255373 w 255373"/>
                <a:gd name="connsiteY3" fmla="*/ 1260389 h 2199503"/>
                <a:gd name="connsiteX4" fmla="*/ 8238 w 255373"/>
                <a:gd name="connsiteY4" fmla="*/ 1738184 h 2199503"/>
                <a:gd name="connsiteX5" fmla="*/ 247135 w 255373"/>
                <a:gd name="connsiteY5" fmla="*/ 2199503 h 2199503"/>
                <a:gd name="connsiteX6" fmla="*/ 247135 w 255373"/>
                <a:gd name="connsiteY6" fmla="*/ 2199503 h 219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373" h="2199503">
                  <a:moveTo>
                    <a:pt x="16476" y="0"/>
                  </a:moveTo>
                  <a:lnTo>
                    <a:pt x="247135" y="436606"/>
                  </a:lnTo>
                  <a:lnTo>
                    <a:pt x="0" y="848497"/>
                  </a:lnTo>
                  <a:lnTo>
                    <a:pt x="255373" y="1260389"/>
                  </a:lnTo>
                  <a:lnTo>
                    <a:pt x="8238" y="1738184"/>
                  </a:lnTo>
                  <a:lnTo>
                    <a:pt x="247135" y="2199503"/>
                  </a:lnTo>
                  <a:lnTo>
                    <a:pt x="247135" y="2199503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178" name="Freeform 177"/>
            <p:cNvSpPr/>
            <p:nvPr/>
          </p:nvSpPr>
          <p:spPr>
            <a:xfrm>
              <a:off x="3980630" y="2238438"/>
              <a:ext cx="255373" cy="2199503"/>
            </a:xfrm>
            <a:custGeom>
              <a:avLst/>
              <a:gdLst>
                <a:gd name="connsiteX0" fmla="*/ 16476 w 255373"/>
                <a:gd name="connsiteY0" fmla="*/ 0 h 2199503"/>
                <a:gd name="connsiteX1" fmla="*/ 247135 w 255373"/>
                <a:gd name="connsiteY1" fmla="*/ 436606 h 2199503"/>
                <a:gd name="connsiteX2" fmla="*/ 0 w 255373"/>
                <a:gd name="connsiteY2" fmla="*/ 848497 h 2199503"/>
                <a:gd name="connsiteX3" fmla="*/ 255373 w 255373"/>
                <a:gd name="connsiteY3" fmla="*/ 1260389 h 2199503"/>
                <a:gd name="connsiteX4" fmla="*/ 8238 w 255373"/>
                <a:gd name="connsiteY4" fmla="*/ 1738184 h 2199503"/>
                <a:gd name="connsiteX5" fmla="*/ 247135 w 255373"/>
                <a:gd name="connsiteY5" fmla="*/ 2199503 h 2199503"/>
                <a:gd name="connsiteX6" fmla="*/ 247135 w 255373"/>
                <a:gd name="connsiteY6" fmla="*/ 2199503 h 219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373" h="2199503">
                  <a:moveTo>
                    <a:pt x="16476" y="0"/>
                  </a:moveTo>
                  <a:lnTo>
                    <a:pt x="247135" y="436606"/>
                  </a:lnTo>
                  <a:lnTo>
                    <a:pt x="0" y="848497"/>
                  </a:lnTo>
                  <a:lnTo>
                    <a:pt x="255373" y="1260389"/>
                  </a:lnTo>
                  <a:lnTo>
                    <a:pt x="8238" y="1738184"/>
                  </a:lnTo>
                  <a:lnTo>
                    <a:pt x="247135" y="2199503"/>
                  </a:lnTo>
                  <a:lnTo>
                    <a:pt x="247135" y="2199503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sp>
        <p:nvSpPr>
          <p:cNvPr id="179" name="Rounded Rectangle 178"/>
          <p:cNvSpPr/>
          <p:nvPr/>
        </p:nvSpPr>
        <p:spPr>
          <a:xfrm>
            <a:off x="888013" y="5266806"/>
            <a:ext cx="10275291" cy="1201175"/>
          </a:xfrm>
          <a:prstGeom prst="roundRect">
            <a:avLst/>
          </a:prstGeom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Helvetica Light" charset="0"/>
                <a:ea typeface="Helvetica Light" charset="0"/>
                <a:cs typeface="Helvetica Light" charset="0"/>
              </a:rPr>
              <a:t>Goal: Bring all sources to bear to </a:t>
            </a:r>
            <a:r>
              <a:rPr lang="en-US" sz="3200" i="1" dirty="0">
                <a:latin typeface="Helvetica Light" charset="0"/>
                <a:ea typeface="Helvetica Light" charset="0"/>
                <a:cs typeface="Helvetica Light" charset="0"/>
              </a:rPr>
              <a:t>program </a:t>
            </a:r>
            <a:r>
              <a:rPr lang="en-US" sz="3200" dirty="0">
                <a:latin typeface="Helvetica Light" charset="0"/>
                <a:ea typeface="Helvetica Light" charset="0"/>
                <a:cs typeface="Helvetica Light" charset="0"/>
              </a:rPr>
              <a:t>ML systems in a radically </a:t>
            </a:r>
            <a:r>
              <a:rPr lang="en-US" sz="3200" i="1" dirty="0">
                <a:latin typeface="Helvetica Light" charset="0"/>
                <a:ea typeface="Helvetica Light" charset="0"/>
                <a:cs typeface="Helvetica Light" charset="0"/>
              </a:rPr>
              <a:t>faster </a:t>
            </a:r>
            <a:r>
              <a:rPr lang="en-US" sz="3200">
                <a:latin typeface="Helvetica Light" charset="0"/>
                <a:ea typeface="Helvetica Light" charset="0"/>
                <a:cs typeface="Helvetica Light" charset="0"/>
              </a:rPr>
              <a:t>and </a:t>
            </a:r>
            <a:r>
              <a:rPr lang="en-US" sz="3200" i="1">
                <a:latin typeface="Helvetica Light" charset="0"/>
                <a:ea typeface="Helvetica Light" charset="0"/>
                <a:cs typeface="Helvetica Light" charset="0"/>
              </a:rPr>
              <a:t>easier </a:t>
            </a:r>
            <a:r>
              <a:rPr lang="en-US" sz="3200">
                <a:latin typeface="Helvetica Light" charset="0"/>
                <a:ea typeface="Helvetica Light" charset="0"/>
                <a:cs typeface="Helvetica Light" charset="0"/>
              </a:rPr>
              <a:t>way</a:t>
            </a:r>
            <a:endParaRPr lang="en-US" sz="32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6043" y="2056896"/>
            <a:ext cx="1489964" cy="2756040"/>
          </a:xfrm>
          <a:prstGeom prst="rect">
            <a:avLst/>
          </a:prstGeom>
        </p:spPr>
      </p:pic>
      <p:sp>
        <p:nvSpPr>
          <p:cNvPr id="180" name="Right Arrow 179"/>
          <p:cNvSpPr/>
          <p:nvPr/>
        </p:nvSpPr>
        <p:spPr>
          <a:xfrm>
            <a:off x="6581356" y="3212349"/>
            <a:ext cx="985099" cy="3935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1305751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Snorkel Pipeline</a:t>
            </a:r>
          </a:p>
        </p:txBody>
      </p:sp>
      <p:sp>
        <p:nvSpPr>
          <p:cNvPr id="176" name="Right Arrow 175"/>
          <p:cNvSpPr/>
          <p:nvPr/>
        </p:nvSpPr>
        <p:spPr>
          <a:xfrm>
            <a:off x="8439470" y="2660877"/>
            <a:ext cx="752705" cy="3935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grpSp>
        <p:nvGrpSpPr>
          <p:cNvPr id="8" name="Group 7"/>
          <p:cNvGrpSpPr/>
          <p:nvPr/>
        </p:nvGrpSpPr>
        <p:grpSpPr>
          <a:xfrm>
            <a:off x="6515135" y="2420081"/>
            <a:ext cx="2078767" cy="1438803"/>
            <a:chOff x="6693023" y="2839713"/>
            <a:chExt cx="2078767" cy="1438802"/>
          </a:xfrm>
        </p:grpSpPr>
        <p:grpSp>
          <p:nvGrpSpPr>
            <p:cNvPr id="163" name="Group 162"/>
            <p:cNvGrpSpPr/>
            <p:nvPr/>
          </p:nvGrpSpPr>
          <p:grpSpPr>
            <a:xfrm>
              <a:off x="7572772" y="2839713"/>
              <a:ext cx="895556" cy="883316"/>
              <a:chOff x="4304892" y="1430064"/>
              <a:chExt cx="1182305" cy="1166149"/>
            </a:xfrm>
          </p:grpSpPr>
          <p:sp>
            <p:nvSpPr>
              <p:cNvPr id="164" name="Oval 163"/>
              <p:cNvSpPr/>
              <p:nvPr/>
            </p:nvSpPr>
            <p:spPr>
              <a:xfrm>
                <a:off x="4304892" y="1936737"/>
                <a:ext cx="205832" cy="2058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4779046" y="1650200"/>
                <a:ext cx="205832" cy="20583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4407808" y="1539308"/>
                <a:ext cx="205832" cy="20583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4549189" y="2079459"/>
                <a:ext cx="205832" cy="2058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4304892" y="2224871"/>
                <a:ext cx="205832" cy="2058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4549189" y="2390381"/>
                <a:ext cx="205832" cy="2058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4814602" y="2285291"/>
                <a:ext cx="205832" cy="2058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4856394" y="1921681"/>
                <a:ext cx="205832" cy="20583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4667364" y="1430064"/>
                <a:ext cx="205832" cy="20583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4984878" y="1492170"/>
                <a:ext cx="205832" cy="20583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5281365" y="1921681"/>
                <a:ext cx="205832" cy="20583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  <p:sp>
          <p:nvSpPr>
            <p:cNvPr id="175" name="Right Arrow 174"/>
            <p:cNvSpPr/>
            <p:nvPr/>
          </p:nvSpPr>
          <p:spPr>
            <a:xfrm>
              <a:off x="6693023" y="3080542"/>
              <a:ext cx="760766" cy="39350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246" name="TextBox 245"/>
            <p:cNvSpPr txBox="1"/>
            <p:nvPr/>
          </p:nvSpPr>
          <p:spPr>
            <a:xfrm>
              <a:off x="7155848" y="3816850"/>
              <a:ext cx="16159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/>
                <a:t>PROBABILISTIC </a:t>
              </a:r>
              <a:r>
                <a:rPr lang="en-US" sz="1200" b="1"/>
                <a:t>TRAINING DATA</a:t>
              </a:r>
              <a:endParaRPr lang="en-US" sz="1200" b="1" i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541973" y="1831769"/>
            <a:ext cx="2314993" cy="2399711"/>
            <a:chOff x="5023738" y="2273099"/>
            <a:chExt cx="2314993" cy="2399711"/>
          </a:xfrm>
        </p:grpSpPr>
        <p:grpSp>
          <p:nvGrpSpPr>
            <p:cNvPr id="192" name="Group 191"/>
            <p:cNvGrpSpPr/>
            <p:nvPr/>
          </p:nvGrpSpPr>
          <p:grpSpPr>
            <a:xfrm>
              <a:off x="5416553" y="2273099"/>
              <a:ext cx="1426319" cy="1990236"/>
              <a:chOff x="3112108" y="1982209"/>
              <a:chExt cx="1426319" cy="1990236"/>
            </a:xfrm>
          </p:grpSpPr>
          <p:grpSp>
            <p:nvGrpSpPr>
              <p:cNvPr id="193" name="Group 192"/>
              <p:cNvGrpSpPr/>
              <p:nvPr/>
            </p:nvGrpSpPr>
            <p:grpSpPr>
              <a:xfrm rot="2543429">
                <a:off x="3580741" y="2472430"/>
                <a:ext cx="726661" cy="176963"/>
                <a:chOff x="7594270" y="4689207"/>
                <a:chExt cx="726661" cy="176963"/>
              </a:xfrm>
            </p:grpSpPr>
            <p:sp>
              <p:nvSpPr>
                <p:cNvPr id="229" name="Rectangle 228"/>
                <p:cNvSpPr/>
                <p:nvPr/>
              </p:nvSpPr>
              <p:spPr>
                <a:xfrm>
                  <a:off x="7869119" y="4689207"/>
                  <a:ext cx="176963" cy="176963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230" name="Straight Connector 229"/>
                <p:cNvCxnSpPr/>
                <p:nvPr/>
              </p:nvCxnSpPr>
              <p:spPr>
                <a:xfrm>
                  <a:off x="7594270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/>
              </p:nvCxnSpPr>
              <p:spPr>
                <a:xfrm>
                  <a:off x="8046082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4" name="Group 193"/>
              <p:cNvGrpSpPr/>
              <p:nvPr/>
            </p:nvGrpSpPr>
            <p:grpSpPr>
              <a:xfrm rot="20024622" flipV="1">
                <a:off x="3513460" y="3094221"/>
                <a:ext cx="726661" cy="176963"/>
                <a:chOff x="7594270" y="4689207"/>
                <a:chExt cx="726661" cy="176963"/>
              </a:xfrm>
            </p:grpSpPr>
            <p:sp>
              <p:nvSpPr>
                <p:cNvPr id="226" name="Rectangle 225"/>
                <p:cNvSpPr/>
                <p:nvPr/>
              </p:nvSpPr>
              <p:spPr>
                <a:xfrm>
                  <a:off x="7869119" y="4689207"/>
                  <a:ext cx="176963" cy="176963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227" name="Straight Connector 226"/>
                <p:cNvCxnSpPr/>
                <p:nvPr/>
              </p:nvCxnSpPr>
              <p:spPr>
                <a:xfrm>
                  <a:off x="7594270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" name="Straight Connector 227"/>
                <p:cNvCxnSpPr/>
                <p:nvPr/>
              </p:nvCxnSpPr>
              <p:spPr>
                <a:xfrm>
                  <a:off x="8046082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5" name="Group 194"/>
              <p:cNvGrpSpPr/>
              <p:nvPr/>
            </p:nvGrpSpPr>
            <p:grpSpPr>
              <a:xfrm rot="1575378">
                <a:off x="3513460" y="2781318"/>
                <a:ext cx="726661" cy="176963"/>
                <a:chOff x="7594270" y="4689207"/>
                <a:chExt cx="726661" cy="176963"/>
              </a:xfrm>
            </p:grpSpPr>
            <p:sp>
              <p:nvSpPr>
                <p:cNvPr id="223" name="Rectangle 222"/>
                <p:cNvSpPr/>
                <p:nvPr/>
              </p:nvSpPr>
              <p:spPr>
                <a:xfrm>
                  <a:off x="7869119" y="4689207"/>
                  <a:ext cx="176963" cy="176963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224" name="Straight Connector 223"/>
                <p:cNvCxnSpPr/>
                <p:nvPr/>
              </p:nvCxnSpPr>
              <p:spPr>
                <a:xfrm>
                  <a:off x="7594270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/>
              </p:nvCxnSpPr>
              <p:spPr>
                <a:xfrm>
                  <a:off x="8046082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6" name="Group 195"/>
              <p:cNvGrpSpPr/>
              <p:nvPr/>
            </p:nvGrpSpPr>
            <p:grpSpPr>
              <a:xfrm rot="19056571" flipV="1">
                <a:off x="3580741" y="3353743"/>
                <a:ext cx="726661" cy="176963"/>
                <a:chOff x="7594270" y="4689207"/>
                <a:chExt cx="726661" cy="176963"/>
              </a:xfrm>
            </p:grpSpPr>
            <p:sp>
              <p:nvSpPr>
                <p:cNvPr id="220" name="Rectangle 219"/>
                <p:cNvSpPr/>
                <p:nvPr/>
              </p:nvSpPr>
              <p:spPr>
                <a:xfrm>
                  <a:off x="7869119" y="4689207"/>
                  <a:ext cx="176963" cy="176963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221" name="Straight Connector 220"/>
                <p:cNvCxnSpPr/>
                <p:nvPr/>
              </p:nvCxnSpPr>
              <p:spPr>
                <a:xfrm>
                  <a:off x="7594270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Straight Connector 221"/>
                <p:cNvCxnSpPr/>
                <p:nvPr/>
              </p:nvCxnSpPr>
              <p:spPr>
                <a:xfrm>
                  <a:off x="8046082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7" name="Group 196"/>
              <p:cNvGrpSpPr/>
              <p:nvPr/>
            </p:nvGrpSpPr>
            <p:grpSpPr>
              <a:xfrm rot="16200000" flipV="1">
                <a:off x="3452670" y="2388632"/>
                <a:ext cx="201815" cy="116372"/>
                <a:chOff x="7580757" y="4688314"/>
                <a:chExt cx="686714" cy="116372"/>
              </a:xfrm>
            </p:grpSpPr>
            <p:cxnSp>
              <p:nvCxnSpPr>
                <p:cNvPr id="217" name="Straight Connector 216"/>
                <p:cNvCxnSpPr/>
                <p:nvPr/>
              </p:nvCxnSpPr>
              <p:spPr>
                <a:xfrm rot="16200000">
                  <a:off x="7724417" y="4603735"/>
                  <a:ext cx="1044" cy="288364"/>
                </a:xfrm>
                <a:prstGeom prst="line">
                  <a:avLst/>
                </a:prstGeom>
                <a:ln w="12700"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/>
                <p:cNvCxnSpPr/>
                <p:nvPr/>
              </p:nvCxnSpPr>
              <p:spPr>
                <a:xfrm>
                  <a:off x="7992622" y="4751713"/>
                  <a:ext cx="274849" cy="1"/>
                </a:xfrm>
                <a:prstGeom prst="line">
                  <a:avLst/>
                </a:prstGeom>
                <a:ln w="12700"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9" name="Rectangle 218"/>
                <p:cNvSpPr/>
                <p:nvPr/>
              </p:nvSpPr>
              <p:spPr>
                <a:xfrm>
                  <a:off x="7799475" y="4688314"/>
                  <a:ext cx="277670" cy="116372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grpSp>
            <p:nvGrpSpPr>
              <p:cNvPr id="198" name="Group 197"/>
              <p:cNvGrpSpPr/>
              <p:nvPr/>
            </p:nvGrpSpPr>
            <p:grpSpPr>
              <a:xfrm>
                <a:off x="3366408" y="1982209"/>
                <a:ext cx="363702" cy="363702"/>
                <a:chOff x="5506720" y="4245991"/>
                <a:chExt cx="839595" cy="839595"/>
              </a:xfrm>
              <a:solidFill>
                <a:schemeClr val="bg1"/>
              </a:solidFill>
            </p:grpSpPr>
            <p:sp>
              <p:nvSpPr>
                <p:cNvPr id="215" name="Oval 214"/>
                <p:cNvSpPr/>
                <p:nvPr/>
              </p:nvSpPr>
              <p:spPr>
                <a:xfrm>
                  <a:off x="5506720" y="4245991"/>
                  <a:ext cx="839595" cy="839595"/>
                </a:xfrm>
                <a:prstGeom prst="ellipse">
                  <a:avLst/>
                </a:prstGeom>
                <a:grp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6" name="TextBox 215"/>
                    <p:cNvSpPr txBox="1"/>
                    <p:nvPr/>
                  </p:nvSpPr>
                  <p:spPr>
                    <a:xfrm>
                      <a:off x="5756229" y="4457553"/>
                      <a:ext cx="395951" cy="426296"/>
                    </a:xfrm>
                    <a:prstGeom prst="rect">
                      <a:avLst/>
                    </a:prstGeom>
                    <a:grp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latin typeface="Cambria Math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12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/>
                    </a:p>
                  </p:txBody>
                </p:sp>
              </mc:Choice>
              <mc:Fallback xmlns="">
                <p:sp>
                  <p:nvSpPr>
                    <p:cNvPr id="216" name="TextBox 21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56229" y="4457555"/>
                      <a:ext cx="395953" cy="426296"/>
                    </a:xfrm>
                    <a:prstGeom prst="rect">
                      <a:avLst/>
                    </a:prstGeom>
                    <a:blipFill rotWithShape="0">
                      <a:blip r:embed="rId3"/>
                      <a:stretch>
                        <a:fillRect l="-21429" r="-3571" b="-1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99" name="Group 198"/>
              <p:cNvGrpSpPr/>
              <p:nvPr/>
            </p:nvGrpSpPr>
            <p:grpSpPr>
              <a:xfrm>
                <a:off x="3366408" y="2547725"/>
                <a:ext cx="363702" cy="363702"/>
                <a:chOff x="5506720" y="4245991"/>
                <a:chExt cx="839595" cy="839595"/>
              </a:xfrm>
              <a:solidFill>
                <a:schemeClr val="bg1"/>
              </a:solidFill>
            </p:grpSpPr>
            <p:sp>
              <p:nvSpPr>
                <p:cNvPr id="213" name="Oval 212"/>
                <p:cNvSpPr/>
                <p:nvPr/>
              </p:nvSpPr>
              <p:spPr>
                <a:xfrm>
                  <a:off x="5506720" y="4245991"/>
                  <a:ext cx="839595" cy="839595"/>
                </a:xfrm>
                <a:prstGeom prst="ellipse">
                  <a:avLst/>
                </a:prstGeom>
                <a:grp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4" name="TextBox 213"/>
                    <p:cNvSpPr txBox="1"/>
                    <p:nvPr/>
                  </p:nvSpPr>
                  <p:spPr>
                    <a:xfrm>
                      <a:off x="5756229" y="4457553"/>
                      <a:ext cx="404241" cy="426296"/>
                    </a:xfrm>
                    <a:prstGeom prst="rect">
                      <a:avLst/>
                    </a:prstGeom>
                    <a:grp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latin typeface="Cambria Math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12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/>
                    </a:p>
                  </p:txBody>
                </p:sp>
              </mc:Choice>
              <mc:Fallback xmlns="">
                <p:sp>
                  <p:nvSpPr>
                    <p:cNvPr id="214" name="TextBox 21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56229" y="4457555"/>
                      <a:ext cx="404241" cy="426296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 l="-20690" r="-3448" b="-967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00" name="Group 199"/>
              <p:cNvGrpSpPr/>
              <p:nvPr/>
            </p:nvGrpSpPr>
            <p:grpSpPr>
              <a:xfrm>
                <a:off x="3366408" y="3106556"/>
                <a:ext cx="363702" cy="363702"/>
                <a:chOff x="5506720" y="4245991"/>
                <a:chExt cx="839595" cy="839595"/>
              </a:xfrm>
              <a:solidFill>
                <a:schemeClr val="bg1"/>
              </a:solidFill>
            </p:grpSpPr>
            <p:sp>
              <p:nvSpPr>
                <p:cNvPr id="211" name="Oval 210"/>
                <p:cNvSpPr/>
                <p:nvPr/>
              </p:nvSpPr>
              <p:spPr>
                <a:xfrm>
                  <a:off x="5506720" y="4245991"/>
                  <a:ext cx="839595" cy="839595"/>
                </a:xfrm>
                <a:prstGeom prst="ellipse">
                  <a:avLst/>
                </a:prstGeom>
                <a:grp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2" name="TextBox 211"/>
                    <p:cNvSpPr txBox="1"/>
                    <p:nvPr/>
                  </p:nvSpPr>
                  <p:spPr>
                    <a:xfrm>
                      <a:off x="5756229" y="4457553"/>
                      <a:ext cx="404241" cy="426296"/>
                    </a:xfrm>
                    <a:prstGeom prst="rect">
                      <a:avLst/>
                    </a:prstGeom>
                    <a:grp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latin typeface="Cambria Math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12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/>
                    </a:p>
                  </p:txBody>
                </p:sp>
              </mc:Choice>
              <mc:Fallback xmlns="">
                <p:sp>
                  <p:nvSpPr>
                    <p:cNvPr id="212" name="TextBox 21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56229" y="4457555"/>
                      <a:ext cx="404241" cy="426296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 l="-20690" r="-6897" b="-20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01" name="Group 200"/>
              <p:cNvGrpSpPr/>
              <p:nvPr/>
            </p:nvGrpSpPr>
            <p:grpSpPr>
              <a:xfrm>
                <a:off x="3366408" y="3608743"/>
                <a:ext cx="363702" cy="363702"/>
                <a:chOff x="5506720" y="4245991"/>
                <a:chExt cx="839595" cy="839595"/>
              </a:xfrm>
              <a:solidFill>
                <a:schemeClr val="bg1"/>
              </a:solidFill>
            </p:grpSpPr>
            <p:sp>
              <p:nvSpPr>
                <p:cNvPr id="209" name="Oval 208"/>
                <p:cNvSpPr/>
                <p:nvPr/>
              </p:nvSpPr>
              <p:spPr>
                <a:xfrm>
                  <a:off x="5506720" y="4245991"/>
                  <a:ext cx="839595" cy="839595"/>
                </a:xfrm>
                <a:prstGeom prst="ellipse">
                  <a:avLst/>
                </a:prstGeom>
                <a:grp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0" name="TextBox 209"/>
                    <p:cNvSpPr txBox="1"/>
                    <p:nvPr/>
                  </p:nvSpPr>
                  <p:spPr>
                    <a:xfrm>
                      <a:off x="5756229" y="4457553"/>
                      <a:ext cx="404241" cy="426296"/>
                    </a:xfrm>
                    <a:prstGeom prst="rect">
                      <a:avLst/>
                    </a:prstGeom>
                    <a:grp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latin typeface="Cambria Math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12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4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/>
                    </a:p>
                  </p:txBody>
                </p:sp>
              </mc:Choice>
              <mc:Fallback xmlns="">
                <p:sp>
                  <p:nvSpPr>
                    <p:cNvPr id="210" name="TextBox 20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56229" y="4457555"/>
                      <a:ext cx="404241" cy="426296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 l="-20690" r="-3448" b="-967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02" name="Group 201"/>
              <p:cNvGrpSpPr/>
              <p:nvPr/>
            </p:nvGrpSpPr>
            <p:grpSpPr>
              <a:xfrm>
                <a:off x="4062258" y="2773074"/>
                <a:ext cx="476169" cy="476169"/>
                <a:chOff x="9660291" y="2168485"/>
                <a:chExt cx="476169" cy="476169"/>
              </a:xfrm>
            </p:grpSpPr>
            <p:sp>
              <p:nvSpPr>
                <p:cNvPr id="207" name="Oval 206"/>
                <p:cNvSpPr/>
                <p:nvPr/>
              </p:nvSpPr>
              <p:spPr>
                <a:xfrm>
                  <a:off x="9660291" y="2168485"/>
                  <a:ext cx="476169" cy="476169"/>
                </a:xfrm>
                <a:prstGeom prst="ellipse">
                  <a:avLst/>
                </a:prstGeom>
                <a:solidFill>
                  <a:schemeClr val="bg2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8" name="TextBox 207"/>
                    <p:cNvSpPr txBox="1"/>
                    <p:nvPr/>
                  </p:nvSpPr>
                  <p:spPr>
                    <a:xfrm>
                      <a:off x="9813668" y="2280772"/>
                      <a:ext cx="146900" cy="2078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351" i="1">
                                <a:latin typeface="Cambria Math" charset="0"/>
                              </a:rPr>
                              <m:t>𝑌</m:t>
                            </m:r>
                          </m:oMath>
                        </m:oMathPara>
                      </a14:m>
                      <a:endParaRPr lang="en-US" sz="1351" dirty="0"/>
                    </a:p>
                  </p:txBody>
                </p:sp>
              </mc:Choice>
              <mc:Fallback xmlns="">
                <p:sp>
                  <p:nvSpPr>
                    <p:cNvPr id="181" name="TextBox 18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813668" y="2280771"/>
                      <a:ext cx="198003" cy="276999"/>
                    </a:xfrm>
                    <a:prstGeom prst="rect">
                      <a:avLst/>
                    </a:prstGeom>
                    <a:blipFill rotWithShape="0">
                      <a:blip r:embed="rId10"/>
                      <a:stretch>
                        <a:fillRect l="-27273" r="-21212" b="-434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203" name="Right Arrow 202"/>
              <p:cNvSpPr/>
              <p:nvPr/>
            </p:nvSpPr>
            <p:spPr>
              <a:xfrm>
                <a:off x="3112108" y="2067146"/>
                <a:ext cx="196248" cy="19953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204" name="Right Arrow 203"/>
              <p:cNvSpPr/>
              <p:nvPr/>
            </p:nvSpPr>
            <p:spPr>
              <a:xfrm>
                <a:off x="3112108" y="2609298"/>
                <a:ext cx="196248" cy="19953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205" name="Right Arrow 204"/>
              <p:cNvSpPr/>
              <p:nvPr/>
            </p:nvSpPr>
            <p:spPr>
              <a:xfrm>
                <a:off x="3112108" y="3158064"/>
                <a:ext cx="196248" cy="19953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206" name="Right Arrow 205"/>
              <p:cNvSpPr/>
              <p:nvPr/>
            </p:nvSpPr>
            <p:spPr>
              <a:xfrm>
                <a:off x="3112108" y="3693426"/>
                <a:ext cx="196248" cy="19953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  <p:sp>
          <p:nvSpPr>
            <p:cNvPr id="251" name="TextBox 250"/>
            <p:cNvSpPr txBox="1"/>
            <p:nvPr/>
          </p:nvSpPr>
          <p:spPr>
            <a:xfrm>
              <a:off x="5023738" y="4395811"/>
              <a:ext cx="23149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LABEL MODEL</a:t>
              </a:r>
            </a:p>
          </p:txBody>
        </p:sp>
      </p:grpSp>
      <p:grpSp>
        <p:nvGrpSpPr>
          <p:cNvPr id="178" name="Group 177"/>
          <p:cNvGrpSpPr/>
          <p:nvPr/>
        </p:nvGrpSpPr>
        <p:grpSpPr>
          <a:xfrm>
            <a:off x="920875" y="4362952"/>
            <a:ext cx="3166813" cy="1309765"/>
            <a:chOff x="2380421" y="22911038"/>
            <a:chExt cx="6913994" cy="2718322"/>
          </a:xfrm>
        </p:grpSpPr>
        <p:sp>
          <p:nvSpPr>
            <p:cNvPr id="179" name="Rounded Rectangle 178"/>
            <p:cNvSpPr/>
            <p:nvPr/>
          </p:nvSpPr>
          <p:spPr>
            <a:xfrm>
              <a:off x="2787936" y="23207008"/>
              <a:ext cx="6506479" cy="2422352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7" tIns="60949" rIns="121897" bIns="60949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Users write </a:t>
              </a:r>
              <a:r>
                <a:rPr lang="en-US" sz="2000" i="1" dirty="0">
                  <a:solidFill>
                    <a:schemeClr val="bg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labeling functions</a:t>
              </a:r>
              <a:r>
                <a:rPr lang="en-US" sz="2000" dirty="0">
                  <a:solidFill>
                    <a:schemeClr val="bg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 to generate noisy labels</a:t>
              </a:r>
            </a:p>
          </p:txBody>
        </p:sp>
        <p:sp>
          <p:nvSpPr>
            <p:cNvPr id="180" name="Oval 179"/>
            <p:cNvSpPr/>
            <p:nvPr/>
          </p:nvSpPr>
          <p:spPr>
            <a:xfrm>
              <a:off x="2380421" y="22911038"/>
              <a:ext cx="828473" cy="828473"/>
            </a:xfrm>
            <a:prstGeom prst="ellipse">
              <a:avLst/>
            </a:prstGeom>
            <a:solidFill>
              <a:schemeClr val="bg1"/>
            </a:solidFill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2060"/>
                  </a:solidFill>
                </a:rPr>
                <a:t>1</a:t>
              </a:r>
            </a:p>
          </p:txBody>
        </p:sp>
      </p:grpSp>
      <p:grpSp>
        <p:nvGrpSpPr>
          <p:cNvPr id="181" name="Group 180"/>
          <p:cNvGrpSpPr/>
          <p:nvPr/>
        </p:nvGrpSpPr>
        <p:grpSpPr>
          <a:xfrm>
            <a:off x="4655702" y="4362952"/>
            <a:ext cx="3166813" cy="1309765"/>
            <a:chOff x="2380421" y="22911038"/>
            <a:chExt cx="6913994" cy="2718322"/>
          </a:xfrm>
        </p:grpSpPr>
        <p:sp>
          <p:nvSpPr>
            <p:cNvPr id="182" name="Rounded Rectangle 181"/>
            <p:cNvSpPr/>
            <p:nvPr/>
          </p:nvSpPr>
          <p:spPr>
            <a:xfrm>
              <a:off x="2787936" y="23207008"/>
              <a:ext cx="6506479" cy="2422352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7" tIns="60949" rIns="121897" bIns="60949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Snorkel models and combine these labels</a:t>
              </a:r>
            </a:p>
          </p:txBody>
        </p:sp>
        <p:sp>
          <p:nvSpPr>
            <p:cNvPr id="183" name="Oval 182"/>
            <p:cNvSpPr/>
            <p:nvPr/>
          </p:nvSpPr>
          <p:spPr>
            <a:xfrm>
              <a:off x="2380421" y="22911038"/>
              <a:ext cx="828473" cy="828473"/>
            </a:xfrm>
            <a:prstGeom prst="ellipse">
              <a:avLst/>
            </a:prstGeom>
            <a:solidFill>
              <a:schemeClr val="bg1"/>
            </a:solidFill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</a:rPr>
                <a:t>2</a:t>
              </a:r>
            </a:p>
          </p:txBody>
        </p:sp>
      </p:grpSp>
      <p:grpSp>
        <p:nvGrpSpPr>
          <p:cNvPr id="184" name="Group 183"/>
          <p:cNvGrpSpPr/>
          <p:nvPr/>
        </p:nvGrpSpPr>
        <p:grpSpPr>
          <a:xfrm>
            <a:off x="8398194" y="4362952"/>
            <a:ext cx="3166813" cy="1309765"/>
            <a:chOff x="2380421" y="22911038"/>
            <a:chExt cx="6913994" cy="2718322"/>
          </a:xfrm>
        </p:grpSpPr>
        <p:sp>
          <p:nvSpPr>
            <p:cNvPr id="185" name="Rounded Rectangle 184"/>
            <p:cNvSpPr/>
            <p:nvPr/>
          </p:nvSpPr>
          <p:spPr>
            <a:xfrm>
              <a:off x="2787936" y="23207008"/>
              <a:ext cx="6506479" cy="2422352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7" tIns="60949" rIns="121897" bIns="60949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We use the resulting </a:t>
              </a:r>
              <a:r>
                <a:rPr lang="en-US" sz="2000" i="1" dirty="0">
                  <a:solidFill>
                    <a:schemeClr val="bg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probabilistic </a:t>
              </a:r>
              <a:r>
                <a:rPr lang="en-US" sz="2000" dirty="0">
                  <a:solidFill>
                    <a:schemeClr val="bg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training labels to train a model</a:t>
              </a:r>
            </a:p>
          </p:txBody>
        </p:sp>
        <p:sp>
          <p:nvSpPr>
            <p:cNvPr id="186" name="Oval 185"/>
            <p:cNvSpPr/>
            <p:nvPr/>
          </p:nvSpPr>
          <p:spPr>
            <a:xfrm>
              <a:off x="2380421" y="22911038"/>
              <a:ext cx="828473" cy="828473"/>
            </a:xfrm>
            <a:prstGeom prst="ellipse">
              <a:avLst/>
            </a:prstGeom>
            <a:solidFill>
              <a:schemeClr val="bg1"/>
            </a:solidFill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</a:rPr>
                <a:t>3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79194" y="1908260"/>
            <a:ext cx="2314993" cy="2326691"/>
            <a:chOff x="3208486" y="2489058"/>
            <a:chExt cx="2314993" cy="2326691"/>
          </a:xfrm>
        </p:grpSpPr>
        <p:sp>
          <p:nvSpPr>
            <p:cNvPr id="237" name="TextBox 236"/>
            <p:cNvSpPr txBox="1"/>
            <p:nvPr/>
          </p:nvSpPr>
          <p:spPr>
            <a:xfrm>
              <a:off x="3471115" y="2489058"/>
              <a:ext cx="1883834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00FA00"/>
                  </a:solidFill>
                  <a:latin typeface="Andale Mono"/>
                  <a:cs typeface="Andale Mono"/>
                </a:rPr>
                <a:t>def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 lf1(x):</a:t>
              </a:r>
            </a:p>
            <a:p>
              <a:r>
                <a:rPr lang="en-US" sz="800" b="1" dirty="0">
                  <a:solidFill>
                    <a:srgbClr val="00FA00"/>
                  </a:solidFill>
                  <a:latin typeface="Andale Mono"/>
                  <a:cs typeface="Andale Mono"/>
                </a:rPr>
                <a:t>return 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1 </a:t>
              </a:r>
              <a:r>
                <a:rPr lang="en-US" sz="800" b="1" dirty="0">
                  <a:solidFill>
                    <a:srgbClr val="00FA00"/>
                  </a:solidFill>
                  <a:latin typeface="Andale Mono"/>
                  <a:cs typeface="Andale Mono"/>
                </a:rPr>
                <a:t>if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 cid in KB </a:t>
              </a:r>
              <a:r>
                <a:rPr lang="en-US" sz="800" b="1" dirty="0">
                  <a:solidFill>
                    <a:srgbClr val="00FA00"/>
                  </a:solidFill>
                  <a:latin typeface="Andale Mono"/>
                  <a:cs typeface="Andale Mono"/>
                </a:rPr>
                <a:t>else 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0</a:t>
              </a:r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471115" y="3014855"/>
              <a:ext cx="1883834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00FA00"/>
                  </a:solidFill>
                  <a:latin typeface="Andale Mono"/>
                  <a:cs typeface="Andale Mono"/>
                </a:rPr>
                <a:t>def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 lf1(x):</a:t>
              </a:r>
            </a:p>
            <a:p>
              <a:r>
                <a:rPr lang="en-US" sz="800" b="1" dirty="0">
                  <a:solidFill>
                    <a:srgbClr val="00FA00"/>
                  </a:solidFill>
                  <a:latin typeface="Andale Mono"/>
                  <a:cs typeface="Andale Mono"/>
                </a:rPr>
                <a:t>return 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1 </a:t>
              </a:r>
              <a:r>
                <a:rPr lang="en-US" sz="800" b="1" dirty="0">
                  <a:solidFill>
                    <a:srgbClr val="00FA00"/>
                  </a:solidFill>
                  <a:latin typeface="Andale Mono"/>
                  <a:cs typeface="Andale Mono"/>
                </a:rPr>
                <a:t>if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 cid in KB </a:t>
              </a:r>
              <a:r>
                <a:rPr lang="en-US" sz="800" b="1" dirty="0">
                  <a:solidFill>
                    <a:srgbClr val="00FA00"/>
                  </a:solidFill>
                  <a:latin typeface="Andale Mono"/>
                  <a:cs typeface="Andale Mono"/>
                </a:rPr>
                <a:t>else 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0</a:t>
              </a:r>
            </a:p>
          </p:txBody>
        </p:sp>
        <p:sp>
          <p:nvSpPr>
            <p:cNvPr id="261" name="TextBox 260"/>
            <p:cNvSpPr txBox="1"/>
            <p:nvPr/>
          </p:nvSpPr>
          <p:spPr>
            <a:xfrm>
              <a:off x="3471115" y="3567177"/>
              <a:ext cx="1883834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00FA00"/>
                  </a:solidFill>
                  <a:latin typeface="Andale Mono"/>
                  <a:cs typeface="Andale Mono"/>
                </a:rPr>
                <a:t>def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 lf1(x):</a:t>
              </a:r>
            </a:p>
            <a:p>
              <a:r>
                <a:rPr lang="en-US" sz="800" b="1" dirty="0">
                  <a:solidFill>
                    <a:srgbClr val="00FA00"/>
                  </a:solidFill>
                  <a:latin typeface="Andale Mono"/>
                  <a:cs typeface="Andale Mono"/>
                </a:rPr>
                <a:t>return 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1 </a:t>
              </a:r>
              <a:r>
                <a:rPr lang="en-US" sz="800" b="1" dirty="0">
                  <a:solidFill>
                    <a:srgbClr val="00FA00"/>
                  </a:solidFill>
                  <a:latin typeface="Andale Mono"/>
                  <a:cs typeface="Andale Mono"/>
                </a:rPr>
                <a:t>if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 cid in KB </a:t>
              </a:r>
              <a:r>
                <a:rPr lang="en-US" sz="800" b="1" dirty="0">
                  <a:solidFill>
                    <a:srgbClr val="00FA00"/>
                  </a:solidFill>
                  <a:latin typeface="Andale Mono"/>
                  <a:cs typeface="Andale Mono"/>
                </a:rPr>
                <a:t>else 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0</a:t>
              </a:r>
            </a:p>
          </p:txBody>
        </p:sp>
        <p:sp>
          <p:nvSpPr>
            <p:cNvPr id="262" name="TextBox 261"/>
            <p:cNvSpPr txBox="1"/>
            <p:nvPr/>
          </p:nvSpPr>
          <p:spPr>
            <a:xfrm>
              <a:off x="3471115" y="4104497"/>
              <a:ext cx="1883834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00FA00"/>
                  </a:solidFill>
                  <a:latin typeface="Andale Mono"/>
                  <a:cs typeface="Andale Mono"/>
                </a:rPr>
                <a:t>def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 lf1(x):</a:t>
              </a:r>
            </a:p>
            <a:p>
              <a:r>
                <a:rPr lang="en-US" sz="800" b="1" dirty="0">
                  <a:solidFill>
                    <a:srgbClr val="00FA00"/>
                  </a:solidFill>
                  <a:latin typeface="Andale Mono"/>
                  <a:cs typeface="Andale Mono"/>
                </a:rPr>
                <a:t>return 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1 </a:t>
              </a:r>
              <a:r>
                <a:rPr lang="en-US" sz="800" b="1" dirty="0">
                  <a:solidFill>
                    <a:srgbClr val="00FA00"/>
                  </a:solidFill>
                  <a:latin typeface="Andale Mono"/>
                  <a:cs typeface="Andale Mono"/>
                </a:rPr>
                <a:t>if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 cid in KB </a:t>
              </a:r>
              <a:r>
                <a:rPr lang="en-US" sz="800" b="1" dirty="0">
                  <a:solidFill>
                    <a:srgbClr val="00FA00"/>
                  </a:solidFill>
                  <a:latin typeface="Andale Mono"/>
                  <a:cs typeface="Andale Mono"/>
                </a:rPr>
                <a:t>else 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0</a:t>
              </a: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3208486" y="4538750"/>
              <a:ext cx="23149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LABELING FUNCTIONS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249056" y="1831769"/>
            <a:ext cx="2314993" cy="2396140"/>
            <a:chOff x="9369254" y="1819311"/>
            <a:chExt cx="2314993" cy="2396140"/>
          </a:xfrm>
        </p:grpSpPr>
        <p:grpSp>
          <p:nvGrpSpPr>
            <p:cNvPr id="106" name="Group 105"/>
            <p:cNvGrpSpPr/>
            <p:nvPr/>
          </p:nvGrpSpPr>
          <p:grpSpPr>
            <a:xfrm>
              <a:off x="9519007" y="1819311"/>
              <a:ext cx="2015490" cy="1833890"/>
              <a:chOff x="6832424" y="2113364"/>
              <a:chExt cx="2015490" cy="1833890"/>
            </a:xfrm>
          </p:grpSpPr>
          <p:sp>
            <p:nvSpPr>
              <p:cNvPr id="107" name="Oval 106"/>
              <p:cNvSpPr/>
              <p:nvPr/>
            </p:nvSpPr>
            <p:spPr>
              <a:xfrm rot="5400000" flipH="1">
                <a:off x="7261723" y="2664420"/>
                <a:ext cx="313321" cy="313321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800" baseline="-25000" dirty="0"/>
              </a:p>
            </p:txBody>
          </p:sp>
          <p:sp>
            <p:nvSpPr>
              <p:cNvPr id="108" name="Oval 107"/>
              <p:cNvSpPr/>
              <p:nvPr/>
            </p:nvSpPr>
            <p:spPr>
              <a:xfrm rot="5400000" flipH="1">
                <a:off x="8111644" y="2664420"/>
                <a:ext cx="313321" cy="313321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800" baseline="-25000" dirty="0"/>
              </a:p>
            </p:txBody>
          </p:sp>
          <p:sp>
            <p:nvSpPr>
              <p:cNvPr id="109" name="Oval 108"/>
              <p:cNvSpPr/>
              <p:nvPr/>
            </p:nvSpPr>
            <p:spPr>
              <a:xfrm rot="5400000" flipH="1">
                <a:off x="7686684" y="2664420"/>
                <a:ext cx="313321" cy="313321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800" baseline="-25000" dirty="0"/>
              </a:p>
            </p:txBody>
          </p:sp>
          <p:sp>
            <p:nvSpPr>
              <p:cNvPr id="110" name="Oval 109"/>
              <p:cNvSpPr/>
              <p:nvPr/>
            </p:nvSpPr>
            <p:spPr>
              <a:xfrm rot="5400000" flipH="1">
                <a:off x="8534593" y="2664420"/>
                <a:ext cx="313321" cy="313321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800" baseline="-25000" dirty="0"/>
              </a:p>
            </p:txBody>
          </p:sp>
          <p:sp>
            <p:nvSpPr>
              <p:cNvPr id="111" name="Oval 110"/>
              <p:cNvSpPr/>
              <p:nvPr/>
            </p:nvSpPr>
            <p:spPr>
              <a:xfrm rot="5400000" flipH="1">
                <a:off x="6832424" y="2664420"/>
                <a:ext cx="313321" cy="313321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800" baseline="-25000" dirty="0"/>
              </a:p>
            </p:txBody>
          </p:sp>
          <p:sp>
            <p:nvSpPr>
              <p:cNvPr id="112" name="Oval 111"/>
              <p:cNvSpPr/>
              <p:nvPr/>
            </p:nvSpPr>
            <p:spPr>
              <a:xfrm rot="5400000" flipH="1">
                <a:off x="7921386" y="3633933"/>
                <a:ext cx="313321" cy="313322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800" baseline="-25000" dirty="0"/>
              </a:p>
            </p:txBody>
          </p:sp>
          <p:sp>
            <p:nvSpPr>
              <p:cNvPr id="113" name="Oval 112"/>
              <p:cNvSpPr/>
              <p:nvPr/>
            </p:nvSpPr>
            <p:spPr>
              <a:xfrm rot="5400000" flipH="1">
                <a:off x="7496426" y="3633933"/>
                <a:ext cx="313321" cy="313322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800" baseline="-25000" dirty="0"/>
              </a:p>
            </p:txBody>
          </p:sp>
          <p:sp>
            <p:nvSpPr>
              <p:cNvPr id="114" name="Oval 113"/>
              <p:cNvSpPr/>
              <p:nvPr/>
            </p:nvSpPr>
            <p:spPr>
              <a:xfrm rot="5400000" flipH="1">
                <a:off x="7261723" y="3160327"/>
                <a:ext cx="313321" cy="313321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800" baseline="-25000" dirty="0"/>
              </a:p>
            </p:txBody>
          </p:sp>
          <p:sp>
            <p:nvSpPr>
              <p:cNvPr id="115" name="Oval 114"/>
              <p:cNvSpPr/>
              <p:nvPr/>
            </p:nvSpPr>
            <p:spPr>
              <a:xfrm rot="5400000" flipH="1">
                <a:off x="8111644" y="3160327"/>
                <a:ext cx="313321" cy="313321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800" baseline="-25000" dirty="0"/>
              </a:p>
            </p:txBody>
          </p:sp>
          <p:sp>
            <p:nvSpPr>
              <p:cNvPr id="116" name="Oval 115"/>
              <p:cNvSpPr/>
              <p:nvPr/>
            </p:nvSpPr>
            <p:spPr>
              <a:xfrm rot="5400000" flipH="1">
                <a:off x="7686684" y="3160327"/>
                <a:ext cx="313321" cy="313321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800" baseline="-25000" dirty="0"/>
              </a:p>
            </p:txBody>
          </p:sp>
          <p:sp>
            <p:nvSpPr>
              <p:cNvPr id="117" name="Oval 116"/>
              <p:cNvSpPr/>
              <p:nvPr/>
            </p:nvSpPr>
            <p:spPr>
              <a:xfrm rot="5400000" flipH="1">
                <a:off x="8534593" y="3160327"/>
                <a:ext cx="313321" cy="313321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800" baseline="-25000" dirty="0"/>
              </a:p>
            </p:txBody>
          </p:sp>
          <p:sp>
            <p:nvSpPr>
              <p:cNvPr id="118" name="Oval 117"/>
              <p:cNvSpPr/>
              <p:nvPr/>
            </p:nvSpPr>
            <p:spPr>
              <a:xfrm rot="5400000" flipH="1">
                <a:off x="6832424" y="3160327"/>
                <a:ext cx="313321" cy="313321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800" baseline="-25000" dirty="0"/>
              </a:p>
            </p:txBody>
          </p:sp>
          <p:sp>
            <p:nvSpPr>
              <p:cNvPr id="119" name="Oval 118"/>
              <p:cNvSpPr/>
              <p:nvPr/>
            </p:nvSpPr>
            <p:spPr>
              <a:xfrm rot="5400000" flipH="1">
                <a:off x="8379752" y="3633933"/>
                <a:ext cx="313321" cy="313322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800" baseline="-25000" dirty="0"/>
              </a:p>
            </p:txBody>
          </p:sp>
          <p:sp>
            <p:nvSpPr>
              <p:cNvPr id="120" name="Oval 119"/>
              <p:cNvSpPr/>
              <p:nvPr/>
            </p:nvSpPr>
            <p:spPr>
              <a:xfrm rot="5400000" flipH="1">
                <a:off x="7073389" y="3633933"/>
                <a:ext cx="313321" cy="313322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800" baseline="-25000" dirty="0"/>
              </a:p>
            </p:txBody>
          </p:sp>
          <p:cxnSp>
            <p:nvCxnSpPr>
              <p:cNvPr id="121" name="Straight Arrow Connector 120"/>
              <p:cNvCxnSpPr>
                <a:stCxn id="111" idx="2"/>
                <a:endCxn id="131" idx="6"/>
              </p:cNvCxnSpPr>
              <p:nvPr/>
            </p:nvCxnSpPr>
            <p:spPr>
              <a:xfrm>
                <a:off x="6989084" y="2977741"/>
                <a:ext cx="429299" cy="182586"/>
              </a:xfrm>
              <a:prstGeom prst="straightConnector1">
                <a:avLst/>
              </a:prstGeom>
              <a:ln w="15875">
                <a:solidFill>
                  <a:schemeClr val="tx1">
                    <a:lumMod val="50000"/>
                    <a:lumOff val="50000"/>
                  </a:schemeClr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Arrow Connector 121"/>
              <p:cNvCxnSpPr>
                <a:stCxn id="111" idx="2"/>
                <a:endCxn id="133" idx="6"/>
              </p:cNvCxnSpPr>
              <p:nvPr/>
            </p:nvCxnSpPr>
            <p:spPr>
              <a:xfrm>
                <a:off x="6989084" y="2977741"/>
                <a:ext cx="854260" cy="182586"/>
              </a:xfrm>
              <a:prstGeom prst="straightConnector1">
                <a:avLst/>
              </a:prstGeom>
              <a:ln w="15875">
                <a:solidFill>
                  <a:schemeClr val="tx1">
                    <a:lumMod val="50000"/>
                    <a:lumOff val="50000"/>
                  </a:schemeClr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Arrow Connector 122"/>
              <p:cNvCxnSpPr>
                <a:stCxn id="135" idx="6"/>
                <a:endCxn id="107" idx="2"/>
              </p:cNvCxnSpPr>
              <p:nvPr/>
            </p:nvCxnSpPr>
            <p:spPr>
              <a:xfrm flipV="1">
                <a:off x="6989084" y="2977741"/>
                <a:ext cx="429299" cy="182586"/>
              </a:xfrm>
              <a:prstGeom prst="straightConnector1">
                <a:avLst/>
              </a:prstGeom>
              <a:ln w="15875">
                <a:solidFill>
                  <a:schemeClr val="tx1">
                    <a:lumMod val="50000"/>
                    <a:lumOff val="50000"/>
                  </a:schemeClr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Arrow Connector 123"/>
              <p:cNvCxnSpPr>
                <a:stCxn id="131" idx="6"/>
                <a:endCxn id="107" idx="2"/>
              </p:cNvCxnSpPr>
              <p:nvPr/>
            </p:nvCxnSpPr>
            <p:spPr>
              <a:xfrm flipV="1">
                <a:off x="7418383" y="2977741"/>
                <a:ext cx="0" cy="182586"/>
              </a:xfrm>
              <a:prstGeom prst="straightConnector1">
                <a:avLst/>
              </a:prstGeom>
              <a:ln w="15875">
                <a:solidFill>
                  <a:schemeClr val="tx1">
                    <a:lumMod val="50000"/>
                    <a:lumOff val="50000"/>
                  </a:schemeClr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Arrow Connector 124"/>
              <p:cNvCxnSpPr>
                <a:stCxn id="107" idx="2"/>
                <a:endCxn id="133" idx="6"/>
              </p:cNvCxnSpPr>
              <p:nvPr/>
            </p:nvCxnSpPr>
            <p:spPr>
              <a:xfrm>
                <a:off x="7418383" y="2977741"/>
                <a:ext cx="424961" cy="182586"/>
              </a:xfrm>
              <a:prstGeom prst="straightConnector1">
                <a:avLst/>
              </a:prstGeom>
              <a:ln w="15875">
                <a:solidFill>
                  <a:schemeClr val="tx1">
                    <a:lumMod val="50000"/>
                    <a:lumOff val="50000"/>
                  </a:schemeClr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Arrow Connector 125"/>
              <p:cNvCxnSpPr>
                <a:stCxn id="107" idx="2"/>
                <a:endCxn id="132" idx="6"/>
              </p:cNvCxnSpPr>
              <p:nvPr/>
            </p:nvCxnSpPr>
            <p:spPr>
              <a:xfrm>
                <a:off x="7418383" y="2977741"/>
                <a:ext cx="849921" cy="182586"/>
              </a:xfrm>
              <a:prstGeom prst="straightConnector1">
                <a:avLst/>
              </a:prstGeom>
              <a:ln w="15875">
                <a:solidFill>
                  <a:schemeClr val="tx1">
                    <a:lumMod val="50000"/>
                    <a:lumOff val="50000"/>
                  </a:schemeClr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Arrow Connector 126"/>
              <p:cNvCxnSpPr>
                <a:stCxn id="135" idx="6"/>
                <a:endCxn id="109" idx="2"/>
              </p:cNvCxnSpPr>
              <p:nvPr/>
            </p:nvCxnSpPr>
            <p:spPr>
              <a:xfrm flipV="1">
                <a:off x="6989084" y="2977741"/>
                <a:ext cx="854260" cy="182586"/>
              </a:xfrm>
              <a:prstGeom prst="straightConnector1">
                <a:avLst/>
              </a:prstGeom>
              <a:ln w="15875">
                <a:solidFill>
                  <a:schemeClr val="tx1">
                    <a:lumMod val="50000"/>
                    <a:lumOff val="50000"/>
                  </a:schemeClr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Arrow Connector 127"/>
              <p:cNvCxnSpPr>
                <a:stCxn id="131" idx="6"/>
                <a:endCxn id="109" idx="2"/>
              </p:cNvCxnSpPr>
              <p:nvPr/>
            </p:nvCxnSpPr>
            <p:spPr>
              <a:xfrm flipV="1">
                <a:off x="7418383" y="2977741"/>
                <a:ext cx="424961" cy="182586"/>
              </a:xfrm>
              <a:prstGeom prst="straightConnector1">
                <a:avLst/>
              </a:prstGeom>
              <a:ln w="15875">
                <a:solidFill>
                  <a:schemeClr val="tx1">
                    <a:lumMod val="50000"/>
                    <a:lumOff val="50000"/>
                  </a:schemeClr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Arrow Connector 128"/>
              <p:cNvCxnSpPr>
                <a:stCxn id="109" idx="2"/>
                <a:endCxn id="133" idx="6"/>
              </p:cNvCxnSpPr>
              <p:nvPr/>
            </p:nvCxnSpPr>
            <p:spPr>
              <a:xfrm>
                <a:off x="7843344" y="2977741"/>
                <a:ext cx="0" cy="182586"/>
              </a:xfrm>
              <a:prstGeom prst="straightConnector1">
                <a:avLst/>
              </a:prstGeom>
              <a:ln w="15875">
                <a:solidFill>
                  <a:schemeClr val="tx1">
                    <a:lumMod val="50000"/>
                    <a:lumOff val="50000"/>
                  </a:schemeClr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Arrow Connector 129"/>
              <p:cNvCxnSpPr>
                <a:stCxn id="109" idx="2"/>
                <a:endCxn id="132" idx="6"/>
              </p:cNvCxnSpPr>
              <p:nvPr/>
            </p:nvCxnSpPr>
            <p:spPr>
              <a:xfrm>
                <a:off x="7843344" y="2977741"/>
                <a:ext cx="424960" cy="182586"/>
              </a:xfrm>
              <a:prstGeom prst="straightConnector1">
                <a:avLst/>
              </a:prstGeom>
              <a:ln w="15875">
                <a:solidFill>
                  <a:schemeClr val="tx1">
                    <a:lumMod val="50000"/>
                    <a:lumOff val="50000"/>
                  </a:schemeClr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Arrow Connector 130"/>
              <p:cNvCxnSpPr>
                <a:stCxn id="109" idx="2"/>
                <a:endCxn id="134" idx="6"/>
              </p:cNvCxnSpPr>
              <p:nvPr/>
            </p:nvCxnSpPr>
            <p:spPr>
              <a:xfrm>
                <a:off x="7843344" y="2977741"/>
                <a:ext cx="847909" cy="182586"/>
              </a:xfrm>
              <a:prstGeom prst="straightConnector1">
                <a:avLst/>
              </a:prstGeom>
              <a:ln w="15875">
                <a:solidFill>
                  <a:schemeClr val="tx1">
                    <a:lumMod val="50000"/>
                    <a:lumOff val="50000"/>
                  </a:schemeClr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Arrow Connector 131"/>
              <p:cNvCxnSpPr>
                <a:stCxn id="131" idx="6"/>
                <a:endCxn id="108" idx="2"/>
              </p:cNvCxnSpPr>
              <p:nvPr/>
            </p:nvCxnSpPr>
            <p:spPr>
              <a:xfrm flipV="1">
                <a:off x="7418383" y="2977741"/>
                <a:ext cx="849921" cy="182586"/>
              </a:xfrm>
              <a:prstGeom prst="straightConnector1">
                <a:avLst/>
              </a:prstGeom>
              <a:ln w="15875">
                <a:solidFill>
                  <a:schemeClr val="tx1">
                    <a:lumMod val="50000"/>
                    <a:lumOff val="50000"/>
                  </a:schemeClr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Arrow Connector 132"/>
              <p:cNvCxnSpPr>
                <a:stCxn id="133" idx="6"/>
                <a:endCxn id="108" idx="2"/>
              </p:cNvCxnSpPr>
              <p:nvPr/>
            </p:nvCxnSpPr>
            <p:spPr>
              <a:xfrm flipV="1">
                <a:off x="7843344" y="2977741"/>
                <a:ext cx="424960" cy="182586"/>
              </a:xfrm>
              <a:prstGeom prst="straightConnector1">
                <a:avLst/>
              </a:prstGeom>
              <a:ln w="15875">
                <a:solidFill>
                  <a:schemeClr val="tx1">
                    <a:lumMod val="50000"/>
                    <a:lumOff val="50000"/>
                  </a:schemeClr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Arrow Connector 133"/>
              <p:cNvCxnSpPr>
                <a:stCxn id="108" idx="2"/>
                <a:endCxn id="132" idx="6"/>
              </p:cNvCxnSpPr>
              <p:nvPr/>
            </p:nvCxnSpPr>
            <p:spPr>
              <a:xfrm>
                <a:off x="8268304" y="2977741"/>
                <a:ext cx="0" cy="182586"/>
              </a:xfrm>
              <a:prstGeom prst="straightConnector1">
                <a:avLst/>
              </a:prstGeom>
              <a:ln w="15875">
                <a:solidFill>
                  <a:schemeClr val="tx1">
                    <a:lumMod val="50000"/>
                    <a:lumOff val="50000"/>
                  </a:schemeClr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Arrow Connector 134"/>
              <p:cNvCxnSpPr>
                <a:stCxn id="108" idx="2"/>
                <a:endCxn id="134" idx="6"/>
              </p:cNvCxnSpPr>
              <p:nvPr/>
            </p:nvCxnSpPr>
            <p:spPr>
              <a:xfrm>
                <a:off x="8268304" y="2977741"/>
                <a:ext cx="422949" cy="182586"/>
              </a:xfrm>
              <a:prstGeom prst="straightConnector1">
                <a:avLst/>
              </a:prstGeom>
              <a:ln w="15875">
                <a:solidFill>
                  <a:schemeClr val="tx1">
                    <a:lumMod val="50000"/>
                    <a:lumOff val="50000"/>
                  </a:schemeClr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Arrow Connector 135"/>
              <p:cNvCxnSpPr>
                <a:stCxn id="110" idx="2"/>
                <a:endCxn id="133" idx="6"/>
              </p:cNvCxnSpPr>
              <p:nvPr/>
            </p:nvCxnSpPr>
            <p:spPr>
              <a:xfrm flipH="1">
                <a:off x="7843344" y="2977741"/>
                <a:ext cx="847909" cy="182586"/>
              </a:xfrm>
              <a:prstGeom prst="straightConnector1">
                <a:avLst/>
              </a:prstGeom>
              <a:ln w="15875">
                <a:solidFill>
                  <a:schemeClr val="tx1">
                    <a:lumMod val="50000"/>
                    <a:lumOff val="50000"/>
                  </a:schemeClr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Arrow Connector 136"/>
              <p:cNvCxnSpPr>
                <a:stCxn id="110" idx="2"/>
                <a:endCxn id="132" idx="6"/>
              </p:cNvCxnSpPr>
              <p:nvPr/>
            </p:nvCxnSpPr>
            <p:spPr>
              <a:xfrm flipH="1">
                <a:off x="8268304" y="2977741"/>
                <a:ext cx="422949" cy="182586"/>
              </a:xfrm>
              <a:prstGeom prst="straightConnector1">
                <a:avLst/>
              </a:prstGeom>
              <a:ln w="15875">
                <a:solidFill>
                  <a:schemeClr val="tx1">
                    <a:lumMod val="50000"/>
                    <a:lumOff val="50000"/>
                  </a:schemeClr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Arrow Connector 137"/>
              <p:cNvCxnSpPr>
                <a:stCxn id="135" idx="2"/>
                <a:endCxn id="137" idx="6"/>
              </p:cNvCxnSpPr>
              <p:nvPr/>
            </p:nvCxnSpPr>
            <p:spPr>
              <a:xfrm>
                <a:off x="6989084" y="3473648"/>
                <a:ext cx="240966" cy="160286"/>
              </a:xfrm>
              <a:prstGeom prst="straightConnector1">
                <a:avLst/>
              </a:prstGeom>
              <a:ln w="15875">
                <a:solidFill>
                  <a:schemeClr val="tx1">
                    <a:lumMod val="50000"/>
                    <a:lumOff val="50000"/>
                  </a:schemeClr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Arrow Connector 138"/>
              <p:cNvCxnSpPr>
                <a:stCxn id="135" idx="2"/>
                <a:endCxn id="124" idx="6"/>
              </p:cNvCxnSpPr>
              <p:nvPr/>
            </p:nvCxnSpPr>
            <p:spPr>
              <a:xfrm>
                <a:off x="6989084" y="3473648"/>
                <a:ext cx="664003" cy="160286"/>
              </a:xfrm>
              <a:prstGeom prst="straightConnector1">
                <a:avLst/>
              </a:prstGeom>
              <a:ln w="15875">
                <a:solidFill>
                  <a:schemeClr val="tx1">
                    <a:lumMod val="50000"/>
                    <a:lumOff val="50000"/>
                  </a:schemeClr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Arrow Connector 139"/>
              <p:cNvCxnSpPr>
                <a:stCxn id="135" idx="2"/>
                <a:endCxn id="123" idx="6"/>
              </p:cNvCxnSpPr>
              <p:nvPr/>
            </p:nvCxnSpPr>
            <p:spPr>
              <a:xfrm>
                <a:off x="6989084" y="3473648"/>
                <a:ext cx="1088963" cy="160286"/>
              </a:xfrm>
              <a:prstGeom prst="straightConnector1">
                <a:avLst/>
              </a:prstGeom>
              <a:ln w="15875">
                <a:solidFill>
                  <a:schemeClr val="tx1">
                    <a:lumMod val="50000"/>
                    <a:lumOff val="50000"/>
                  </a:schemeClr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Arrow Connector 140"/>
              <p:cNvCxnSpPr>
                <a:stCxn id="131" idx="2"/>
                <a:endCxn id="137" idx="6"/>
              </p:cNvCxnSpPr>
              <p:nvPr/>
            </p:nvCxnSpPr>
            <p:spPr>
              <a:xfrm flipH="1">
                <a:off x="7230050" y="3473648"/>
                <a:ext cx="188333" cy="160286"/>
              </a:xfrm>
              <a:prstGeom prst="straightConnector1">
                <a:avLst/>
              </a:prstGeom>
              <a:ln w="15875">
                <a:solidFill>
                  <a:schemeClr val="tx1">
                    <a:lumMod val="50000"/>
                    <a:lumOff val="50000"/>
                  </a:schemeClr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Arrow Connector 141"/>
              <p:cNvCxnSpPr>
                <a:stCxn id="131" idx="2"/>
                <a:endCxn id="124" idx="6"/>
              </p:cNvCxnSpPr>
              <p:nvPr/>
            </p:nvCxnSpPr>
            <p:spPr>
              <a:xfrm>
                <a:off x="7418383" y="3473648"/>
                <a:ext cx="234704" cy="160286"/>
              </a:xfrm>
              <a:prstGeom prst="straightConnector1">
                <a:avLst/>
              </a:prstGeom>
              <a:ln w="15875">
                <a:solidFill>
                  <a:schemeClr val="tx1">
                    <a:lumMod val="50000"/>
                    <a:lumOff val="50000"/>
                  </a:schemeClr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Arrow Connector 142"/>
              <p:cNvCxnSpPr>
                <a:stCxn id="131" idx="2"/>
                <a:endCxn id="123" idx="6"/>
              </p:cNvCxnSpPr>
              <p:nvPr/>
            </p:nvCxnSpPr>
            <p:spPr>
              <a:xfrm>
                <a:off x="7418383" y="3473648"/>
                <a:ext cx="659664" cy="160286"/>
              </a:xfrm>
              <a:prstGeom prst="straightConnector1">
                <a:avLst/>
              </a:prstGeom>
              <a:ln w="15875">
                <a:solidFill>
                  <a:schemeClr val="tx1">
                    <a:lumMod val="50000"/>
                    <a:lumOff val="50000"/>
                  </a:schemeClr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Arrow Connector 143"/>
              <p:cNvCxnSpPr>
                <a:stCxn id="133" idx="2"/>
                <a:endCxn id="137" idx="6"/>
              </p:cNvCxnSpPr>
              <p:nvPr/>
            </p:nvCxnSpPr>
            <p:spPr>
              <a:xfrm flipH="1">
                <a:off x="7230050" y="3473648"/>
                <a:ext cx="613294" cy="160286"/>
              </a:xfrm>
              <a:prstGeom prst="straightConnector1">
                <a:avLst/>
              </a:prstGeom>
              <a:ln w="15875">
                <a:solidFill>
                  <a:schemeClr val="tx1">
                    <a:lumMod val="50000"/>
                    <a:lumOff val="50000"/>
                  </a:schemeClr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Arrow Connector 144"/>
              <p:cNvCxnSpPr>
                <a:stCxn id="133" idx="2"/>
                <a:endCxn id="124" idx="6"/>
              </p:cNvCxnSpPr>
              <p:nvPr/>
            </p:nvCxnSpPr>
            <p:spPr>
              <a:xfrm flipH="1">
                <a:off x="7653087" y="3473648"/>
                <a:ext cx="190257" cy="160286"/>
              </a:xfrm>
              <a:prstGeom prst="straightConnector1">
                <a:avLst/>
              </a:prstGeom>
              <a:ln w="15875">
                <a:solidFill>
                  <a:schemeClr val="tx1">
                    <a:lumMod val="50000"/>
                    <a:lumOff val="50000"/>
                  </a:schemeClr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Arrow Connector 145"/>
              <p:cNvCxnSpPr>
                <a:stCxn id="133" idx="2"/>
                <a:endCxn id="123" idx="6"/>
              </p:cNvCxnSpPr>
              <p:nvPr/>
            </p:nvCxnSpPr>
            <p:spPr>
              <a:xfrm>
                <a:off x="7843344" y="3473648"/>
                <a:ext cx="234703" cy="160286"/>
              </a:xfrm>
              <a:prstGeom prst="straightConnector1">
                <a:avLst/>
              </a:prstGeom>
              <a:ln w="15875">
                <a:solidFill>
                  <a:schemeClr val="tx1">
                    <a:lumMod val="50000"/>
                    <a:lumOff val="50000"/>
                  </a:schemeClr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Arrow Connector 146"/>
              <p:cNvCxnSpPr>
                <a:stCxn id="133" idx="2"/>
                <a:endCxn id="136" idx="6"/>
              </p:cNvCxnSpPr>
              <p:nvPr/>
            </p:nvCxnSpPr>
            <p:spPr>
              <a:xfrm>
                <a:off x="7843344" y="3473648"/>
                <a:ext cx="693069" cy="160286"/>
              </a:xfrm>
              <a:prstGeom prst="straightConnector1">
                <a:avLst/>
              </a:prstGeom>
              <a:ln w="15875">
                <a:solidFill>
                  <a:schemeClr val="tx1">
                    <a:lumMod val="50000"/>
                    <a:lumOff val="50000"/>
                  </a:schemeClr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Arrow Connector 147"/>
              <p:cNvCxnSpPr>
                <a:stCxn id="124" idx="6"/>
                <a:endCxn id="132" idx="2"/>
              </p:cNvCxnSpPr>
              <p:nvPr/>
            </p:nvCxnSpPr>
            <p:spPr>
              <a:xfrm flipV="1">
                <a:off x="7653087" y="3473648"/>
                <a:ext cx="615217" cy="160286"/>
              </a:xfrm>
              <a:prstGeom prst="straightConnector1">
                <a:avLst/>
              </a:prstGeom>
              <a:ln w="15875">
                <a:solidFill>
                  <a:schemeClr val="tx1">
                    <a:lumMod val="50000"/>
                    <a:lumOff val="50000"/>
                  </a:schemeClr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Arrow Connector 148"/>
              <p:cNvCxnSpPr>
                <a:stCxn id="132" idx="2"/>
                <a:endCxn id="123" idx="6"/>
              </p:cNvCxnSpPr>
              <p:nvPr/>
            </p:nvCxnSpPr>
            <p:spPr>
              <a:xfrm flipH="1">
                <a:off x="8078047" y="3473648"/>
                <a:ext cx="190257" cy="160286"/>
              </a:xfrm>
              <a:prstGeom prst="straightConnector1">
                <a:avLst/>
              </a:prstGeom>
              <a:ln w="15875">
                <a:solidFill>
                  <a:schemeClr val="tx1">
                    <a:lumMod val="50000"/>
                    <a:lumOff val="50000"/>
                  </a:schemeClr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Arrow Connector 149"/>
              <p:cNvCxnSpPr>
                <a:stCxn id="132" idx="2"/>
                <a:endCxn id="136" idx="6"/>
              </p:cNvCxnSpPr>
              <p:nvPr/>
            </p:nvCxnSpPr>
            <p:spPr>
              <a:xfrm>
                <a:off x="8268304" y="3473648"/>
                <a:ext cx="268109" cy="160286"/>
              </a:xfrm>
              <a:prstGeom prst="straightConnector1">
                <a:avLst/>
              </a:prstGeom>
              <a:ln w="15875">
                <a:solidFill>
                  <a:schemeClr val="tx1">
                    <a:lumMod val="50000"/>
                    <a:lumOff val="50000"/>
                  </a:schemeClr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Arrow Connector 150"/>
              <p:cNvCxnSpPr>
                <a:stCxn id="134" idx="2"/>
                <a:endCxn id="136" idx="6"/>
              </p:cNvCxnSpPr>
              <p:nvPr/>
            </p:nvCxnSpPr>
            <p:spPr>
              <a:xfrm flipH="1">
                <a:off x="8536413" y="3473648"/>
                <a:ext cx="154840" cy="160286"/>
              </a:xfrm>
              <a:prstGeom prst="straightConnector1">
                <a:avLst/>
              </a:prstGeom>
              <a:ln w="15875">
                <a:solidFill>
                  <a:schemeClr val="tx1">
                    <a:lumMod val="50000"/>
                    <a:lumOff val="50000"/>
                  </a:schemeClr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Arrow Connector 151"/>
              <p:cNvCxnSpPr>
                <a:stCxn id="134" idx="2"/>
                <a:endCxn id="123" idx="6"/>
              </p:cNvCxnSpPr>
              <p:nvPr/>
            </p:nvCxnSpPr>
            <p:spPr>
              <a:xfrm flipH="1">
                <a:off x="8078047" y="3473648"/>
                <a:ext cx="613206" cy="160286"/>
              </a:xfrm>
              <a:prstGeom prst="straightConnector1">
                <a:avLst/>
              </a:prstGeom>
              <a:ln w="15875">
                <a:solidFill>
                  <a:schemeClr val="tx1">
                    <a:lumMod val="50000"/>
                    <a:lumOff val="50000"/>
                  </a:schemeClr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Arrow Connector 152"/>
              <p:cNvCxnSpPr>
                <a:stCxn id="134" idx="2"/>
                <a:endCxn id="124" idx="6"/>
              </p:cNvCxnSpPr>
              <p:nvPr/>
            </p:nvCxnSpPr>
            <p:spPr>
              <a:xfrm flipH="1">
                <a:off x="7653087" y="3473648"/>
                <a:ext cx="1038166" cy="160286"/>
              </a:xfrm>
              <a:prstGeom prst="straightConnector1">
                <a:avLst/>
              </a:prstGeom>
              <a:ln w="15875">
                <a:solidFill>
                  <a:schemeClr val="tx1">
                    <a:lumMod val="50000"/>
                    <a:lumOff val="50000"/>
                  </a:schemeClr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Arrow Connector 153"/>
              <p:cNvCxnSpPr>
                <a:endCxn id="111" idx="6"/>
              </p:cNvCxnSpPr>
              <p:nvPr/>
            </p:nvCxnSpPr>
            <p:spPr>
              <a:xfrm flipH="1">
                <a:off x="6989084" y="2426685"/>
                <a:ext cx="851084" cy="237735"/>
              </a:xfrm>
              <a:prstGeom prst="straightConnector1">
                <a:avLst/>
              </a:prstGeom>
              <a:ln w="15875">
                <a:solidFill>
                  <a:schemeClr val="tx1">
                    <a:lumMod val="50000"/>
                    <a:lumOff val="50000"/>
                  </a:schemeClr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5" name="Oval 154"/>
              <p:cNvSpPr/>
              <p:nvPr/>
            </p:nvSpPr>
            <p:spPr>
              <a:xfrm rot="5400000" flipH="1">
                <a:off x="7683508" y="2113364"/>
                <a:ext cx="313321" cy="313321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800" baseline="-25000" dirty="0"/>
              </a:p>
            </p:txBody>
          </p:sp>
          <p:cxnSp>
            <p:nvCxnSpPr>
              <p:cNvPr id="156" name="Straight Arrow Connector 155"/>
              <p:cNvCxnSpPr>
                <a:endCxn id="107" idx="6"/>
              </p:cNvCxnSpPr>
              <p:nvPr/>
            </p:nvCxnSpPr>
            <p:spPr>
              <a:xfrm flipH="1">
                <a:off x="7418383" y="2426685"/>
                <a:ext cx="421785" cy="237735"/>
              </a:xfrm>
              <a:prstGeom prst="straightConnector1">
                <a:avLst/>
              </a:prstGeom>
              <a:ln w="15875">
                <a:solidFill>
                  <a:schemeClr val="tx1">
                    <a:lumMod val="50000"/>
                    <a:lumOff val="50000"/>
                  </a:schemeClr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Arrow Connector 156"/>
              <p:cNvCxnSpPr>
                <a:endCxn id="109" idx="6"/>
              </p:cNvCxnSpPr>
              <p:nvPr/>
            </p:nvCxnSpPr>
            <p:spPr>
              <a:xfrm>
                <a:off x="7840168" y="2426685"/>
                <a:ext cx="3176" cy="237735"/>
              </a:xfrm>
              <a:prstGeom prst="straightConnector1">
                <a:avLst/>
              </a:prstGeom>
              <a:ln w="15875">
                <a:solidFill>
                  <a:schemeClr val="tx1">
                    <a:lumMod val="50000"/>
                    <a:lumOff val="50000"/>
                  </a:schemeClr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Arrow Connector 157"/>
              <p:cNvCxnSpPr>
                <a:endCxn id="108" idx="6"/>
              </p:cNvCxnSpPr>
              <p:nvPr/>
            </p:nvCxnSpPr>
            <p:spPr>
              <a:xfrm>
                <a:off x="7840168" y="2426685"/>
                <a:ext cx="428136" cy="237735"/>
              </a:xfrm>
              <a:prstGeom prst="straightConnector1">
                <a:avLst/>
              </a:prstGeom>
              <a:ln w="15875">
                <a:solidFill>
                  <a:schemeClr val="tx1">
                    <a:lumMod val="50000"/>
                    <a:lumOff val="50000"/>
                  </a:schemeClr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Arrow Connector 158"/>
              <p:cNvCxnSpPr>
                <a:endCxn id="110" idx="6"/>
              </p:cNvCxnSpPr>
              <p:nvPr/>
            </p:nvCxnSpPr>
            <p:spPr>
              <a:xfrm>
                <a:off x="7840168" y="2426685"/>
                <a:ext cx="851085" cy="237735"/>
              </a:xfrm>
              <a:prstGeom prst="straightConnector1">
                <a:avLst/>
              </a:prstGeom>
              <a:ln w="15875">
                <a:solidFill>
                  <a:schemeClr val="tx1">
                    <a:lumMod val="50000"/>
                    <a:lumOff val="50000"/>
                  </a:schemeClr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8" name="TextBox 187"/>
            <p:cNvSpPr txBox="1"/>
            <p:nvPr/>
          </p:nvSpPr>
          <p:spPr>
            <a:xfrm>
              <a:off x="9369254" y="3938452"/>
              <a:ext cx="23149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END MODEL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59646" y="2125889"/>
            <a:ext cx="1471292" cy="1456644"/>
            <a:chOff x="509175" y="2078517"/>
            <a:chExt cx="1471292" cy="1456644"/>
          </a:xfrm>
        </p:grpSpPr>
        <p:grpSp>
          <p:nvGrpSpPr>
            <p:cNvPr id="189" name="Group 188"/>
            <p:cNvGrpSpPr/>
            <p:nvPr/>
          </p:nvGrpSpPr>
          <p:grpSpPr>
            <a:xfrm>
              <a:off x="606873" y="2078517"/>
              <a:ext cx="1373594" cy="1456644"/>
              <a:chOff x="1071635" y="2018885"/>
              <a:chExt cx="883630" cy="937056"/>
            </a:xfrm>
          </p:grpSpPr>
          <p:sp>
            <p:nvSpPr>
              <p:cNvPr id="190" name="Round Same Side Corner Rectangle 189"/>
              <p:cNvSpPr/>
              <p:nvPr/>
            </p:nvSpPr>
            <p:spPr>
              <a:xfrm>
                <a:off x="1071635" y="2376681"/>
                <a:ext cx="334286" cy="287245"/>
              </a:xfrm>
              <a:prstGeom prst="round2Same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1110558" y="2177231"/>
                <a:ext cx="256439" cy="256439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232" name="Right Arrow 231"/>
              <p:cNvSpPr/>
              <p:nvPr/>
            </p:nvSpPr>
            <p:spPr>
              <a:xfrm rot="19040097">
                <a:off x="1542760" y="2018885"/>
                <a:ext cx="412206" cy="160098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233" name="Right Arrow 232"/>
              <p:cNvSpPr/>
              <p:nvPr/>
            </p:nvSpPr>
            <p:spPr>
              <a:xfrm>
                <a:off x="1543059" y="2407364"/>
                <a:ext cx="412206" cy="160098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234" name="Right Arrow 233"/>
              <p:cNvSpPr/>
              <p:nvPr/>
            </p:nvSpPr>
            <p:spPr>
              <a:xfrm rot="2559903" flipV="1">
                <a:off x="1542760" y="2795843"/>
                <a:ext cx="412206" cy="160098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  <p:sp>
          <p:nvSpPr>
            <p:cNvPr id="235" name="TextBox 234"/>
            <p:cNvSpPr txBox="1"/>
            <p:nvPr/>
          </p:nvSpPr>
          <p:spPr>
            <a:xfrm>
              <a:off x="509175" y="3154628"/>
              <a:ext cx="7076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accent2"/>
                  </a:solidFill>
                </a:rPr>
                <a:t>USER</a:t>
              </a:r>
            </a:p>
          </p:txBody>
        </p:sp>
      </p:grpSp>
      <p:sp>
        <p:nvSpPr>
          <p:cNvPr id="236" name="Rounded Rectangle 235"/>
          <p:cNvSpPr/>
          <p:nvPr/>
        </p:nvSpPr>
        <p:spPr>
          <a:xfrm>
            <a:off x="2009231" y="6093461"/>
            <a:ext cx="8360860" cy="432899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7" tIns="60949" rIns="121897" bIns="60949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Key point: </a:t>
            </a:r>
            <a:r>
              <a:rPr lang="en-US" sz="200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Input is </a:t>
            </a:r>
            <a:r>
              <a:rPr lang="en-US" sz="2000" i="1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labeling functions</a:t>
            </a:r>
            <a:r>
              <a:rPr lang="mr-IN" sz="20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–</a:t>
            </a:r>
            <a:r>
              <a:rPr lang="en-US" sz="20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2000" b="1" i="1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No hand-labeled training sets</a:t>
            </a:r>
            <a:endParaRPr lang="en-US" sz="2000" i="1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54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 animBg="1"/>
      <p:bldP spid="2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Dark Data Extraction</a:t>
            </a:r>
          </a:p>
          <a:p>
            <a:pPr lvl="1"/>
            <a:r>
              <a:rPr lang="en-US" sz="3200" b="1" dirty="0">
                <a:solidFill>
                  <a:srgbClr val="FF0000"/>
                </a:solidFill>
              </a:rPr>
              <a:t>The Problem of Training Data</a:t>
            </a:r>
          </a:p>
          <a:p>
            <a:endParaRPr lang="en-US" sz="3600" b="1" dirty="0"/>
          </a:p>
          <a:p>
            <a:endParaRPr lang="en-US" sz="3600" b="1" dirty="0"/>
          </a:p>
          <a:p>
            <a:endParaRPr lang="en-US" sz="3600" b="1" dirty="0"/>
          </a:p>
          <a:p>
            <a:r>
              <a:rPr lang="en-US" sz="3600" dirty="0"/>
              <a:t>Snorkel</a:t>
            </a:r>
            <a:r>
              <a:rPr lang="en-US" sz="3600" b="1" dirty="0"/>
              <a:t>: A Framework for</a:t>
            </a:r>
            <a:br>
              <a:rPr lang="en-US" sz="3600" b="1" dirty="0"/>
            </a:br>
            <a:r>
              <a:rPr lang="en-US" sz="3600" b="1" dirty="0"/>
              <a:t> Weak Supervision</a:t>
            </a:r>
          </a:p>
          <a:p>
            <a:pPr lvl="1"/>
            <a:endParaRPr lang="en-US" sz="3600" b="1" dirty="0"/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3284" y="3781778"/>
            <a:ext cx="1484838" cy="2683705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8171510" y="1255873"/>
            <a:ext cx="1923861" cy="1842079"/>
            <a:chOff x="507524" y="1890713"/>
            <a:chExt cx="3097360" cy="2965696"/>
          </a:xfrm>
        </p:grpSpPr>
        <p:grpSp>
          <p:nvGrpSpPr>
            <p:cNvPr id="36" name="Group 78"/>
            <p:cNvGrpSpPr/>
            <p:nvPr/>
          </p:nvGrpSpPr>
          <p:grpSpPr>
            <a:xfrm>
              <a:off x="507524" y="3590271"/>
              <a:ext cx="1657702" cy="1266138"/>
              <a:chOff x="0" y="0"/>
              <a:chExt cx="1291686" cy="986577"/>
            </a:xfrm>
          </p:grpSpPr>
          <p:pic>
            <p:nvPicPr>
              <p:cNvPr id="45" name="pasted-image.ti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104261"/>
                <a:ext cx="703769" cy="469180"/>
              </a:xfrm>
              <a:prstGeom prst="rect">
                <a:avLst/>
              </a:prstGeom>
              <a:ln w="63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46" name="pasted-image.ti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21817" y="517398"/>
                <a:ext cx="625573" cy="469180"/>
              </a:xfrm>
              <a:prstGeom prst="rect">
                <a:avLst/>
              </a:prstGeom>
              <a:ln w="63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47" name="pasted-image.ti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264972" y="0"/>
                <a:ext cx="914959" cy="659685"/>
              </a:xfrm>
              <a:prstGeom prst="rect">
                <a:avLst/>
              </a:prstGeom>
              <a:ln w="63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48" name="pasted-image.ti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584305" y="425095"/>
                <a:ext cx="707382" cy="475148"/>
              </a:xfrm>
              <a:prstGeom prst="rect">
                <a:avLst/>
              </a:prstGeom>
              <a:ln w="63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37" name="Group 85"/>
            <p:cNvGrpSpPr/>
            <p:nvPr/>
          </p:nvGrpSpPr>
          <p:grpSpPr>
            <a:xfrm>
              <a:off x="2163907" y="2406495"/>
              <a:ext cx="1440977" cy="1462810"/>
              <a:chOff x="0" y="0"/>
              <a:chExt cx="1122813" cy="1139825"/>
            </a:xfrm>
          </p:grpSpPr>
          <p:pic>
            <p:nvPicPr>
              <p:cNvPr id="42" name="pasted-image.ti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93478" y="0"/>
                <a:ext cx="738621" cy="550551"/>
              </a:xfrm>
              <a:prstGeom prst="rect">
                <a:avLst/>
              </a:prstGeom>
              <a:ln w="63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43" name="pasted-image.tif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548754" y="122378"/>
                <a:ext cx="574060" cy="670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" name="pasted-image.tif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0" y="445359"/>
                <a:ext cx="640061" cy="694467"/>
              </a:xfrm>
              <a:prstGeom prst="rect">
                <a:avLst/>
              </a:prstGeom>
              <a:ln w="63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38" name="Group 89"/>
            <p:cNvGrpSpPr/>
            <p:nvPr/>
          </p:nvGrpSpPr>
          <p:grpSpPr>
            <a:xfrm>
              <a:off x="724720" y="1890713"/>
              <a:ext cx="1215725" cy="1551639"/>
              <a:chOff x="0" y="0"/>
              <a:chExt cx="947297" cy="1209039"/>
            </a:xfrm>
          </p:grpSpPr>
          <p:pic>
            <p:nvPicPr>
              <p:cNvPr id="39" name="pasted-image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0" y="231212"/>
                <a:ext cx="562657" cy="803797"/>
              </a:xfrm>
              <a:prstGeom prst="rect">
                <a:avLst/>
              </a:prstGeom>
              <a:ln w="63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40" name="pasted-image.tif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326248" y="0"/>
                <a:ext cx="621050" cy="803796"/>
              </a:xfrm>
              <a:prstGeom prst="rect">
                <a:avLst/>
              </a:prstGeom>
              <a:ln w="63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41" name="pasted-image.tif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84377" y="405244"/>
                <a:ext cx="584454" cy="803796"/>
              </a:xfrm>
              <a:prstGeom prst="rect">
                <a:avLst/>
              </a:prstGeom>
              <a:ln w="63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19760317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Writing Labeling Functions</a:t>
            </a:r>
          </a:p>
        </p:txBody>
      </p:sp>
      <p:grpSp>
        <p:nvGrpSpPr>
          <p:cNvPr id="106" name="Group 105"/>
          <p:cNvGrpSpPr/>
          <p:nvPr/>
        </p:nvGrpSpPr>
        <p:grpSpPr>
          <a:xfrm>
            <a:off x="8668615" y="2210809"/>
            <a:ext cx="2015491" cy="1833891"/>
            <a:chOff x="6832424" y="2113364"/>
            <a:chExt cx="2015490" cy="1833890"/>
          </a:xfrm>
        </p:grpSpPr>
        <p:sp>
          <p:nvSpPr>
            <p:cNvPr id="107" name="Oval 106"/>
            <p:cNvSpPr/>
            <p:nvPr/>
          </p:nvSpPr>
          <p:spPr>
            <a:xfrm rot="5400000" flipH="1">
              <a:off x="7261723" y="2664420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08" name="Oval 107"/>
            <p:cNvSpPr/>
            <p:nvPr/>
          </p:nvSpPr>
          <p:spPr>
            <a:xfrm rot="5400000" flipH="1">
              <a:off x="8111644" y="2664420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09" name="Oval 108"/>
            <p:cNvSpPr/>
            <p:nvPr/>
          </p:nvSpPr>
          <p:spPr>
            <a:xfrm rot="5400000" flipH="1">
              <a:off x="7686684" y="2664420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0" name="Oval 109"/>
            <p:cNvSpPr/>
            <p:nvPr/>
          </p:nvSpPr>
          <p:spPr>
            <a:xfrm rot="5400000" flipH="1">
              <a:off x="8534593" y="2664420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1" name="Oval 110"/>
            <p:cNvSpPr/>
            <p:nvPr/>
          </p:nvSpPr>
          <p:spPr>
            <a:xfrm rot="5400000" flipH="1">
              <a:off x="6832424" y="2664420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2" name="Oval 111"/>
            <p:cNvSpPr/>
            <p:nvPr/>
          </p:nvSpPr>
          <p:spPr>
            <a:xfrm rot="5400000" flipH="1">
              <a:off x="7921386" y="3633933"/>
              <a:ext cx="313321" cy="313322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3" name="Oval 112"/>
            <p:cNvSpPr/>
            <p:nvPr/>
          </p:nvSpPr>
          <p:spPr>
            <a:xfrm rot="5400000" flipH="1">
              <a:off x="7496426" y="3633933"/>
              <a:ext cx="313321" cy="313322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4" name="Oval 113"/>
            <p:cNvSpPr/>
            <p:nvPr/>
          </p:nvSpPr>
          <p:spPr>
            <a:xfrm rot="5400000" flipH="1">
              <a:off x="7261723" y="3160327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5" name="Oval 114"/>
            <p:cNvSpPr/>
            <p:nvPr/>
          </p:nvSpPr>
          <p:spPr>
            <a:xfrm rot="5400000" flipH="1">
              <a:off x="8111644" y="3160327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6" name="Oval 115"/>
            <p:cNvSpPr/>
            <p:nvPr/>
          </p:nvSpPr>
          <p:spPr>
            <a:xfrm rot="5400000" flipH="1">
              <a:off x="7686684" y="3160327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7" name="Oval 116"/>
            <p:cNvSpPr/>
            <p:nvPr/>
          </p:nvSpPr>
          <p:spPr>
            <a:xfrm rot="5400000" flipH="1">
              <a:off x="8534593" y="3160327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8" name="Oval 117"/>
            <p:cNvSpPr/>
            <p:nvPr/>
          </p:nvSpPr>
          <p:spPr>
            <a:xfrm rot="5400000" flipH="1">
              <a:off x="6832424" y="3160327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9" name="Oval 118"/>
            <p:cNvSpPr/>
            <p:nvPr/>
          </p:nvSpPr>
          <p:spPr>
            <a:xfrm rot="5400000" flipH="1">
              <a:off x="8379752" y="3633933"/>
              <a:ext cx="313321" cy="313322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20" name="Oval 119"/>
            <p:cNvSpPr/>
            <p:nvPr/>
          </p:nvSpPr>
          <p:spPr>
            <a:xfrm rot="5400000" flipH="1">
              <a:off x="7073389" y="3633933"/>
              <a:ext cx="313321" cy="313322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cxnSp>
          <p:nvCxnSpPr>
            <p:cNvPr id="121" name="Straight Arrow Connector 120"/>
            <p:cNvCxnSpPr>
              <a:stCxn id="111" idx="2"/>
              <a:endCxn id="131" idx="6"/>
            </p:cNvCxnSpPr>
            <p:nvPr/>
          </p:nvCxnSpPr>
          <p:spPr>
            <a:xfrm>
              <a:off x="6989084" y="2977741"/>
              <a:ext cx="429299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>
              <a:stCxn id="111" idx="2"/>
              <a:endCxn id="133" idx="6"/>
            </p:cNvCxnSpPr>
            <p:nvPr/>
          </p:nvCxnSpPr>
          <p:spPr>
            <a:xfrm>
              <a:off x="6989084" y="2977741"/>
              <a:ext cx="854260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/>
            <p:cNvCxnSpPr>
              <a:stCxn id="135" idx="6"/>
              <a:endCxn id="107" idx="2"/>
            </p:cNvCxnSpPr>
            <p:nvPr/>
          </p:nvCxnSpPr>
          <p:spPr>
            <a:xfrm flipV="1">
              <a:off x="6989084" y="2977741"/>
              <a:ext cx="429299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>
              <a:stCxn id="131" idx="6"/>
              <a:endCxn id="107" idx="2"/>
            </p:cNvCxnSpPr>
            <p:nvPr/>
          </p:nvCxnSpPr>
          <p:spPr>
            <a:xfrm flipV="1">
              <a:off x="7418383" y="2977741"/>
              <a:ext cx="0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>
              <a:stCxn id="107" idx="2"/>
              <a:endCxn id="133" idx="6"/>
            </p:cNvCxnSpPr>
            <p:nvPr/>
          </p:nvCxnSpPr>
          <p:spPr>
            <a:xfrm>
              <a:off x="7418383" y="2977741"/>
              <a:ext cx="424961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>
              <a:stCxn id="107" idx="2"/>
              <a:endCxn id="132" idx="6"/>
            </p:cNvCxnSpPr>
            <p:nvPr/>
          </p:nvCxnSpPr>
          <p:spPr>
            <a:xfrm>
              <a:off x="7418383" y="2977741"/>
              <a:ext cx="849921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>
              <a:stCxn id="135" idx="6"/>
              <a:endCxn id="109" idx="2"/>
            </p:cNvCxnSpPr>
            <p:nvPr/>
          </p:nvCxnSpPr>
          <p:spPr>
            <a:xfrm flipV="1">
              <a:off x="6989084" y="2977741"/>
              <a:ext cx="854260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>
              <a:stCxn id="131" idx="6"/>
              <a:endCxn id="109" idx="2"/>
            </p:cNvCxnSpPr>
            <p:nvPr/>
          </p:nvCxnSpPr>
          <p:spPr>
            <a:xfrm flipV="1">
              <a:off x="7418383" y="2977741"/>
              <a:ext cx="424961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>
              <a:stCxn id="109" idx="2"/>
              <a:endCxn id="133" idx="6"/>
            </p:cNvCxnSpPr>
            <p:nvPr/>
          </p:nvCxnSpPr>
          <p:spPr>
            <a:xfrm>
              <a:off x="7843344" y="2977741"/>
              <a:ext cx="0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/>
            <p:cNvCxnSpPr>
              <a:stCxn id="109" idx="2"/>
              <a:endCxn id="132" idx="6"/>
            </p:cNvCxnSpPr>
            <p:nvPr/>
          </p:nvCxnSpPr>
          <p:spPr>
            <a:xfrm>
              <a:off x="7843344" y="2977741"/>
              <a:ext cx="424960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>
              <a:stCxn id="109" idx="2"/>
              <a:endCxn id="134" idx="6"/>
            </p:cNvCxnSpPr>
            <p:nvPr/>
          </p:nvCxnSpPr>
          <p:spPr>
            <a:xfrm>
              <a:off x="7843344" y="2977741"/>
              <a:ext cx="847909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>
              <a:stCxn id="131" idx="6"/>
              <a:endCxn id="108" idx="2"/>
            </p:cNvCxnSpPr>
            <p:nvPr/>
          </p:nvCxnSpPr>
          <p:spPr>
            <a:xfrm flipV="1">
              <a:off x="7418383" y="2977741"/>
              <a:ext cx="849921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>
              <a:stCxn id="133" idx="6"/>
              <a:endCxn id="108" idx="2"/>
            </p:cNvCxnSpPr>
            <p:nvPr/>
          </p:nvCxnSpPr>
          <p:spPr>
            <a:xfrm flipV="1">
              <a:off x="7843344" y="2977741"/>
              <a:ext cx="424960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/>
            <p:cNvCxnSpPr>
              <a:stCxn id="108" idx="2"/>
              <a:endCxn id="132" idx="6"/>
            </p:cNvCxnSpPr>
            <p:nvPr/>
          </p:nvCxnSpPr>
          <p:spPr>
            <a:xfrm>
              <a:off x="8268304" y="2977741"/>
              <a:ext cx="0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>
              <a:stCxn id="108" idx="2"/>
              <a:endCxn id="134" idx="6"/>
            </p:cNvCxnSpPr>
            <p:nvPr/>
          </p:nvCxnSpPr>
          <p:spPr>
            <a:xfrm>
              <a:off x="8268304" y="2977741"/>
              <a:ext cx="422949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/>
            <p:cNvCxnSpPr>
              <a:stCxn id="110" idx="2"/>
              <a:endCxn id="133" idx="6"/>
            </p:cNvCxnSpPr>
            <p:nvPr/>
          </p:nvCxnSpPr>
          <p:spPr>
            <a:xfrm flipH="1">
              <a:off x="7843344" y="2977741"/>
              <a:ext cx="847909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/>
            <p:cNvCxnSpPr>
              <a:stCxn id="110" idx="2"/>
              <a:endCxn id="132" idx="6"/>
            </p:cNvCxnSpPr>
            <p:nvPr/>
          </p:nvCxnSpPr>
          <p:spPr>
            <a:xfrm flipH="1">
              <a:off x="8268304" y="2977741"/>
              <a:ext cx="422949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/>
            <p:cNvCxnSpPr>
              <a:stCxn id="135" idx="2"/>
              <a:endCxn id="137" idx="6"/>
            </p:cNvCxnSpPr>
            <p:nvPr/>
          </p:nvCxnSpPr>
          <p:spPr>
            <a:xfrm>
              <a:off x="6989084" y="3473648"/>
              <a:ext cx="240966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/>
            <p:cNvCxnSpPr>
              <a:stCxn id="135" idx="2"/>
              <a:endCxn id="124" idx="6"/>
            </p:cNvCxnSpPr>
            <p:nvPr/>
          </p:nvCxnSpPr>
          <p:spPr>
            <a:xfrm>
              <a:off x="6989084" y="3473648"/>
              <a:ext cx="664003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/>
            <p:cNvCxnSpPr>
              <a:stCxn id="135" idx="2"/>
              <a:endCxn id="123" idx="6"/>
            </p:cNvCxnSpPr>
            <p:nvPr/>
          </p:nvCxnSpPr>
          <p:spPr>
            <a:xfrm>
              <a:off x="6989084" y="3473648"/>
              <a:ext cx="1088963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/>
            <p:cNvCxnSpPr>
              <a:stCxn id="131" idx="2"/>
              <a:endCxn id="137" idx="6"/>
            </p:cNvCxnSpPr>
            <p:nvPr/>
          </p:nvCxnSpPr>
          <p:spPr>
            <a:xfrm flipH="1">
              <a:off x="7230050" y="3473648"/>
              <a:ext cx="188333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/>
            <p:cNvCxnSpPr>
              <a:stCxn id="131" idx="2"/>
              <a:endCxn id="124" idx="6"/>
            </p:cNvCxnSpPr>
            <p:nvPr/>
          </p:nvCxnSpPr>
          <p:spPr>
            <a:xfrm>
              <a:off x="7418383" y="3473648"/>
              <a:ext cx="234704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/>
            <p:cNvCxnSpPr>
              <a:stCxn id="131" idx="2"/>
              <a:endCxn id="123" idx="6"/>
            </p:cNvCxnSpPr>
            <p:nvPr/>
          </p:nvCxnSpPr>
          <p:spPr>
            <a:xfrm>
              <a:off x="7418383" y="3473648"/>
              <a:ext cx="659664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/>
            <p:cNvCxnSpPr>
              <a:stCxn id="133" idx="2"/>
              <a:endCxn id="137" idx="6"/>
            </p:cNvCxnSpPr>
            <p:nvPr/>
          </p:nvCxnSpPr>
          <p:spPr>
            <a:xfrm flipH="1">
              <a:off x="7230050" y="3473648"/>
              <a:ext cx="613294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/>
            <p:cNvCxnSpPr>
              <a:stCxn id="133" idx="2"/>
              <a:endCxn id="124" idx="6"/>
            </p:cNvCxnSpPr>
            <p:nvPr/>
          </p:nvCxnSpPr>
          <p:spPr>
            <a:xfrm flipH="1">
              <a:off x="7653087" y="3473648"/>
              <a:ext cx="190257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/>
            <p:cNvCxnSpPr>
              <a:stCxn id="133" idx="2"/>
              <a:endCxn id="123" idx="6"/>
            </p:cNvCxnSpPr>
            <p:nvPr/>
          </p:nvCxnSpPr>
          <p:spPr>
            <a:xfrm>
              <a:off x="7843344" y="3473648"/>
              <a:ext cx="234703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/>
            <p:cNvCxnSpPr>
              <a:stCxn id="133" idx="2"/>
              <a:endCxn id="136" idx="6"/>
            </p:cNvCxnSpPr>
            <p:nvPr/>
          </p:nvCxnSpPr>
          <p:spPr>
            <a:xfrm>
              <a:off x="7843344" y="3473648"/>
              <a:ext cx="693069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/>
            <p:cNvCxnSpPr>
              <a:stCxn id="124" idx="6"/>
              <a:endCxn id="132" idx="2"/>
            </p:cNvCxnSpPr>
            <p:nvPr/>
          </p:nvCxnSpPr>
          <p:spPr>
            <a:xfrm flipV="1">
              <a:off x="7653087" y="3473648"/>
              <a:ext cx="615217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/>
            <p:cNvCxnSpPr>
              <a:stCxn id="132" idx="2"/>
              <a:endCxn id="123" idx="6"/>
            </p:cNvCxnSpPr>
            <p:nvPr/>
          </p:nvCxnSpPr>
          <p:spPr>
            <a:xfrm flipH="1">
              <a:off x="8078047" y="3473648"/>
              <a:ext cx="190257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/>
            <p:cNvCxnSpPr>
              <a:stCxn id="132" idx="2"/>
              <a:endCxn id="136" idx="6"/>
            </p:cNvCxnSpPr>
            <p:nvPr/>
          </p:nvCxnSpPr>
          <p:spPr>
            <a:xfrm>
              <a:off x="8268304" y="3473648"/>
              <a:ext cx="268109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Arrow Connector 150"/>
            <p:cNvCxnSpPr>
              <a:stCxn id="134" idx="2"/>
              <a:endCxn id="136" idx="6"/>
            </p:cNvCxnSpPr>
            <p:nvPr/>
          </p:nvCxnSpPr>
          <p:spPr>
            <a:xfrm flipH="1">
              <a:off x="8536413" y="3473648"/>
              <a:ext cx="154840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Arrow Connector 151"/>
            <p:cNvCxnSpPr>
              <a:stCxn id="134" idx="2"/>
              <a:endCxn id="123" idx="6"/>
            </p:cNvCxnSpPr>
            <p:nvPr/>
          </p:nvCxnSpPr>
          <p:spPr>
            <a:xfrm flipH="1">
              <a:off x="8078047" y="3473648"/>
              <a:ext cx="613206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/>
            <p:cNvCxnSpPr>
              <a:stCxn id="134" idx="2"/>
              <a:endCxn id="124" idx="6"/>
            </p:cNvCxnSpPr>
            <p:nvPr/>
          </p:nvCxnSpPr>
          <p:spPr>
            <a:xfrm flipH="1">
              <a:off x="7653087" y="3473648"/>
              <a:ext cx="1038166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/>
            <p:cNvCxnSpPr>
              <a:endCxn id="111" idx="6"/>
            </p:cNvCxnSpPr>
            <p:nvPr/>
          </p:nvCxnSpPr>
          <p:spPr>
            <a:xfrm flipH="1">
              <a:off x="6989084" y="2426685"/>
              <a:ext cx="851084" cy="237735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Oval 154"/>
            <p:cNvSpPr/>
            <p:nvPr/>
          </p:nvSpPr>
          <p:spPr>
            <a:xfrm rot="5400000" flipH="1">
              <a:off x="7683508" y="2113364"/>
              <a:ext cx="313321" cy="313321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cxnSp>
          <p:nvCxnSpPr>
            <p:cNvPr id="156" name="Straight Arrow Connector 155"/>
            <p:cNvCxnSpPr>
              <a:endCxn id="107" idx="6"/>
            </p:cNvCxnSpPr>
            <p:nvPr/>
          </p:nvCxnSpPr>
          <p:spPr>
            <a:xfrm flipH="1">
              <a:off x="7418383" y="2426685"/>
              <a:ext cx="421785" cy="237735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/>
            <p:cNvCxnSpPr>
              <a:endCxn id="109" idx="6"/>
            </p:cNvCxnSpPr>
            <p:nvPr/>
          </p:nvCxnSpPr>
          <p:spPr>
            <a:xfrm>
              <a:off x="7840168" y="2426685"/>
              <a:ext cx="3176" cy="237735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/>
            <p:cNvCxnSpPr>
              <a:endCxn id="108" idx="6"/>
            </p:cNvCxnSpPr>
            <p:nvPr/>
          </p:nvCxnSpPr>
          <p:spPr>
            <a:xfrm>
              <a:off x="7840168" y="2426685"/>
              <a:ext cx="428136" cy="237735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/>
            <p:cNvCxnSpPr>
              <a:endCxn id="110" idx="6"/>
            </p:cNvCxnSpPr>
            <p:nvPr/>
          </p:nvCxnSpPr>
          <p:spPr>
            <a:xfrm>
              <a:off x="7840168" y="2426685"/>
              <a:ext cx="851085" cy="237735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6" name="Right Arrow 175"/>
          <p:cNvSpPr/>
          <p:nvPr/>
        </p:nvSpPr>
        <p:spPr>
          <a:xfrm>
            <a:off x="7768445" y="3048223"/>
            <a:ext cx="776559" cy="3935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grpSp>
        <p:nvGrpSpPr>
          <p:cNvPr id="8" name="Group 7"/>
          <p:cNvGrpSpPr/>
          <p:nvPr/>
        </p:nvGrpSpPr>
        <p:grpSpPr>
          <a:xfrm>
            <a:off x="6142406" y="2799123"/>
            <a:ext cx="1778089" cy="1438803"/>
            <a:chOff x="6993701" y="2839713"/>
            <a:chExt cx="1778089" cy="1438802"/>
          </a:xfrm>
        </p:grpSpPr>
        <p:grpSp>
          <p:nvGrpSpPr>
            <p:cNvPr id="163" name="Group 162"/>
            <p:cNvGrpSpPr/>
            <p:nvPr/>
          </p:nvGrpSpPr>
          <p:grpSpPr>
            <a:xfrm>
              <a:off x="7572772" y="2839713"/>
              <a:ext cx="895556" cy="883316"/>
              <a:chOff x="4304892" y="1430064"/>
              <a:chExt cx="1182305" cy="1166149"/>
            </a:xfrm>
          </p:grpSpPr>
          <p:sp>
            <p:nvSpPr>
              <p:cNvPr id="164" name="Oval 163"/>
              <p:cNvSpPr/>
              <p:nvPr/>
            </p:nvSpPr>
            <p:spPr>
              <a:xfrm>
                <a:off x="4304892" y="1936737"/>
                <a:ext cx="205832" cy="2058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4779046" y="1650200"/>
                <a:ext cx="205832" cy="20583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4407808" y="1539308"/>
                <a:ext cx="205832" cy="20583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4549189" y="2079459"/>
                <a:ext cx="205832" cy="2058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4304892" y="2224871"/>
                <a:ext cx="205832" cy="2058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4549189" y="2390381"/>
                <a:ext cx="205832" cy="2058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4814602" y="2285291"/>
                <a:ext cx="205832" cy="2058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4856394" y="1921681"/>
                <a:ext cx="205832" cy="20583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4667364" y="1430064"/>
                <a:ext cx="205832" cy="20583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4984878" y="1492170"/>
                <a:ext cx="205832" cy="20583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5281365" y="1921681"/>
                <a:ext cx="205832" cy="20583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  <p:sp>
          <p:nvSpPr>
            <p:cNvPr id="175" name="Right Arrow 174"/>
            <p:cNvSpPr/>
            <p:nvPr/>
          </p:nvSpPr>
          <p:spPr>
            <a:xfrm>
              <a:off x="6993701" y="3080542"/>
              <a:ext cx="460088" cy="39350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246" name="TextBox 245"/>
            <p:cNvSpPr txBox="1"/>
            <p:nvPr/>
          </p:nvSpPr>
          <p:spPr>
            <a:xfrm>
              <a:off x="7155848" y="3816850"/>
              <a:ext cx="16159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/>
                <a:t>PROBABILISTIC </a:t>
              </a:r>
              <a:r>
                <a:rPr lang="en-US" sz="1200" b="1"/>
                <a:t>TRAINING DATA</a:t>
              </a:r>
              <a:endParaRPr lang="en-US" sz="1200" b="1" i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229864" y="2210809"/>
            <a:ext cx="2314993" cy="2264486"/>
            <a:chOff x="5091019" y="2273099"/>
            <a:chExt cx="2314993" cy="2264485"/>
          </a:xfrm>
        </p:grpSpPr>
        <p:grpSp>
          <p:nvGrpSpPr>
            <p:cNvPr id="192" name="Group 191"/>
            <p:cNvGrpSpPr/>
            <p:nvPr/>
          </p:nvGrpSpPr>
          <p:grpSpPr>
            <a:xfrm>
              <a:off x="5416553" y="2273099"/>
              <a:ext cx="1426319" cy="1990236"/>
              <a:chOff x="3112108" y="1982209"/>
              <a:chExt cx="1426319" cy="1990236"/>
            </a:xfrm>
          </p:grpSpPr>
          <p:grpSp>
            <p:nvGrpSpPr>
              <p:cNvPr id="193" name="Group 192"/>
              <p:cNvGrpSpPr/>
              <p:nvPr/>
            </p:nvGrpSpPr>
            <p:grpSpPr>
              <a:xfrm rot="2543429">
                <a:off x="3580741" y="2472430"/>
                <a:ext cx="726661" cy="176963"/>
                <a:chOff x="7594270" y="4689207"/>
                <a:chExt cx="726661" cy="176963"/>
              </a:xfrm>
            </p:grpSpPr>
            <p:sp>
              <p:nvSpPr>
                <p:cNvPr id="229" name="Rectangle 228"/>
                <p:cNvSpPr/>
                <p:nvPr/>
              </p:nvSpPr>
              <p:spPr>
                <a:xfrm>
                  <a:off x="7869119" y="4689207"/>
                  <a:ext cx="176963" cy="176963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230" name="Straight Connector 229"/>
                <p:cNvCxnSpPr/>
                <p:nvPr/>
              </p:nvCxnSpPr>
              <p:spPr>
                <a:xfrm>
                  <a:off x="7594270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/>
              </p:nvCxnSpPr>
              <p:spPr>
                <a:xfrm>
                  <a:off x="8046082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4" name="Group 193"/>
              <p:cNvGrpSpPr/>
              <p:nvPr/>
            </p:nvGrpSpPr>
            <p:grpSpPr>
              <a:xfrm rot="20024622" flipV="1">
                <a:off x="3513460" y="3094221"/>
                <a:ext cx="726661" cy="176963"/>
                <a:chOff x="7594270" y="4689207"/>
                <a:chExt cx="726661" cy="176963"/>
              </a:xfrm>
            </p:grpSpPr>
            <p:sp>
              <p:nvSpPr>
                <p:cNvPr id="226" name="Rectangle 225"/>
                <p:cNvSpPr/>
                <p:nvPr/>
              </p:nvSpPr>
              <p:spPr>
                <a:xfrm>
                  <a:off x="7869119" y="4689207"/>
                  <a:ext cx="176963" cy="176963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227" name="Straight Connector 226"/>
                <p:cNvCxnSpPr/>
                <p:nvPr/>
              </p:nvCxnSpPr>
              <p:spPr>
                <a:xfrm>
                  <a:off x="7594270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" name="Straight Connector 227"/>
                <p:cNvCxnSpPr/>
                <p:nvPr/>
              </p:nvCxnSpPr>
              <p:spPr>
                <a:xfrm>
                  <a:off x="8046082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5" name="Group 194"/>
              <p:cNvGrpSpPr/>
              <p:nvPr/>
            </p:nvGrpSpPr>
            <p:grpSpPr>
              <a:xfrm rot="1575378">
                <a:off x="3513460" y="2781318"/>
                <a:ext cx="726661" cy="176963"/>
                <a:chOff x="7594270" y="4689207"/>
                <a:chExt cx="726661" cy="176963"/>
              </a:xfrm>
            </p:grpSpPr>
            <p:sp>
              <p:nvSpPr>
                <p:cNvPr id="223" name="Rectangle 222"/>
                <p:cNvSpPr/>
                <p:nvPr/>
              </p:nvSpPr>
              <p:spPr>
                <a:xfrm>
                  <a:off x="7869119" y="4689207"/>
                  <a:ext cx="176963" cy="176963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224" name="Straight Connector 223"/>
                <p:cNvCxnSpPr/>
                <p:nvPr/>
              </p:nvCxnSpPr>
              <p:spPr>
                <a:xfrm>
                  <a:off x="7594270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/>
              </p:nvCxnSpPr>
              <p:spPr>
                <a:xfrm>
                  <a:off x="8046082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6" name="Group 195"/>
              <p:cNvGrpSpPr/>
              <p:nvPr/>
            </p:nvGrpSpPr>
            <p:grpSpPr>
              <a:xfrm rot="19056571" flipV="1">
                <a:off x="3580741" y="3353743"/>
                <a:ext cx="726661" cy="176963"/>
                <a:chOff x="7594270" y="4689207"/>
                <a:chExt cx="726661" cy="176963"/>
              </a:xfrm>
            </p:grpSpPr>
            <p:sp>
              <p:nvSpPr>
                <p:cNvPr id="220" name="Rectangle 219"/>
                <p:cNvSpPr/>
                <p:nvPr/>
              </p:nvSpPr>
              <p:spPr>
                <a:xfrm>
                  <a:off x="7869119" y="4689207"/>
                  <a:ext cx="176963" cy="176963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221" name="Straight Connector 220"/>
                <p:cNvCxnSpPr/>
                <p:nvPr/>
              </p:nvCxnSpPr>
              <p:spPr>
                <a:xfrm>
                  <a:off x="7594270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Straight Connector 221"/>
                <p:cNvCxnSpPr/>
                <p:nvPr/>
              </p:nvCxnSpPr>
              <p:spPr>
                <a:xfrm>
                  <a:off x="8046082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7" name="Group 196"/>
              <p:cNvGrpSpPr/>
              <p:nvPr/>
            </p:nvGrpSpPr>
            <p:grpSpPr>
              <a:xfrm rot="16200000" flipV="1">
                <a:off x="3452670" y="2388632"/>
                <a:ext cx="201815" cy="116372"/>
                <a:chOff x="7580757" y="4688314"/>
                <a:chExt cx="686714" cy="116372"/>
              </a:xfrm>
            </p:grpSpPr>
            <p:cxnSp>
              <p:nvCxnSpPr>
                <p:cNvPr id="217" name="Straight Connector 216"/>
                <p:cNvCxnSpPr/>
                <p:nvPr/>
              </p:nvCxnSpPr>
              <p:spPr>
                <a:xfrm rot="16200000">
                  <a:off x="7724417" y="4603735"/>
                  <a:ext cx="1044" cy="288364"/>
                </a:xfrm>
                <a:prstGeom prst="line">
                  <a:avLst/>
                </a:prstGeom>
                <a:ln w="12700"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/>
                <p:cNvCxnSpPr/>
                <p:nvPr/>
              </p:nvCxnSpPr>
              <p:spPr>
                <a:xfrm>
                  <a:off x="7992622" y="4751713"/>
                  <a:ext cx="274849" cy="1"/>
                </a:xfrm>
                <a:prstGeom prst="line">
                  <a:avLst/>
                </a:prstGeom>
                <a:ln w="12700"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9" name="Rectangle 218"/>
                <p:cNvSpPr/>
                <p:nvPr/>
              </p:nvSpPr>
              <p:spPr>
                <a:xfrm>
                  <a:off x="7799475" y="4688314"/>
                  <a:ext cx="277670" cy="116372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grpSp>
            <p:nvGrpSpPr>
              <p:cNvPr id="198" name="Group 197"/>
              <p:cNvGrpSpPr/>
              <p:nvPr/>
            </p:nvGrpSpPr>
            <p:grpSpPr>
              <a:xfrm>
                <a:off x="3366408" y="1982209"/>
                <a:ext cx="363702" cy="363702"/>
                <a:chOff x="5506720" y="4245991"/>
                <a:chExt cx="839595" cy="839595"/>
              </a:xfrm>
              <a:solidFill>
                <a:schemeClr val="bg1"/>
              </a:solidFill>
            </p:grpSpPr>
            <p:sp>
              <p:nvSpPr>
                <p:cNvPr id="215" name="Oval 214"/>
                <p:cNvSpPr/>
                <p:nvPr/>
              </p:nvSpPr>
              <p:spPr>
                <a:xfrm>
                  <a:off x="5506720" y="4245991"/>
                  <a:ext cx="839595" cy="839595"/>
                </a:xfrm>
                <a:prstGeom prst="ellipse">
                  <a:avLst/>
                </a:prstGeom>
                <a:grp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6" name="TextBox 215"/>
                    <p:cNvSpPr txBox="1"/>
                    <p:nvPr/>
                  </p:nvSpPr>
                  <p:spPr>
                    <a:xfrm>
                      <a:off x="5756229" y="4457553"/>
                      <a:ext cx="395951" cy="426296"/>
                    </a:xfrm>
                    <a:prstGeom prst="rect">
                      <a:avLst/>
                    </a:prstGeom>
                    <a:grp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latin typeface="Cambria Math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12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/>
                    </a:p>
                  </p:txBody>
                </p:sp>
              </mc:Choice>
              <mc:Fallback xmlns="">
                <p:sp>
                  <p:nvSpPr>
                    <p:cNvPr id="216" name="TextBox 21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56229" y="4457555"/>
                      <a:ext cx="395953" cy="426296"/>
                    </a:xfrm>
                    <a:prstGeom prst="rect">
                      <a:avLst/>
                    </a:prstGeom>
                    <a:blipFill rotWithShape="0">
                      <a:blip r:embed="rId3"/>
                      <a:stretch>
                        <a:fillRect l="-21429" r="-3571" b="-1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99" name="Group 198"/>
              <p:cNvGrpSpPr/>
              <p:nvPr/>
            </p:nvGrpSpPr>
            <p:grpSpPr>
              <a:xfrm>
                <a:off x="3366408" y="2547725"/>
                <a:ext cx="363702" cy="363702"/>
                <a:chOff x="5506720" y="4245991"/>
                <a:chExt cx="839595" cy="839595"/>
              </a:xfrm>
              <a:solidFill>
                <a:schemeClr val="bg1"/>
              </a:solidFill>
            </p:grpSpPr>
            <p:sp>
              <p:nvSpPr>
                <p:cNvPr id="213" name="Oval 212"/>
                <p:cNvSpPr/>
                <p:nvPr/>
              </p:nvSpPr>
              <p:spPr>
                <a:xfrm>
                  <a:off x="5506720" y="4245991"/>
                  <a:ext cx="839595" cy="839595"/>
                </a:xfrm>
                <a:prstGeom prst="ellipse">
                  <a:avLst/>
                </a:prstGeom>
                <a:grp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4" name="TextBox 213"/>
                    <p:cNvSpPr txBox="1"/>
                    <p:nvPr/>
                  </p:nvSpPr>
                  <p:spPr>
                    <a:xfrm>
                      <a:off x="5756229" y="4457553"/>
                      <a:ext cx="404241" cy="426296"/>
                    </a:xfrm>
                    <a:prstGeom prst="rect">
                      <a:avLst/>
                    </a:prstGeom>
                    <a:grp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latin typeface="Cambria Math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12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/>
                    </a:p>
                  </p:txBody>
                </p:sp>
              </mc:Choice>
              <mc:Fallback xmlns="">
                <p:sp>
                  <p:nvSpPr>
                    <p:cNvPr id="214" name="TextBox 21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56229" y="4457555"/>
                      <a:ext cx="404241" cy="426296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 l="-21429" r="-7143" b="-967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00" name="Group 199"/>
              <p:cNvGrpSpPr/>
              <p:nvPr/>
            </p:nvGrpSpPr>
            <p:grpSpPr>
              <a:xfrm>
                <a:off x="3366408" y="3106556"/>
                <a:ext cx="363702" cy="363702"/>
                <a:chOff x="5506720" y="4245991"/>
                <a:chExt cx="839595" cy="839595"/>
              </a:xfrm>
              <a:solidFill>
                <a:schemeClr val="bg1"/>
              </a:solidFill>
            </p:grpSpPr>
            <p:sp>
              <p:nvSpPr>
                <p:cNvPr id="211" name="Oval 210"/>
                <p:cNvSpPr/>
                <p:nvPr/>
              </p:nvSpPr>
              <p:spPr>
                <a:xfrm>
                  <a:off x="5506720" y="4245991"/>
                  <a:ext cx="839595" cy="839595"/>
                </a:xfrm>
                <a:prstGeom prst="ellipse">
                  <a:avLst/>
                </a:prstGeom>
                <a:grp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2" name="TextBox 211"/>
                    <p:cNvSpPr txBox="1"/>
                    <p:nvPr/>
                  </p:nvSpPr>
                  <p:spPr>
                    <a:xfrm>
                      <a:off x="5756229" y="4457553"/>
                      <a:ext cx="404241" cy="426296"/>
                    </a:xfrm>
                    <a:prstGeom prst="rect">
                      <a:avLst/>
                    </a:prstGeom>
                    <a:grp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latin typeface="Cambria Math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12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/>
                    </a:p>
                  </p:txBody>
                </p:sp>
              </mc:Choice>
              <mc:Fallback xmlns="">
                <p:sp>
                  <p:nvSpPr>
                    <p:cNvPr id="212" name="TextBox 21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56229" y="4457555"/>
                      <a:ext cx="404241" cy="426296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 l="-21429" r="-7143" b="-1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01" name="Group 200"/>
              <p:cNvGrpSpPr/>
              <p:nvPr/>
            </p:nvGrpSpPr>
            <p:grpSpPr>
              <a:xfrm>
                <a:off x="3366408" y="3608743"/>
                <a:ext cx="363702" cy="363702"/>
                <a:chOff x="5506720" y="4245991"/>
                <a:chExt cx="839595" cy="839595"/>
              </a:xfrm>
              <a:solidFill>
                <a:schemeClr val="bg1"/>
              </a:solidFill>
            </p:grpSpPr>
            <p:sp>
              <p:nvSpPr>
                <p:cNvPr id="209" name="Oval 208"/>
                <p:cNvSpPr/>
                <p:nvPr/>
              </p:nvSpPr>
              <p:spPr>
                <a:xfrm>
                  <a:off x="5506720" y="4245991"/>
                  <a:ext cx="839595" cy="839595"/>
                </a:xfrm>
                <a:prstGeom prst="ellipse">
                  <a:avLst/>
                </a:prstGeom>
                <a:grp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0" name="TextBox 209"/>
                    <p:cNvSpPr txBox="1"/>
                    <p:nvPr/>
                  </p:nvSpPr>
                  <p:spPr>
                    <a:xfrm>
                      <a:off x="5756229" y="4457553"/>
                      <a:ext cx="404241" cy="426296"/>
                    </a:xfrm>
                    <a:prstGeom prst="rect">
                      <a:avLst/>
                    </a:prstGeom>
                    <a:grp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latin typeface="Cambria Math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12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4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/>
                    </a:p>
                  </p:txBody>
                </p:sp>
              </mc:Choice>
              <mc:Fallback xmlns="">
                <p:sp>
                  <p:nvSpPr>
                    <p:cNvPr id="210" name="TextBox 20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56229" y="4457555"/>
                      <a:ext cx="404241" cy="426296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 l="-21429" r="-7143" b="-967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02" name="Group 201"/>
              <p:cNvGrpSpPr/>
              <p:nvPr/>
            </p:nvGrpSpPr>
            <p:grpSpPr>
              <a:xfrm>
                <a:off x="4062258" y="2773074"/>
                <a:ext cx="476169" cy="476169"/>
                <a:chOff x="9660291" y="2168485"/>
                <a:chExt cx="476169" cy="476169"/>
              </a:xfrm>
            </p:grpSpPr>
            <p:sp>
              <p:nvSpPr>
                <p:cNvPr id="207" name="Oval 206"/>
                <p:cNvSpPr/>
                <p:nvPr/>
              </p:nvSpPr>
              <p:spPr>
                <a:xfrm>
                  <a:off x="9660291" y="2168485"/>
                  <a:ext cx="476169" cy="476169"/>
                </a:xfrm>
                <a:prstGeom prst="ellipse">
                  <a:avLst/>
                </a:prstGeom>
                <a:solidFill>
                  <a:schemeClr val="bg2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8" name="TextBox 207"/>
                    <p:cNvSpPr txBox="1"/>
                    <p:nvPr/>
                  </p:nvSpPr>
                  <p:spPr>
                    <a:xfrm>
                      <a:off x="9813668" y="2280772"/>
                      <a:ext cx="146900" cy="2078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351" i="1">
                                <a:latin typeface="Cambria Math" charset="0"/>
                              </a:rPr>
                              <m:t>𝑌</m:t>
                            </m:r>
                          </m:oMath>
                        </m:oMathPara>
                      </a14:m>
                      <a:endParaRPr lang="en-US" sz="1351" dirty="0"/>
                    </a:p>
                  </p:txBody>
                </p:sp>
              </mc:Choice>
              <mc:Fallback xmlns="">
                <p:sp>
                  <p:nvSpPr>
                    <p:cNvPr id="181" name="TextBox 18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813668" y="2280771"/>
                      <a:ext cx="198003" cy="276999"/>
                    </a:xfrm>
                    <a:prstGeom prst="rect">
                      <a:avLst/>
                    </a:prstGeom>
                    <a:blipFill rotWithShape="0">
                      <a:blip r:embed="rId10"/>
                      <a:stretch>
                        <a:fillRect l="-27273" r="-21212" b="-434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203" name="Right Arrow 202"/>
              <p:cNvSpPr/>
              <p:nvPr/>
            </p:nvSpPr>
            <p:spPr>
              <a:xfrm>
                <a:off x="3112108" y="2067146"/>
                <a:ext cx="196248" cy="19953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204" name="Right Arrow 203"/>
              <p:cNvSpPr/>
              <p:nvPr/>
            </p:nvSpPr>
            <p:spPr>
              <a:xfrm>
                <a:off x="3112108" y="2609298"/>
                <a:ext cx="196248" cy="19953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205" name="Right Arrow 204"/>
              <p:cNvSpPr/>
              <p:nvPr/>
            </p:nvSpPr>
            <p:spPr>
              <a:xfrm>
                <a:off x="3112108" y="3158064"/>
                <a:ext cx="196248" cy="19953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206" name="Right Arrow 205"/>
              <p:cNvSpPr/>
              <p:nvPr/>
            </p:nvSpPr>
            <p:spPr>
              <a:xfrm>
                <a:off x="3112108" y="3693426"/>
                <a:ext cx="196248" cy="19953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  <p:sp>
          <p:nvSpPr>
            <p:cNvPr id="251" name="TextBox 250"/>
            <p:cNvSpPr txBox="1"/>
            <p:nvPr/>
          </p:nvSpPr>
          <p:spPr>
            <a:xfrm>
              <a:off x="5091019" y="4260585"/>
              <a:ext cx="23149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LABEL MODEL</a:t>
              </a:r>
            </a:p>
          </p:txBody>
        </p:sp>
      </p:grpSp>
      <p:grpSp>
        <p:nvGrpSpPr>
          <p:cNvPr id="178" name="Group 177"/>
          <p:cNvGrpSpPr/>
          <p:nvPr/>
        </p:nvGrpSpPr>
        <p:grpSpPr>
          <a:xfrm>
            <a:off x="920875" y="5214366"/>
            <a:ext cx="3166813" cy="1309765"/>
            <a:chOff x="2380421" y="22911038"/>
            <a:chExt cx="6913994" cy="2718322"/>
          </a:xfrm>
        </p:grpSpPr>
        <p:sp>
          <p:nvSpPr>
            <p:cNvPr id="179" name="Rounded Rectangle 178"/>
            <p:cNvSpPr/>
            <p:nvPr/>
          </p:nvSpPr>
          <p:spPr>
            <a:xfrm>
              <a:off x="2787936" y="23207008"/>
              <a:ext cx="6506479" cy="2422352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7" tIns="60949" rIns="121897" bIns="60949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Users write </a:t>
              </a:r>
              <a:r>
                <a:rPr lang="en-US" sz="2000" i="1" dirty="0">
                  <a:solidFill>
                    <a:schemeClr val="bg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labeling functions</a:t>
              </a:r>
              <a:r>
                <a:rPr lang="en-US" sz="2000" dirty="0">
                  <a:solidFill>
                    <a:schemeClr val="bg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 to generate noisy labels</a:t>
              </a:r>
            </a:p>
          </p:txBody>
        </p:sp>
        <p:sp>
          <p:nvSpPr>
            <p:cNvPr id="180" name="Oval 179"/>
            <p:cNvSpPr/>
            <p:nvPr/>
          </p:nvSpPr>
          <p:spPr>
            <a:xfrm>
              <a:off x="2380421" y="22911038"/>
              <a:ext cx="828473" cy="828473"/>
            </a:xfrm>
            <a:prstGeom prst="ellipse">
              <a:avLst/>
            </a:prstGeom>
            <a:solidFill>
              <a:schemeClr val="bg1"/>
            </a:solidFill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2060"/>
                  </a:solidFill>
                </a:rPr>
                <a:t>1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70117" y="2264293"/>
            <a:ext cx="2314993" cy="2355382"/>
            <a:chOff x="3320508" y="2489058"/>
            <a:chExt cx="2314993" cy="2355381"/>
          </a:xfrm>
        </p:grpSpPr>
        <p:sp>
          <p:nvSpPr>
            <p:cNvPr id="237" name="TextBox 236"/>
            <p:cNvSpPr txBox="1"/>
            <p:nvPr/>
          </p:nvSpPr>
          <p:spPr>
            <a:xfrm>
              <a:off x="3675711" y="2489058"/>
              <a:ext cx="1603296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def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 lf1(x):</a:t>
              </a:r>
            </a:p>
            <a:p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return 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1 </a:t>
              </a:r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if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 cid in KB </a:t>
              </a:r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else 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0</a:t>
              </a:r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75711" y="3014855"/>
              <a:ext cx="1603296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def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 lf1(x):</a:t>
              </a:r>
            </a:p>
            <a:p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return 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1 </a:t>
              </a:r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if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 cid in KB </a:t>
              </a:r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else 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0</a:t>
              </a:r>
            </a:p>
          </p:txBody>
        </p:sp>
        <p:sp>
          <p:nvSpPr>
            <p:cNvPr id="261" name="TextBox 260"/>
            <p:cNvSpPr txBox="1"/>
            <p:nvPr/>
          </p:nvSpPr>
          <p:spPr>
            <a:xfrm>
              <a:off x="3675711" y="3567176"/>
              <a:ext cx="1603296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def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 lf1(x):</a:t>
              </a:r>
            </a:p>
            <a:p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return 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1 </a:t>
              </a:r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if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 cid in KB </a:t>
              </a:r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else 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0</a:t>
              </a:r>
            </a:p>
          </p:txBody>
        </p:sp>
        <p:sp>
          <p:nvSpPr>
            <p:cNvPr id="262" name="TextBox 261"/>
            <p:cNvSpPr txBox="1"/>
            <p:nvPr/>
          </p:nvSpPr>
          <p:spPr>
            <a:xfrm>
              <a:off x="3675711" y="4104498"/>
              <a:ext cx="1603296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def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 lf1(x):</a:t>
              </a:r>
            </a:p>
            <a:p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return 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1 </a:t>
              </a:r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if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 cid in KB </a:t>
              </a:r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else 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0</a:t>
              </a: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3320508" y="4567440"/>
              <a:ext cx="23149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LABELING FUNCTIONS</a:t>
              </a:r>
            </a:p>
          </p:txBody>
        </p:sp>
      </p:grpSp>
      <p:sp>
        <p:nvSpPr>
          <p:cNvPr id="188" name="TextBox 187"/>
          <p:cNvSpPr txBox="1"/>
          <p:nvPr/>
        </p:nvSpPr>
        <p:spPr>
          <a:xfrm>
            <a:off x="8515985" y="4240203"/>
            <a:ext cx="23149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END MODEL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65889" y="2495283"/>
            <a:ext cx="1373595" cy="1456644"/>
            <a:chOff x="1071635" y="2018885"/>
            <a:chExt cx="883630" cy="937056"/>
          </a:xfrm>
        </p:grpSpPr>
        <p:sp>
          <p:nvSpPr>
            <p:cNvPr id="161" name="Round Same Side Corner Rectangle 160"/>
            <p:cNvSpPr/>
            <p:nvPr/>
          </p:nvSpPr>
          <p:spPr>
            <a:xfrm>
              <a:off x="1071635" y="2376681"/>
              <a:ext cx="334286" cy="287245"/>
            </a:xfrm>
            <a:prstGeom prst="round2Same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162" name="Oval 161"/>
            <p:cNvSpPr/>
            <p:nvPr/>
          </p:nvSpPr>
          <p:spPr>
            <a:xfrm>
              <a:off x="1110558" y="2177231"/>
              <a:ext cx="256439" cy="256439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189" name="Right Arrow 188"/>
            <p:cNvSpPr/>
            <p:nvPr/>
          </p:nvSpPr>
          <p:spPr>
            <a:xfrm rot="19040097">
              <a:off x="1542760" y="2018885"/>
              <a:ext cx="412206" cy="160098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190" name="Right Arrow 189"/>
            <p:cNvSpPr/>
            <p:nvPr/>
          </p:nvSpPr>
          <p:spPr>
            <a:xfrm>
              <a:off x="1543059" y="2407364"/>
              <a:ext cx="412206" cy="160098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191" name="Right Arrow 190"/>
            <p:cNvSpPr/>
            <p:nvPr/>
          </p:nvSpPr>
          <p:spPr>
            <a:xfrm rot="2559903" flipV="1">
              <a:off x="1542760" y="2795843"/>
              <a:ext cx="412206" cy="160098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949702" y="2001301"/>
            <a:ext cx="3682570" cy="2579427"/>
          </a:xfrm>
          <a:prstGeom prst="roundRect">
            <a:avLst>
              <a:gd name="adj" fmla="val 12059"/>
            </a:avLst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25428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Jupyter</a:t>
            </a:r>
            <a:r>
              <a:rPr lang="en-US" dirty="0"/>
              <a:t> Interface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279" y="1646890"/>
            <a:ext cx="9643442" cy="496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5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99473" y="2712511"/>
            <a:ext cx="6393055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defTabSz="685783"/>
            <a:r>
              <a:rPr lang="en-US" sz="2000" b="1" dirty="0" err="1">
                <a:solidFill>
                  <a:srgbClr val="008000"/>
                </a:solidFill>
                <a:latin typeface="Andale Mono"/>
                <a:cs typeface="Andale Mono"/>
              </a:rPr>
              <a:t>def</a:t>
            </a:r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 LF_1(x):</a:t>
            </a:r>
          </a:p>
          <a:p>
            <a:pPr defTabSz="685783"/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  m = </a:t>
            </a:r>
            <a:r>
              <a:rPr lang="en-US" sz="2000" dirty="0" err="1">
                <a:solidFill>
                  <a:prstClr val="black"/>
                </a:solidFill>
                <a:latin typeface="Andale Mono"/>
                <a:cs typeface="Andale Mono"/>
              </a:rPr>
              <a:t>re.match</a:t>
            </a:r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(</a:t>
            </a:r>
            <a:r>
              <a:rPr lang="fr-FR" sz="2000" dirty="0">
                <a:solidFill>
                  <a:prstClr val="black"/>
                </a:solidFill>
                <a:latin typeface="Andale Mono"/>
                <a:cs typeface="Andale Mono"/>
              </a:rPr>
              <a:t>'</a:t>
            </a:r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.*caused.*</a:t>
            </a:r>
            <a:r>
              <a:rPr lang="fr-FR" sz="2000" dirty="0">
                <a:solidFill>
                  <a:prstClr val="black"/>
                </a:solidFill>
                <a:latin typeface="Andale Mono"/>
                <a:cs typeface="Andale Mono"/>
              </a:rPr>
              <a:t>'</a:t>
            </a:r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ndale Mono"/>
                <a:cs typeface="Andale Mono"/>
              </a:rPr>
              <a:t>x.sentence</a:t>
            </a:r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)</a:t>
            </a:r>
          </a:p>
          <a:p>
            <a:pPr defTabSz="685783"/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  </a:t>
            </a:r>
            <a:r>
              <a:rPr lang="en-US" sz="2000" dirty="0">
                <a:solidFill>
                  <a:srgbClr val="008000"/>
                </a:solidFill>
                <a:latin typeface="Andale Mono"/>
                <a:cs typeface="Andale Mono"/>
              </a:rPr>
              <a:t>return</a:t>
            </a:r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 </a:t>
            </a:r>
            <a:r>
              <a:rPr lang="en-US" sz="2000" dirty="0">
                <a:solidFill>
                  <a:srgbClr val="FF6600"/>
                </a:solidFill>
                <a:latin typeface="Andale Mono"/>
                <a:cs typeface="Andale Mono"/>
              </a:rPr>
              <a:t>1</a:t>
            </a:r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 </a:t>
            </a:r>
            <a:r>
              <a:rPr lang="en-US" sz="2000" dirty="0">
                <a:solidFill>
                  <a:srgbClr val="3366FF"/>
                </a:solidFill>
                <a:latin typeface="Andale Mono"/>
                <a:cs typeface="Andale Mono"/>
              </a:rPr>
              <a:t>if</a:t>
            </a:r>
            <a:r>
              <a:rPr lang="en-US" sz="2000" dirty="0">
                <a:latin typeface="Andale Mono"/>
                <a:cs typeface="Andale Mono"/>
              </a:rPr>
              <a:t> m </a:t>
            </a:r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is not </a:t>
            </a:r>
            <a:r>
              <a:rPr lang="en-US" sz="2000" dirty="0">
                <a:solidFill>
                  <a:srgbClr val="008000"/>
                </a:solidFill>
                <a:latin typeface="Andale Mono"/>
                <a:cs typeface="Andale Mono"/>
              </a:rPr>
              <a:t>None</a:t>
            </a:r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 </a:t>
            </a:r>
            <a:r>
              <a:rPr lang="en-US" sz="2000" b="1" dirty="0">
                <a:solidFill>
                  <a:srgbClr val="3366FF"/>
                </a:solidFill>
                <a:latin typeface="Andale Mono"/>
                <a:cs typeface="Andale Mono"/>
              </a:rPr>
              <a:t>else </a:t>
            </a:r>
            <a:r>
              <a:rPr lang="en-US" sz="2000" dirty="0">
                <a:solidFill>
                  <a:srgbClr val="F79646"/>
                </a:solidFill>
                <a:latin typeface="Andale Mono"/>
                <a:cs typeface="Andale Mono"/>
              </a:rPr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Labeling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34689"/>
            <a:ext cx="10515601" cy="73883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600" dirty="0"/>
              <a:t>Users give Snorkel labeling functions that label data points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32573" y="4134556"/>
            <a:ext cx="10126854" cy="2068396"/>
            <a:chOff x="838200" y="4134556"/>
            <a:chExt cx="10126854" cy="2068396"/>
          </a:xfrm>
        </p:grpSpPr>
        <p:sp>
          <p:nvSpPr>
            <p:cNvPr id="8" name="TextBox 7"/>
            <p:cNvSpPr txBox="1"/>
            <p:nvPr/>
          </p:nvSpPr>
          <p:spPr>
            <a:xfrm>
              <a:off x="838200" y="4134556"/>
              <a:ext cx="10126854" cy="2049646"/>
            </a:xfrm>
            <a:prstGeom prst="rect">
              <a:avLst/>
            </a:prstGeom>
            <a:noFill/>
          </p:spPr>
          <p:txBody>
            <a:bodyPr wrap="square" numCol="2" rtlCol="0"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1000"/>
                </a:spcBef>
              </a:pPr>
              <a:r>
                <a:rPr lang="en-US" sz="2800" dirty="0">
                  <a:solidFill>
                    <a:prstClr val="black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Example types:</a:t>
              </a:r>
            </a:p>
            <a:p>
              <a:pPr lvl="0">
                <a:lnSpc>
                  <a:spcPct val="90000"/>
                </a:lnSpc>
                <a:spcBef>
                  <a:spcPts val="1000"/>
                </a:spcBef>
              </a:pPr>
              <a:endParaRPr lang="en-US" sz="800" dirty="0">
                <a:solidFill>
                  <a:prstClr val="black"/>
                </a:solidFill>
                <a:latin typeface="Helvetica Light" charset="0"/>
                <a:ea typeface="Helvetica Light" charset="0"/>
                <a:cs typeface="Helvetica Light" charset="0"/>
              </a:endParaRPr>
            </a:p>
            <a:p>
              <a:pPr marL="228600" lvl="0" indent="-228600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pPr>
              <a:r>
                <a:rPr lang="en-US" sz="2800" dirty="0">
                  <a:solidFill>
                    <a:prstClr val="black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Domain heuristics</a:t>
              </a:r>
            </a:p>
            <a:p>
              <a:pPr marL="228600" lvl="0" indent="-228600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pPr>
              <a:endParaRPr lang="en-US" sz="900" dirty="0">
                <a:solidFill>
                  <a:prstClr val="black"/>
                </a:solidFill>
                <a:latin typeface="Helvetica Light" charset="0"/>
                <a:ea typeface="Helvetica Light" charset="0"/>
                <a:cs typeface="Helvetica Light" charset="0"/>
              </a:endParaRPr>
            </a:p>
            <a:p>
              <a:pPr marL="228600" lvl="0" indent="-228600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pPr>
              <a:r>
                <a:rPr lang="en-US" sz="2800" dirty="0">
                  <a:solidFill>
                    <a:prstClr val="black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Distant supervision</a:t>
              </a:r>
            </a:p>
            <a:p>
              <a:pPr marL="228600" lvl="0" indent="-228600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pPr>
              <a:endParaRPr lang="en-US" sz="900" dirty="0">
                <a:solidFill>
                  <a:prstClr val="black"/>
                </a:solidFill>
                <a:latin typeface="Helvetica Light" charset="0"/>
                <a:ea typeface="Helvetica Light" charset="0"/>
                <a:cs typeface="Helvetica Light" charset="0"/>
              </a:endParaRPr>
            </a:p>
            <a:p>
              <a:pPr marL="228600" lvl="0" indent="-228600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pPr>
              <a:endParaRPr lang="en-US" sz="900" dirty="0">
                <a:solidFill>
                  <a:prstClr val="black"/>
                </a:solidFill>
                <a:latin typeface="Helvetica Light" charset="0"/>
                <a:ea typeface="Helvetica Light" charset="0"/>
                <a:cs typeface="Helvetica Light" charset="0"/>
              </a:endParaRPr>
            </a:p>
            <a:p>
              <a:pPr marL="228600" lvl="0" indent="-228600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pPr>
              <a:endParaRPr lang="en-US" sz="900" dirty="0">
                <a:solidFill>
                  <a:prstClr val="black"/>
                </a:solidFill>
                <a:latin typeface="Helvetica Light" charset="0"/>
                <a:ea typeface="Helvetica Light" charset="0"/>
                <a:cs typeface="Helvetica Light" charset="0"/>
              </a:endParaRPr>
            </a:p>
            <a:p>
              <a:pPr marL="228600" lvl="0" indent="-228600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pPr>
              <a:r>
                <a:rPr lang="en-US" sz="2800" dirty="0">
                  <a:solidFill>
                    <a:prstClr val="black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Crowdsourcing</a:t>
              </a:r>
            </a:p>
            <a:p>
              <a:pPr marL="228600" lvl="0" indent="-228600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pPr>
              <a:endParaRPr lang="en-US" sz="900" dirty="0">
                <a:solidFill>
                  <a:prstClr val="black"/>
                </a:solidFill>
                <a:latin typeface="Helvetica Light" charset="0"/>
                <a:ea typeface="Helvetica Light" charset="0"/>
                <a:cs typeface="Helvetica Light" charset="0"/>
              </a:endParaRPr>
            </a:p>
            <a:p>
              <a:pPr marL="228600" lvl="0" indent="-228600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pPr>
              <a:r>
                <a:rPr lang="en-US" sz="2800" dirty="0">
                  <a:solidFill>
                    <a:prstClr val="black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Weak classifiers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4435" y="4537765"/>
              <a:ext cx="868126" cy="86812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64435" y="5550121"/>
              <a:ext cx="634081" cy="63408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18221" y="5574581"/>
              <a:ext cx="1175587" cy="62837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98155" y="4668642"/>
              <a:ext cx="871394" cy="7372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786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Labeling Functions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6790" y="1960318"/>
            <a:ext cx="10278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2800" dirty="0">
                <a:solidFill>
                  <a:prstClr val="black"/>
                </a:solidFill>
                <a:latin typeface="Helvetica Light"/>
                <a:cs typeface="Helvetica Light"/>
              </a:rPr>
              <a:t>“In our study, administering Chemical A caused Disease B under certain conditions…”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456550" y="2044984"/>
            <a:ext cx="1946140" cy="403623"/>
          </a:xfrm>
          <a:prstGeom prst="roundRect">
            <a:avLst/>
          </a:prstGeom>
          <a:solidFill>
            <a:srgbClr val="008000">
              <a:alpha val="40000"/>
            </a:srgb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1" dirty="0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679277" y="2044984"/>
            <a:ext cx="1762946" cy="403623"/>
          </a:xfrm>
          <a:prstGeom prst="roundRect">
            <a:avLst/>
          </a:prstGeom>
          <a:solidFill>
            <a:srgbClr val="FF6600">
              <a:alpha val="40000"/>
            </a:srgb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1" dirty="0">
              <a:solidFill>
                <a:prstClr val="white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411093" y="3827106"/>
            <a:ext cx="4262779" cy="584775"/>
            <a:chOff x="7180729" y="4619670"/>
            <a:chExt cx="5683703" cy="779699"/>
          </a:xfrm>
        </p:grpSpPr>
        <p:sp>
          <p:nvSpPr>
            <p:cNvPr id="14" name="Right Arrow 13"/>
            <p:cNvSpPr/>
            <p:nvPr/>
          </p:nvSpPr>
          <p:spPr>
            <a:xfrm>
              <a:off x="7180729" y="4854532"/>
              <a:ext cx="1089212" cy="36823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351" dirty="0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668412" y="4619670"/>
              <a:ext cx="4196020" cy="7796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83"/>
              <a:r>
                <a:rPr lang="en-US" sz="3200" b="1" dirty="0">
                  <a:solidFill>
                    <a:prstClr val="black"/>
                  </a:solidFill>
                  <a:latin typeface="Andale Mono" charset="0"/>
                  <a:ea typeface="Andale Mono" charset="0"/>
                  <a:cs typeface="Andale Mono" charset="0"/>
                </a:rPr>
                <a:t>Label = TRUE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838201" y="3602435"/>
            <a:ext cx="6393055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defTabSz="685783"/>
            <a:r>
              <a:rPr lang="en-US" sz="2000" b="1" dirty="0" err="1">
                <a:solidFill>
                  <a:srgbClr val="008000"/>
                </a:solidFill>
                <a:latin typeface="Andale Mono"/>
                <a:cs typeface="Andale Mono"/>
              </a:rPr>
              <a:t>def</a:t>
            </a:r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 LF_1(x):</a:t>
            </a:r>
          </a:p>
          <a:p>
            <a:pPr defTabSz="685783"/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  m = </a:t>
            </a:r>
            <a:r>
              <a:rPr lang="en-US" sz="2000" dirty="0" err="1">
                <a:solidFill>
                  <a:prstClr val="black"/>
                </a:solidFill>
                <a:latin typeface="Andale Mono"/>
                <a:cs typeface="Andale Mono"/>
              </a:rPr>
              <a:t>re.match</a:t>
            </a:r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(</a:t>
            </a:r>
            <a:r>
              <a:rPr lang="fr-FR" sz="2000" dirty="0">
                <a:solidFill>
                  <a:prstClr val="black"/>
                </a:solidFill>
                <a:latin typeface="Andale Mono"/>
                <a:cs typeface="Andale Mono"/>
              </a:rPr>
              <a:t>'</a:t>
            </a:r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.*caused.*</a:t>
            </a:r>
            <a:r>
              <a:rPr lang="fr-FR" sz="2000" dirty="0">
                <a:solidFill>
                  <a:prstClr val="black"/>
                </a:solidFill>
                <a:latin typeface="Andale Mono"/>
                <a:cs typeface="Andale Mono"/>
              </a:rPr>
              <a:t>'</a:t>
            </a:r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ndale Mono"/>
                <a:cs typeface="Andale Mono"/>
              </a:rPr>
              <a:t>x.sentence</a:t>
            </a:r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)</a:t>
            </a:r>
          </a:p>
          <a:p>
            <a:pPr defTabSz="685783"/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  </a:t>
            </a:r>
            <a:r>
              <a:rPr lang="en-US" sz="2000" dirty="0">
                <a:solidFill>
                  <a:srgbClr val="008000"/>
                </a:solidFill>
                <a:latin typeface="Andale Mono"/>
                <a:cs typeface="Andale Mono"/>
              </a:rPr>
              <a:t>return</a:t>
            </a:r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 </a:t>
            </a:r>
            <a:r>
              <a:rPr lang="en-US" sz="2000" dirty="0">
                <a:solidFill>
                  <a:srgbClr val="FF6600"/>
                </a:solidFill>
                <a:latin typeface="Andale Mono"/>
                <a:cs typeface="Andale Mono"/>
              </a:rPr>
              <a:t>1</a:t>
            </a:r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 </a:t>
            </a:r>
            <a:r>
              <a:rPr lang="en-US" sz="2000" dirty="0">
                <a:solidFill>
                  <a:srgbClr val="3366FF"/>
                </a:solidFill>
                <a:latin typeface="Andale Mono"/>
                <a:cs typeface="Andale Mono"/>
              </a:rPr>
              <a:t>if</a:t>
            </a:r>
            <a:r>
              <a:rPr lang="en-US" sz="2000" dirty="0">
                <a:latin typeface="Andale Mono"/>
                <a:cs typeface="Andale Mono"/>
              </a:rPr>
              <a:t> m </a:t>
            </a:r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is not </a:t>
            </a:r>
            <a:r>
              <a:rPr lang="en-US" sz="2000" dirty="0">
                <a:solidFill>
                  <a:srgbClr val="008000"/>
                </a:solidFill>
                <a:latin typeface="Andale Mono"/>
                <a:cs typeface="Andale Mono"/>
              </a:rPr>
              <a:t>None</a:t>
            </a:r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 </a:t>
            </a:r>
            <a:r>
              <a:rPr lang="en-US" sz="2000" b="1" dirty="0">
                <a:solidFill>
                  <a:srgbClr val="3366FF"/>
                </a:solidFill>
                <a:latin typeface="Andale Mono"/>
                <a:cs typeface="Andale Mono"/>
              </a:rPr>
              <a:t>else </a:t>
            </a:r>
            <a:r>
              <a:rPr lang="en-US" sz="2000" dirty="0">
                <a:solidFill>
                  <a:srgbClr val="F79646"/>
                </a:solidFill>
                <a:latin typeface="Andale Mono"/>
                <a:cs typeface="Andale Mono"/>
              </a:rPr>
              <a:t>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692500" y="5648712"/>
            <a:ext cx="6807000" cy="627321"/>
          </a:xfrm>
          <a:prstGeom prst="roundRect">
            <a:avLst/>
          </a:prstGeom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Helvetica Light" charset="0"/>
                <a:ea typeface="Helvetica Light" charset="0"/>
                <a:cs typeface="Helvetica Light" charset="0"/>
              </a:rPr>
              <a:t>This is likely to be correct, but…</a:t>
            </a:r>
          </a:p>
        </p:txBody>
      </p:sp>
    </p:spTree>
    <p:extLst>
      <p:ext uri="{BB962C8B-B14F-4D97-AF65-F5344CB8AC3E}">
        <p14:creationId xmlns:p14="http://schemas.microsoft.com/office/powerpoint/2010/main" val="86409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Labeling Functions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6790" y="1960318"/>
            <a:ext cx="10278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2800" dirty="0">
                <a:solidFill>
                  <a:prstClr val="black"/>
                </a:solidFill>
                <a:latin typeface="Helvetica Light"/>
                <a:cs typeface="Helvetica Light"/>
              </a:rPr>
              <a:t>“A recent study found no evidence that Chemical A caused Disease B …”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298205" y="2044984"/>
            <a:ext cx="1946140" cy="403623"/>
          </a:xfrm>
          <a:prstGeom prst="roundRect">
            <a:avLst/>
          </a:prstGeom>
          <a:solidFill>
            <a:srgbClr val="008000">
              <a:alpha val="40000"/>
            </a:srgb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1" dirty="0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85012" y="2448607"/>
            <a:ext cx="1762946" cy="403623"/>
          </a:xfrm>
          <a:prstGeom prst="roundRect">
            <a:avLst/>
          </a:prstGeom>
          <a:solidFill>
            <a:srgbClr val="FF6600">
              <a:alpha val="40000"/>
            </a:srgb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1" dirty="0">
              <a:solidFill>
                <a:prstClr val="white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411093" y="3827106"/>
            <a:ext cx="4262779" cy="584775"/>
            <a:chOff x="7180729" y="4619670"/>
            <a:chExt cx="5683703" cy="779699"/>
          </a:xfrm>
        </p:grpSpPr>
        <p:sp>
          <p:nvSpPr>
            <p:cNvPr id="14" name="Right Arrow 13"/>
            <p:cNvSpPr/>
            <p:nvPr/>
          </p:nvSpPr>
          <p:spPr>
            <a:xfrm>
              <a:off x="7180729" y="4854532"/>
              <a:ext cx="1089212" cy="36823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351" dirty="0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668412" y="4619670"/>
              <a:ext cx="4196020" cy="7796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83"/>
              <a:r>
                <a:rPr lang="en-US" sz="3200" b="1" dirty="0">
                  <a:solidFill>
                    <a:prstClr val="black"/>
                  </a:solidFill>
                  <a:latin typeface="Andale Mono" charset="0"/>
                  <a:ea typeface="Andale Mono" charset="0"/>
                  <a:cs typeface="Andale Mono" charset="0"/>
                </a:rPr>
                <a:t>Label = TRUE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838201" y="3602435"/>
            <a:ext cx="6393055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defTabSz="685783"/>
            <a:r>
              <a:rPr lang="en-US" sz="2000" b="1" dirty="0" err="1">
                <a:solidFill>
                  <a:srgbClr val="008000"/>
                </a:solidFill>
                <a:latin typeface="Andale Mono"/>
                <a:cs typeface="Andale Mono"/>
              </a:rPr>
              <a:t>def</a:t>
            </a:r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 LF_1(x):</a:t>
            </a:r>
          </a:p>
          <a:p>
            <a:pPr defTabSz="685783"/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  m = </a:t>
            </a:r>
            <a:r>
              <a:rPr lang="en-US" sz="2000" dirty="0" err="1">
                <a:solidFill>
                  <a:prstClr val="black"/>
                </a:solidFill>
                <a:latin typeface="Andale Mono"/>
                <a:cs typeface="Andale Mono"/>
              </a:rPr>
              <a:t>re.match</a:t>
            </a:r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(</a:t>
            </a:r>
            <a:r>
              <a:rPr lang="fr-FR" sz="2000" dirty="0">
                <a:solidFill>
                  <a:prstClr val="black"/>
                </a:solidFill>
                <a:latin typeface="Andale Mono"/>
                <a:cs typeface="Andale Mono"/>
              </a:rPr>
              <a:t>'</a:t>
            </a:r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.*caused.*</a:t>
            </a:r>
            <a:r>
              <a:rPr lang="fr-FR" sz="2000" dirty="0">
                <a:solidFill>
                  <a:prstClr val="black"/>
                </a:solidFill>
                <a:latin typeface="Andale Mono"/>
                <a:cs typeface="Andale Mono"/>
              </a:rPr>
              <a:t>'</a:t>
            </a:r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ndale Mono"/>
                <a:cs typeface="Andale Mono"/>
              </a:rPr>
              <a:t>x.sentence</a:t>
            </a:r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)</a:t>
            </a:r>
          </a:p>
          <a:p>
            <a:pPr defTabSz="685783"/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  </a:t>
            </a:r>
            <a:r>
              <a:rPr lang="en-US" sz="2000" dirty="0">
                <a:solidFill>
                  <a:srgbClr val="008000"/>
                </a:solidFill>
                <a:latin typeface="Andale Mono"/>
                <a:cs typeface="Andale Mono"/>
              </a:rPr>
              <a:t>return</a:t>
            </a:r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 </a:t>
            </a:r>
            <a:r>
              <a:rPr lang="en-US" sz="2000" dirty="0">
                <a:solidFill>
                  <a:srgbClr val="FF6600"/>
                </a:solidFill>
                <a:latin typeface="Andale Mono"/>
                <a:cs typeface="Andale Mono"/>
              </a:rPr>
              <a:t>1</a:t>
            </a:r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 </a:t>
            </a:r>
            <a:r>
              <a:rPr lang="en-US" sz="2000" dirty="0">
                <a:solidFill>
                  <a:srgbClr val="3366FF"/>
                </a:solidFill>
                <a:latin typeface="Andale Mono"/>
                <a:cs typeface="Andale Mono"/>
              </a:rPr>
              <a:t>if</a:t>
            </a:r>
            <a:r>
              <a:rPr lang="en-US" sz="2000" dirty="0">
                <a:latin typeface="Andale Mono"/>
                <a:cs typeface="Andale Mono"/>
              </a:rPr>
              <a:t> m </a:t>
            </a:r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is not </a:t>
            </a:r>
            <a:r>
              <a:rPr lang="en-US" sz="2000" dirty="0">
                <a:solidFill>
                  <a:srgbClr val="008000"/>
                </a:solidFill>
                <a:latin typeface="Andale Mono"/>
                <a:cs typeface="Andale Mono"/>
              </a:rPr>
              <a:t>None</a:t>
            </a:r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 </a:t>
            </a:r>
            <a:r>
              <a:rPr lang="en-US" sz="2000" b="1" dirty="0">
                <a:solidFill>
                  <a:srgbClr val="3366FF"/>
                </a:solidFill>
                <a:latin typeface="Andale Mono"/>
                <a:cs typeface="Andale Mono"/>
              </a:rPr>
              <a:t>else </a:t>
            </a:r>
            <a:r>
              <a:rPr lang="en-US" sz="2000" dirty="0">
                <a:solidFill>
                  <a:srgbClr val="F79646"/>
                </a:solidFill>
                <a:latin typeface="Andale Mono"/>
                <a:cs typeface="Andale Mono"/>
              </a:rPr>
              <a:t>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333750" y="5620490"/>
            <a:ext cx="5524501" cy="627321"/>
          </a:xfrm>
          <a:prstGeom prst="roundRect">
            <a:avLst/>
          </a:prstGeom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Helvetica Light" charset="0"/>
                <a:ea typeface="Helvetica Light" charset="0"/>
                <a:cs typeface="Helvetica Light" charset="0"/>
              </a:rPr>
              <a:t>…sometimes incorrect!</a:t>
            </a:r>
          </a:p>
        </p:txBody>
      </p:sp>
    </p:spTree>
    <p:extLst>
      <p:ext uri="{BB962C8B-B14F-4D97-AF65-F5344CB8AC3E}">
        <p14:creationId xmlns:p14="http://schemas.microsoft.com/office/powerpoint/2010/main" val="208674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Model, Combine, Iterate</a:t>
            </a:r>
          </a:p>
        </p:txBody>
      </p:sp>
      <p:grpSp>
        <p:nvGrpSpPr>
          <p:cNvPr id="106" name="Group 105"/>
          <p:cNvGrpSpPr/>
          <p:nvPr/>
        </p:nvGrpSpPr>
        <p:grpSpPr>
          <a:xfrm>
            <a:off x="8668615" y="1825625"/>
            <a:ext cx="2015491" cy="1833891"/>
            <a:chOff x="6832424" y="2113364"/>
            <a:chExt cx="2015490" cy="1833890"/>
          </a:xfrm>
        </p:grpSpPr>
        <p:sp>
          <p:nvSpPr>
            <p:cNvPr id="107" name="Oval 106"/>
            <p:cNvSpPr/>
            <p:nvPr/>
          </p:nvSpPr>
          <p:spPr>
            <a:xfrm rot="5400000" flipH="1">
              <a:off x="7261723" y="2664420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08" name="Oval 107"/>
            <p:cNvSpPr/>
            <p:nvPr/>
          </p:nvSpPr>
          <p:spPr>
            <a:xfrm rot="5400000" flipH="1">
              <a:off x="8111644" y="2664420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09" name="Oval 108"/>
            <p:cNvSpPr/>
            <p:nvPr/>
          </p:nvSpPr>
          <p:spPr>
            <a:xfrm rot="5400000" flipH="1">
              <a:off x="7686684" y="2664420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0" name="Oval 109"/>
            <p:cNvSpPr/>
            <p:nvPr/>
          </p:nvSpPr>
          <p:spPr>
            <a:xfrm rot="5400000" flipH="1">
              <a:off x="8534593" y="2664420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1" name="Oval 110"/>
            <p:cNvSpPr/>
            <p:nvPr/>
          </p:nvSpPr>
          <p:spPr>
            <a:xfrm rot="5400000" flipH="1">
              <a:off x="6832424" y="2664420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2" name="Oval 111"/>
            <p:cNvSpPr/>
            <p:nvPr/>
          </p:nvSpPr>
          <p:spPr>
            <a:xfrm rot="5400000" flipH="1">
              <a:off x="7921386" y="3633933"/>
              <a:ext cx="313321" cy="313322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3" name="Oval 112"/>
            <p:cNvSpPr/>
            <p:nvPr/>
          </p:nvSpPr>
          <p:spPr>
            <a:xfrm rot="5400000" flipH="1">
              <a:off x="7496426" y="3633933"/>
              <a:ext cx="313321" cy="313322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4" name="Oval 113"/>
            <p:cNvSpPr/>
            <p:nvPr/>
          </p:nvSpPr>
          <p:spPr>
            <a:xfrm rot="5400000" flipH="1">
              <a:off x="7261723" y="3160327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5" name="Oval 114"/>
            <p:cNvSpPr/>
            <p:nvPr/>
          </p:nvSpPr>
          <p:spPr>
            <a:xfrm rot="5400000" flipH="1">
              <a:off x="8111644" y="3160327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6" name="Oval 115"/>
            <p:cNvSpPr/>
            <p:nvPr/>
          </p:nvSpPr>
          <p:spPr>
            <a:xfrm rot="5400000" flipH="1">
              <a:off x="7686684" y="3160327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7" name="Oval 116"/>
            <p:cNvSpPr/>
            <p:nvPr/>
          </p:nvSpPr>
          <p:spPr>
            <a:xfrm rot="5400000" flipH="1">
              <a:off x="8534593" y="3160327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8" name="Oval 117"/>
            <p:cNvSpPr/>
            <p:nvPr/>
          </p:nvSpPr>
          <p:spPr>
            <a:xfrm rot="5400000" flipH="1">
              <a:off x="6832424" y="3160327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9" name="Oval 118"/>
            <p:cNvSpPr/>
            <p:nvPr/>
          </p:nvSpPr>
          <p:spPr>
            <a:xfrm rot="5400000" flipH="1">
              <a:off x="8379752" y="3633933"/>
              <a:ext cx="313321" cy="313322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20" name="Oval 119"/>
            <p:cNvSpPr/>
            <p:nvPr/>
          </p:nvSpPr>
          <p:spPr>
            <a:xfrm rot="5400000" flipH="1">
              <a:off x="7073389" y="3633933"/>
              <a:ext cx="313321" cy="313322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cxnSp>
          <p:nvCxnSpPr>
            <p:cNvPr id="121" name="Straight Arrow Connector 120"/>
            <p:cNvCxnSpPr>
              <a:stCxn id="111" idx="2"/>
              <a:endCxn id="131" idx="6"/>
            </p:cNvCxnSpPr>
            <p:nvPr/>
          </p:nvCxnSpPr>
          <p:spPr>
            <a:xfrm>
              <a:off x="6989084" y="2977741"/>
              <a:ext cx="429299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>
              <a:stCxn id="111" idx="2"/>
              <a:endCxn id="133" idx="6"/>
            </p:cNvCxnSpPr>
            <p:nvPr/>
          </p:nvCxnSpPr>
          <p:spPr>
            <a:xfrm>
              <a:off x="6989084" y="2977741"/>
              <a:ext cx="854260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/>
            <p:cNvCxnSpPr>
              <a:stCxn id="135" idx="6"/>
              <a:endCxn id="107" idx="2"/>
            </p:cNvCxnSpPr>
            <p:nvPr/>
          </p:nvCxnSpPr>
          <p:spPr>
            <a:xfrm flipV="1">
              <a:off x="6989084" y="2977741"/>
              <a:ext cx="429299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>
              <a:stCxn id="131" idx="6"/>
              <a:endCxn id="107" idx="2"/>
            </p:cNvCxnSpPr>
            <p:nvPr/>
          </p:nvCxnSpPr>
          <p:spPr>
            <a:xfrm flipV="1">
              <a:off x="7418383" y="2977741"/>
              <a:ext cx="0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>
              <a:stCxn id="107" idx="2"/>
              <a:endCxn id="133" idx="6"/>
            </p:cNvCxnSpPr>
            <p:nvPr/>
          </p:nvCxnSpPr>
          <p:spPr>
            <a:xfrm>
              <a:off x="7418383" y="2977741"/>
              <a:ext cx="424961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>
              <a:stCxn id="107" idx="2"/>
              <a:endCxn id="132" idx="6"/>
            </p:cNvCxnSpPr>
            <p:nvPr/>
          </p:nvCxnSpPr>
          <p:spPr>
            <a:xfrm>
              <a:off x="7418383" y="2977741"/>
              <a:ext cx="849921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>
              <a:stCxn id="135" idx="6"/>
              <a:endCxn id="109" idx="2"/>
            </p:cNvCxnSpPr>
            <p:nvPr/>
          </p:nvCxnSpPr>
          <p:spPr>
            <a:xfrm flipV="1">
              <a:off x="6989084" y="2977741"/>
              <a:ext cx="854260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>
              <a:stCxn id="131" idx="6"/>
              <a:endCxn id="109" idx="2"/>
            </p:cNvCxnSpPr>
            <p:nvPr/>
          </p:nvCxnSpPr>
          <p:spPr>
            <a:xfrm flipV="1">
              <a:off x="7418383" y="2977741"/>
              <a:ext cx="424961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>
              <a:stCxn id="109" idx="2"/>
              <a:endCxn id="133" idx="6"/>
            </p:cNvCxnSpPr>
            <p:nvPr/>
          </p:nvCxnSpPr>
          <p:spPr>
            <a:xfrm>
              <a:off x="7843344" y="2977741"/>
              <a:ext cx="0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/>
            <p:cNvCxnSpPr>
              <a:stCxn id="109" idx="2"/>
              <a:endCxn id="132" idx="6"/>
            </p:cNvCxnSpPr>
            <p:nvPr/>
          </p:nvCxnSpPr>
          <p:spPr>
            <a:xfrm>
              <a:off x="7843344" y="2977741"/>
              <a:ext cx="424960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>
              <a:stCxn id="109" idx="2"/>
              <a:endCxn id="134" idx="6"/>
            </p:cNvCxnSpPr>
            <p:nvPr/>
          </p:nvCxnSpPr>
          <p:spPr>
            <a:xfrm>
              <a:off x="7843344" y="2977741"/>
              <a:ext cx="847909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>
              <a:stCxn id="131" idx="6"/>
              <a:endCxn id="108" idx="2"/>
            </p:cNvCxnSpPr>
            <p:nvPr/>
          </p:nvCxnSpPr>
          <p:spPr>
            <a:xfrm flipV="1">
              <a:off x="7418383" y="2977741"/>
              <a:ext cx="849921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>
              <a:stCxn id="133" idx="6"/>
              <a:endCxn id="108" idx="2"/>
            </p:cNvCxnSpPr>
            <p:nvPr/>
          </p:nvCxnSpPr>
          <p:spPr>
            <a:xfrm flipV="1">
              <a:off x="7843344" y="2977741"/>
              <a:ext cx="424960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/>
            <p:cNvCxnSpPr>
              <a:stCxn id="108" idx="2"/>
              <a:endCxn id="132" idx="6"/>
            </p:cNvCxnSpPr>
            <p:nvPr/>
          </p:nvCxnSpPr>
          <p:spPr>
            <a:xfrm>
              <a:off x="8268304" y="2977741"/>
              <a:ext cx="0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>
              <a:stCxn id="108" idx="2"/>
              <a:endCxn id="134" idx="6"/>
            </p:cNvCxnSpPr>
            <p:nvPr/>
          </p:nvCxnSpPr>
          <p:spPr>
            <a:xfrm>
              <a:off x="8268304" y="2977741"/>
              <a:ext cx="422949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/>
            <p:cNvCxnSpPr>
              <a:stCxn id="110" idx="2"/>
              <a:endCxn id="133" idx="6"/>
            </p:cNvCxnSpPr>
            <p:nvPr/>
          </p:nvCxnSpPr>
          <p:spPr>
            <a:xfrm flipH="1">
              <a:off x="7843344" y="2977741"/>
              <a:ext cx="847909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/>
            <p:cNvCxnSpPr>
              <a:stCxn id="110" idx="2"/>
              <a:endCxn id="132" idx="6"/>
            </p:cNvCxnSpPr>
            <p:nvPr/>
          </p:nvCxnSpPr>
          <p:spPr>
            <a:xfrm flipH="1">
              <a:off x="8268304" y="2977741"/>
              <a:ext cx="422949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/>
            <p:cNvCxnSpPr>
              <a:stCxn id="135" idx="2"/>
              <a:endCxn id="137" idx="6"/>
            </p:cNvCxnSpPr>
            <p:nvPr/>
          </p:nvCxnSpPr>
          <p:spPr>
            <a:xfrm>
              <a:off x="6989084" y="3473648"/>
              <a:ext cx="240966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/>
            <p:cNvCxnSpPr>
              <a:stCxn id="135" idx="2"/>
              <a:endCxn id="124" idx="6"/>
            </p:cNvCxnSpPr>
            <p:nvPr/>
          </p:nvCxnSpPr>
          <p:spPr>
            <a:xfrm>
              <a:off x="6989084" y="3473648"/>
              <a:ext cx="664003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/>
            <p:cNvCxnSpPr>
              <a:stCxn id="135" idx="2"/>
              <a:endCxn id="123" idx="6"/>
            </p:cNvCxnSpPr>
            <p:nvPr/>
          </p:nvCxnSpPr>
          <p:spPr>
            <a:xfrm>
              <a:off x="6989084" y="3473648"/>
              <a:ext cx="1088963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/>
            <p:cNvCxnSpPr>
              <a:stCxn id="131" idx="2"/>
              <a:endCxn id="137" idx="6"/>
            </p:cNvCxnSpPr>
            <p:nvPr/>
          </p:nvCxnSpPr>
          <p:spPr>
            <a:xfrm flipH="1">
              <a:off x="7230050" y="3473648"/>
              <a:ext cx="188333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/>
            <p:cNvCxnSpPr>
              <a:stCxn id="131" idx="2"/>
              <a:endCxn id="124" idx="6"/>
            </p:cNvCxnSpPr>
            <p:nvPr/>
          </p:nvCxnSpPr>
          <p:spPr>
            <a:xfrm>
              <a:off x="7418383" y="3473648"/>
              <a:ext cx="234704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/>
            <p:cNvCxnSpPr>
              <a:stCxn id="131" idx="2"/>
              <a:endCxn id="123" idx="6"/>
            </p:cNvCxnSpPr>
            <p:nvPr/>
          </p:nvCxnSpPr>
          <p:spPr>
            <a:xfrm>
              <a:off x="7418383" y="3473648"/>
              <a:ext cx="659664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/>
            <p:cNvCxnSpPr>
              <a:stCxn id="133" idx="2"/>
              <a:endCxn id="137" idx="6"/>
            </p:cNvCxnSpPr>
            <p:nvPr/>
          </p:nvCxnSpPr>
          <p:spPr>
            <a:xfrm flipH="1">
              <a:off x="7230050" y="3473648"/>
              <a:ext cx="613294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/>
            <p:cNvCxnSpPr>
              <a:stCxn id="133" idx="2"/>
              <a:endCxn id="124" idx="6"/>
            </p:cNvCxnSpPr>
            <p:nvPr/>
          </p:nvCxnSpPr>
          <p:spPr>
            <a:xfrm flipH="1">
              <a:off x="7653087" y="3473648"/>
              <a:ext cx="190257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/>
            <p:cNvCxnSpPr>
              <a:stCxn id="133" idx="2"/>
              <a:endCxn id="123" idx="6"/>
            </p:cNvCxnSpPr>
            <p:nvPr/>
          </p:nvCxnSpPr>
          <p:spPr>
            <a:xfrm>
              <a:off x="7843344" y="3473648"/>
              <a:ext cx="234703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/>
            <p:cNvCxnSpPr>
              <a:stCxn id="133" idx="2"/>
              <a:endCxn id="136" idx="6"/>
            </p:cNvCxnSpPr>
            <p:nvPr/>
          </p:nvCxnSpPr>
          <p:spPr>
            <a:xfrm>
              <a:off x="7843344" y="3473648"/>
              <a:ext cx="693069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/>
            <p:cNvCxnSpPr>
              <a:stCxn id="124" idx="6"/>
              <a:endCxn id="132" idx="2"/>
            </p:cNvCxnSpPr>
            <p:nvPr/>
          </p:nvCxnSpPr>
          <p:spPr>
            <a:xfrm flipV="1">
              <a:off x="7653087" y="3473648"/>
              <a:ext cx="615217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/>
            <p:cNvCxnSpPr>
              <a:stCxn id="132" idx="2"/>
              <a:endCxn id="123" idx="6"/>
            </p:cNvCxnSpPr>
            <p:nvPr/>
          </p:nvCxnSpPr>
          <p:spPr>
            <a:xfrm flipH="1">
              <a:off x="8078047" y="3473648"/>
              <a:ext cx="190257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/>
            <p:cNvCxnSpPr>
              <a:stCxn id="132" idx="2"/>
              <a:endCxn id="136" idx="6"/>
            </p:cNvCxnSpPr>
            <p:nvPr/>
          </p:nvCxnSpPr>
          <p:spPr>
            <a:xfrm>
              <a:off x="8268304" y="3473648"/>
              <a:ext cx="268109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Arrow Connector 150"/>
            <p:cNvCxnSpPr>
              <a:stCxn id="134" idx="2"/>
              <a:endCxn id="136" idx="6"/>
            </p:cNvCxnSpPr>
            <p:nvPr/>
          </p:nvCxnSpPr>
          <p:spPr>
            <a:xfrm flipH="1">
              <a:off x="8536413" y="3473648"/>
              <a:ext cx="154840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Arrow Connector 151"/>
            <p:cNvCxnSpPr>
              <a:stCxn id="134" idx="2"/>
              <a:endCxn id="123" idx="6"/>
            </p:cNvCxnSpPr>
            <p:nvPr/>
          </p:nvCxnSpPr>
          <p:spPr>
            <a:xfrm flipH="1">
              <a:off x="8078047" y="3473648"/>
              <a:ext cx="613206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/>
            <p:cNvCxnSpPr>
              <a:stCxn id="134" idx="2"/>
              <a:endCxn id="124" idx="6"/>
            </p:cNvCxnSpPr>
            <p:nvPr/>
          </p:nvCxnSpPr>
          <p:spPr>
            <a:xfrm flipH="1">
              <a:off x="7653087" y="3473648"/>
              <a:ext cx="1038166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/>
            <p:cNvCxnSpPr>
              <a:endCxn id="111" idx="6"/>
            </p:cNvCxnSpPr>
            <p:nvPr/>
          </p:nvCxnSpPr>
          <p:spPr>
            <a:xfrm flipH="1">
              <a:off x="6989084" y="2426685"/>
              <a:ext cx="851084" cy="237735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Oval 154"/>
            <p:cNvSpPr/>
            <p:nvPr/>
          </p:nvSpPr>
          <p:spPr>
            <a:xfrm rot="5400000" flipH="1">
              <a:off x="7683508" y="2113364"/>
              <a:ext cx="313321" cy="313321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cxnSp>
          <p:nvCxnSpPr>
            <p:cNvPr id="156" name="Straight Arrow Connector 155"/>
            <p:cNvCxnSpPr>
              <a:endCxn id="107" idx="6"/>
            </p:cNvCxnSpPr>
            <p:nvPr/>
          </p:nvCxnSpPr>
          <p:spPr>
            <a:xfrm flipH="1">
              <a:off x="7418383" y="2426685"/>
              <a:ext cx="421785" cy="237735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/>
            <p:cNvCxnSpPr>
              <a:endCxn id="109" idx="6"/>
            </p:cNvCxnSpPr>
            <p:nvPr/>
          </p:nvCxnSpPr>
          <p:spPr>
            <a:xfrm>
              <a:off x="7840168" y="2426685"/>
              <a:ext cx="3176" cy="237735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/>
            <p:cNvCxnSpPr>
              <a:endCxn id="108" idx="6"/>
            </p:cNvCxnSpPr>
            <p:nvPr/>
          </p:nvCxnSpPr>
          <p:spPr>
            <a:xfrm>
              <a:off x="7840168" y="2426685"/>
              <a:ext cx="428136" cy="237735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/>
            <p:cNvCxnSpPr>
              <a:endCxn id="110" idx="6"/>
            </p:cNvCxnSpPr>
            <p:nvPr/>
          </p:nvCxnSpPr>
          <p:spPr>
            <a:xfrm>
              <a:off x="7840168" y="2426685"/>
              <a:ext cx="851085" cy="237735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6" name="Right Arrow 175"/>
          <p:cNvSpPr/>
          <p:nvPr/>
        </p:nvSpPr>
        <p:spPr>
          <a:xfrm>
            <a:off x="7768445" y="2663039"/>
            <a:ext cx="776559" cy="3935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grpSp>
        <p:nvGrpSpPr>
          <p:cNvPr id="8" name="Group 7"/>
          <p:cNvGrpSpPr/>
          <p:nvPr/>
        </p:nvGrpSpPr>
        <p:grpSpPr>
          <a:xfrm>
            <a:off x="6142406" y="2413939"/>
            <a:ext cx="1778089" cy="1438803"/>
            <a:chOff x="6993701" y="2839713"/>
            <a:chExt cx="1778089" cy="1438802"/>
          </a:xfrm>
        </p:grpSpPr>
        <p:grpSp>
          <p:nvGrpSpPr>
            <p:cNvPr id="163" name="Group 162"/>
            <p:cNvGrpSpPr/>
            <p:nvPr/>
          </p:nvGrpSpPr>
          <p:grpSpPr>
            <a:xfrm>
              <a:off x="7572772" y="2839713"/>
              <a:ext cx="895556" cy="883316"/>
              <a:chOff x="4304892" y="1430064"/>
              <a:chExt cx="1182305" cy="1166149"/>
            </a:xfrm>
          </p:grpSpPr>
          <p:sp>
            <p:nvSpPr>
              <p:cNvPr id="164" name="Oval 163"/>
              <p:cNvSpPr/>
              <p:nvPr/>
            </p:nvSpPr>
            <p:spPr>
              <a:xfrm>
                <a:off x="4304892" y="1936737"/>
                <a:ext cx="205832" cy="2058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4779046" y="1650200"/>
                <a:ext cx="205832" cy="20583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4407808" y="1539308"/>
                <a:ext cx="205832" cy="20583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4549189" y="2079459"/>
                <a:ext cx="205832" cy="2058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4304892" y="2224871"/>
                <a:ext cx="205832" cy="2058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4549189" y="2390381"/>
                <a:ext cx="205832" cy="2058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4814602" y="2285291"/>
                <a:ext cx="205832" cy="2058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4856394" y="1921681"/>
                <a:ext cx="205832" cy="20583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4667364" y="1430064"/>
                <a:ext cx="205832" cy="20583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4984878" y="1492170"/>
                <a:ext cx="205832" cy="20583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5281365" y="1921681"/>
                <a:ext cx="205832" cy="20583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  <p:sp>
          <p:nvSpPr>
            <p:cNvPr id="175" name="Right Arrow 174"/>
            <p:cNvSpPr/>
            <p:nvPr/>
          </p:nvSpPr>
          <p:spPr>
            <a:xfrm>
              <a:off x="6993701" y="3080542"/>
              <a:ext cx="460088" cy="39350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246" name="TextBox 245"/>
            <p:cNvSpPr txBox="1"/>
            <p:nvPr/>
          </p:nvSpPr>
          <p:spPr>
            <a:xfrm>
              <a:off x="7155848" y="3816850"/>
              <a:ext cx="16159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/>
                <a:t>PROBABILISTIC </a:t>
              </a:r>
              <a:r>
                <a:rPr lang="en-US" sz="1200" b="1"/>
                <a:t>TRAINING DATA</a:t>
              </a:r>
              <a:endParaRPr lang="en-US" sz="1200" b="1" i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229864" y="1825625"/>
            <a:ext cx="2314993" cy="2264486"/>
            <a:chOff x="5091019" y="2273099"/>
            <a:chExt cx="2314993" cy="2264485"/>
          </a:xfrm>
        </p:grpSpPr>
        <p:grpSp>
          <p:nvGrpSpPr>
            <p:cNvPr id="192" name="Group 191"/>
            <p:cNvGrpSpPr/>
            <p:nvPr/>
          </p:nvGrpSpPr>
          <p:grpSpPr>
            <a:xfrm>
              <a:off x="5416553" y="2273099"/>
              <a:ext cx="1426319" cy="1990236"/>
              <a:chOff x="3112108" y="1982209"/>
              <a:chExt cx="1426319" cy="1990236"/>
            </a:xfrm>
          </p:grpSpPr>
          <p:grpSp>
            <p:nvGrpSpPr>
              <p:cNvPr id="193" name="Group 192"/>
              <p:cNvGrpSpPr/>
              <p:nvPr/>
            </p:nvGrpSpPr>
            <p:grpSpPr>
              <a:xfrm rot="2543429">
                <a:off x="3580741" y="2472430"/>
                <a:ext cx="726661" cy="176963"/>
                <a:chOff x="7594270" y="4689207"/>
                <a:chExt cx="726661" cy="176963"/>
              </a:xfrm>
            </p:grpSpPr>
            <p:sp>
              <p:nvSpPr>
                <p:cNvPr id="229" name="Rectangle 228"/>
                <p:cNvSpPr/>
                <p:nvPr/>
              </p:nvSpPr>
              <p:spPr>
                <a:xfrm>
                  <a:off x="7869119" y="4689207"/>
                  <a:ext cx="176963" cy="176963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230" name="Straight Connector 229"/>
                <p:cNvCxnSpPr/>
                <p:nvPr/>
              </p:nvCxnSpPr>
              <p:spPr>
                <a:xfrm>
                  <a:off x="7594270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/>
              </p:nvCxnSpPr>
              <p:spPr>
                <a:xfrm>
                  <a:off x="8046082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4" name="Group 193"/>
              <p:cNvGrpSpPr/>
              <p:nvPr/>
            </p:nvGrpSpPr>
            <p:grpSpPr>
              <a:xfrm rot="20024622" flipV="1">
                <a:off x="3513460" y="3094221"/>
                <a:ext cx="726661" cy="176963"/>
                <a:chOff x="7594270" y="4689207"/>
                <a:chExt cx="726661" cy="176963"/>
              </a:xfrm>
            </p:grpSpPr>
            <p:sp>
              <p:nvSpPr>
                <p:cNvPr id="226" name="Rectangle 225"/>
                <p:cNvSpPr/>
                <p:nvPr/>
              </p:nvSpPr>
              <p:spPr>
                <a:xfrm>
                  <a:off x="7869119" y="4689207"/>
                  <a:ext cx="176963" cy="176963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227" name="Straight Connector 226"/>
                <p:cNvCxnSpPr/>
                <p:nvPr/>
              </p:nvCxnSpPr>
              <p:spPr>
                <a:xfrm>
                  <a:off x="7594270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" name="Straight Connector 227"/>
                <p:cNvCxnSpPr/>
                <p:nvPr/>
              </p:nvCxnSpPr>
              <p:spPr>
                <a:xfrm>
                  <a:off x="8046082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5" name="Group 194"/>
              <p:cNvGrpSpPr/>
              <p:nvPr/>
            </p:nvGrpSpPr>
            <p:grpSpPr>
              <a:xfrm rot="1575378">
                <a:off x="3513460" y="2781318"/>
                <a:ext cx="726661" cy="176963"/>
                <a:chOff x="7594270" y="4689207"/>
                <a:chExt cx="726661" cy="176963"/>
              </a:xfrm>
            </p:grpSpPr>
            <p:sp>
              <p:nvSpPr>
                <p:cNvPr id="223" name="Rectangle 222"/>
                <p:cNvSpPr/>
                <p:nvPr/>
              </p:nvSpPr>
              <p:spPr>
                <a:xfrm>
                  <a:off x="7869119" y="4689207"/>
                  <a:ext cx="176963" cy="176963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224" name="Straight Connector 223"/>
                <p:cNvCxnSpPr/>
                <p:nvPr/>
              </p:nvCxnSpPr>
              <p:spPr>
                <a:xfrm>
                  <a:off x="7594270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/>
              </p:nvCxnSpPr>
              <p:spPr>
                <a:xfrm>
                  <a:off x="8046082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6" name="Group 195"/>
              <p:cNvGrpSpPr/>
              <p:nvPr/>
            </p:nvGrpSpPr>
            <p:grpSpPr>
              <a:xfrm rot="19056571" flipV="1">
                <a:off x="3580741" y="3353743"/>
                <a:ext cx="726661" cy="176963"/>
                <a:chOff x="7594270" y="4689207"/>
                <a:chExt cx="726661" cy="176963"/>
              </a:xfrm>
            </p:grpSpPr>
            <p:sp>
              <p:nvSpPr>
                <p:cNvPr id="220" name="Rectangle 219"/>
                <p:cNvSpPr/>
                <p:nvPr/>
              </p:nvSpPr>
              <p:spPr>
                <a:xfrm>
                  <a:off x="7869119" y="4689207"/>
                  <a:ext cx="176963" cy="176963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221" name="Straight Connector 220"/>
                <p:cNvCxnSpPr/>
                <p:nvPr/>
              </p:nvCxnSpPr>
              <p:spPr>
                <a:xfrm>
                  <a:off x="7594270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Straight Connector 221"/>
                <p:cNvCxnSpPr/>
                <p:nvPr/>
              </p:nvCxnSpPr>
              <p:spPr>
                <a:xfrm>
                  <a:off x="8046082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7" name="Group 196"/>
              <p:cNvGrpSpPr/>
              <p:nvPr/>
            </p:nvGrpSpPr>
            <p:grpSpPr>
              <a:xfrm rot="16200000" flipV="1">
                <a:off x="3452670" y="2388632"/>
                <a:ext cx="201815" cy="116372"/>
                <a:chOff x="7580757" y="4688314"/>
                <a:chExt cx="686714" cy="116372"/>
              </a:xfrm>
            </p:grpSpPr>
            <p:cxnSp>
              <p:nvCxnSpPr>
                <p:cNvPr id="217" name="Straight Connector 216"/>
                <p:cNvCxnSpPr/>
                <p:nvPr/>
              </p:nvCxnSpPr>
              <p:spPr>
                <a:xfrm rot="16200000">
                  <a:off x="7724417" y="4603735"/>
                  <a:ext cx="1044" cy="288364"/>
                </a:xfrm>
                <a:prstGeom prst="line">
                  <a:avLst/>
                </a:prstGeom>
                <a:ln w="12700"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/>
                <p:cNvCxnSpPr/>
                <p:nvPr/>
              </p:nvCxnSpPr>
              <p:spPr>
                <a:xfrm>
                  <a:off x="7992622" y="4751713"/>
                  <a:ext cx="274849" cy="1"/>
                </a:xfrm>
                <a:prstGeom prst="line">
                  <a:avLst/>
                </a:prstGeom>
                <a:ln w="12700"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9" name="Rectangle 218"/>
                <p:cNvSpPr/>
                <p:nvPr/>
              </p:nvSpPr>
              <p:spPr>
                <a:xfrm>
                  <a:off x="7799475" y="4688314"/>
                  <a:ext cx="277670" cy="116372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grpSp>
            <p:nvGrpSpPr>
              <p:cNvPr id="198" name="Group 197"/>
              <p:cNvGrpSpPr/>
              <p:nvPr/>
            </p:nvGrpSpPr>
            <p:grpSpPr>
              <a:xfrm>
                <a:off x="3366408" y="1982209"/>
                <a:ext cx="363702" cy="363702"/>
                <a:chOff x="5506720" y="4245991"/>
                <a:chExt cx="839595" cy="839595"/>
              </a:xfrm>
              <a:solidFill>
                <a:schemeClr val="bg1"/>
              </a:solidFill>
            </p:grpSpPr>
            <p:sp>
              <p:nvSpPr>
                <p:cNvPr id="215" name="Oval 214"/>
                <p:cNvSpPr/>
                <p:nvPr/>
              </p:nvSpPr>
              <p:spPr>
                <a:xfrm>
                  <a:off x="5506720" y="4245991"/>
                  <a:ext cx="839595" cy="839595"/>
                </a:xfrm>
                <a:prstGeom prst="ellipse">
                  <a:avLst/>
                </a:prstGeom>
                <a:grp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6" name="TextBox 215"/>
                    <p:cNvSpPr txBox="1"/>
                    <p:nvPr/>
                  </p:nvSpPr>
                  <p:spPr>
                    <a:xfrm>
                      <a:off x="5756229" y="4457553"/>
                      <a:ext cx="395951" cy="426296"/>
                    </a:xfrm>
                    <a:prstGeom prst="rect">
                      <a:avLst/>
                    </a:prstGeom>
                    <a:grp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latin typeface="Cambria Math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12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/>
                    </a:p>
                  </p:txBody>
                </p:sp>
              </mc:Choice>
              <mc:Fallback xmlns="">
                <p:sp>
                  <p:nvSpPr>
                    <p:cNvPr id="216" name="TextBox 21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56229" y="4457555"/>
                      <a:ext cx="395953" cy="426296"/>
                    </a:xfrm>
                    <a:prstGeom prst="rect">
                      <a:avLst/>
                    </a:prstGeom>
                    <a:blipFill rotWithShape="0">
                      <a:blip r:embed="rId3"/>
                      <a:stretch>
                        <a:fillRect l="-21429" r="-3571" b="-1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99" name="Group 198"/>
              <p:cNvGrpSpPr/>
              <p:nvPr/>
            </p:nvGrpSpPr>
            <p:grpSpPr>
              <a:xfrm>
                <a:off x="3366408" y="2547725"/>
                <a:ext cx="363702" cy="363702"/>
                <a:chOff x="5506720" y="4245991"/>
                <a:chExt cx="839595" cy="839595"/>
              </a:xfrm>
              <a:solidFill>
                <a:schemeClr val="bg1"/>
              </a:solidFill>
            </p:grpSpPr>
            <p:sp>
              <p:nvSpPr>
                <p:cNvPr id="213" name="Oval 212"/>
                <p:cNvSpPr/>
                <p:nvPr/>
              </p:nvSpPr>
              <p:spPr>
                <a:xfrm>
                  <a:off x="5506720" y="4245991"/>
                  <a:ext cx="839595" cy="839595"/>
                </a:xfrm>
                <a:prstGeom prst="ellipse">
                  <a:avLst/>
                </a:prstGeom>
                <a:grp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4" name="TextBox 213"/>
                    <p:cNvSpPr txBox="1"/>
                    <p:nvPr/>
                  </p:nvSpPr>
                  <p:spPr>
                    <a:xfrm>
                      <a:off x="5756229" y="4457553"/>
                      <a:ext cx="404241" cy="426296"/>
                    </a:xfrm>
                    <a:prstGeom prst="rect">
                      <a:avLst/>
                    </a:prstGeom>
                    <a:grp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latin typeface="Cambria Math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12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/>
                    </a:p>
                  </p:txBody>
                </p:sp>
              </mc:Choice>
              <mc:Fallback xmlns="">
                <p:sp>
                  <p:nvSpPr>
                    <p:cNvPr id="214" name="TextBox 21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56229" y="4457555"/>
                      <a:ext cx="404241" cy="426296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 l="-21429" r="-7143" b="-967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00" name="Group 199"/>
              <p:cNvGrpSpPr/>
              <p:nvPr/>
            </p:nvGrpSpPr>
            <p:grpSpPr>
              <a:xfrm>
                <a:off x="3366408" y="3106556"/>
                <a:ext cx="363702" cy="363702"/>
                <a:chOff x="5506720" y="4245991"/>
                <a:chExt cx="839595" cy="839595"/>
              </a:xfrm>
              <a:solidFill>
                <a:schemeClr val="bg1"/>
              </a:solidFill>
            </p:grpSpPr>
            <p:sp>
              <p:nvSpPr>
                <p:cNvPr id="211" name="Oval 210"/>
                <p:cNvSpPr/>
                <p:nvPr/>
              </p:nvSpPr>
              <p:spPr>
                <a:xfrm>
                  <a:off x="5506720" y="4245991"/>
                  <a:ext cx="839595" cy="839595"/>
                </a:xfrm>
                <a:prstGeom prst="ellipse">
                  <a:avLst/>
                </a:prstGeom>
                <a:grp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2" name="TextBox 211"/>
                    <p:cNvSpPr txBox="1"/>
                    <p:nvPr/>
                  </p:nvSpPr>
                  <p:spPr>
                    <a:xfrm>
                      <a:off x="5756229" y="4457553"/>
                      <a:ext cx="404241" cy="426296"/>
                    </a:xfrm>
                    <a:prstGeom prst="rect">
                      <a:avLst/>
                    </a:prstGeom>
                    <a:grp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latin typeface="Cambria Math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12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/>
                    </a:p>
                  </p:txBody>
                </p:sp>
              </mc:Choice>
              <mc:Fallback xmlns="">
                <p:sp>
                  <p:nvSpPr>
                    <p:cNvPr id="212" name="TextBox 21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56229" y="4457555"/>
                      <a:ext cx="404241" cy="426296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 l="-21429" r="-7143" b="-1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01" name="Group 200"/>
              <p:cNvGrpSpPr/>
              <p:nvPr/>
            </p:nvGrpSpPr>
            <p:grpSpPr>
              <a:xfrm>
                <a:off x="3366408" y="3608743"/>
                <a:ext cx="363702" cy="363702"/>
                <a:chOff x="5506720" y="4245991"/>
                <a:chExt cx="839595" cy="839595"/>
              </a:xfrm>
              <a:solidFill>
                <a:schemeClr val="bg1"/>
              </a:solidFill>
            </p:grpSpPr>
            <p:sp>
              <p:nvSpPr>
                <p:cNvPr id="209" name="Oval 208"/>
                <p:cNvSpPr/>
                <p:nvPr/>
              </p:nvSpPr>
              <p:spPr>
                <a:xfrm>
                  <a:off x="5506720" y="4245991"/>
                  <a:ext cx="839595" cy="839595"/>
                </a:xfrm>
                <a:prstGeom prst="ellipse">
                  <a:avLst/>
                </a:prstGeom>
                <a:grp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0" name="TextBox 209"/>
                    <p:cNvSpPr txBox="1"/>
                    <p:nvPr/>
                  </p:nvSpPr>
                  <p:spPr>
                    <a:xfrm>
                      <a:off x="5756229" y="4457553"/>
                      <a:ext cx="404241" cy="426296"/>
                    </a:xfrm>
                    <a:prstGeom prst="rect">
                      <a:avLst/>
                    </a:prstGeom>
                    <a:grp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latin typeface="Cambria Math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12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4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/>
                    </a:p>
                  </p:txBody>
                </p:sp>
              </mc:Choice>
              <mc:Fallback xmlns="">
                <p:sp>
                  <p:nvSpPr>
                    <p:cNvPr id="210" name="TextBox 20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56229" y="4457555"/>
                      <a:ext cx="404241" cy="426296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 l="-21429" r="-7143" b="-967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02" name="Group 201"/>
              <p:cNvGrpSpPr/>
              <p:nvPr/>
            </p:nvGrpSpPr>
            <p:grpSpPr>
              <a:xfrm>
                <a:off x="4062258" y="2773074"/>
                <a:ext cx="476169" cy="476169"/>
                <a:chOff x="9660291" y="2168485"/>
                <a:chExt cx="476169" cy="476169"/>
              </a:xfrm>
            </p:grpSpPr>
            <p:sp>
              <p:nvSpPr>
                <p:cNvPr id="207" name="Oval 206"/>
                <p:cNvSpPr/>
                <p:nvPr/>
              </p:nvSpPr>
              <p:spPr>
                <a:xfrm>
                  <a:off x="9660291" y="2168485"/>
                  <a:ext cx="476169" cy="476169"/>
                </a:xfrm>
                <a:prstGeom prst="ellipse">
                  <a:avLst/>
                </a:prstGeom>
                <a:solidFill>
                  <a:schemeClr val="bg2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8" name="TextBox 207"/>
                    <p:cNvSpPr txBox="1"/>
                    <p:nvPr/>
                  </p:nvSpPr>
                  <p:spPr>
                    <a:xfrm>
                      <a:off x="9813668" y="2280772"/>
                      <a:ext cx="146900" cy="2078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351" i="1">
                                <a:latin typeface="Cambria Math" charset="0"/>
                              </a:rPr>
                              <m:t>𝑌</m:t>
                            </m:r>
                          </m:oMath>
                        </m:oMathPara>
                      </a14:m>
                      <a:endParaRPr lang="en-US" sz="1351" dirty="0"/>
                    </a:p>
                  </p:txBody>
                </p:sp>
              </mc:Choice>
              <mc:Fallback xmlns="">
                <p:sp>
                  <p:nvSpPr>
                    <p:cNvPr id="181" name="TextBox 18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813668" y="2280771"/>
                      <a:ext cx="198003" cy="276999"/>
                    </a:xfrm>
                    <a:prstGeom prst="rect">
                      <a:avLst/>
                    </a:prstGeom>
                    <a:blipFill rotWithShape="0">
                      <a:blip r:embed="rId10"/>
                      <a:stretch>
                        <a:fillRect l="-27273" r="-21212" b="-434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203" name="Right Arrow 202"/>
              <p:cNvSpPr/>
              <p:nvPr/>
            </p:nvSpPr>
            <p:spPr>
              <a:xfrm>
                <a:off x="3112108" y="2067146"/>
                <a:ext cx="196248" cy="19953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204" name="Right Arrow 203"/>
              <p:cNvSpPr/>
              <p:nvPr/>
            </p:nvSpPr>
            <p:spPr>
              <a:xfrm>
                <a:off x="3112108" y="2609298"/>
                <a:ext cx="196248" cy="19953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205" name="Right Arrow 204"/>
              <p:cNvSpPr/>
              <p:nvPr/>
            </p:nvSpPr>
            <p:spPr>
              <a:xfrm>
                <a:off x="3112108" y="3158064"/>
                <a:ext cx="196248" cy="19953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206" name="Right Arrow 205"/>
              <p:cNvSpPr/>
              <p:nvPr/>
            </p:nvSpPr>
            <p:spPr>
              <a:xfrm>
                <a:off x="3112108" y="3693426"/>
                <a:ext cx="196248" cy="19953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  <p:sp>
          <p:nvSpPr>
            <p:cNvPr id="251" name="TextBox 250"/>
            <p:cNvSpPr txBox="1"/>
            <p:nvPr/>
          </p:nvSpPr>
          <p:spPr>
            <a:xfrm>
              <a:off x="5091019" y="4260585"/>
              <a:ext cx="23149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LABEL MODEL</a:t>
              </a:r>
            </a:p>
          </p:txBody>
        </p:sp>
      </p:grpSp>
      <p:grpSp>
        <p:nvGrpSpPr>
          <p:cNvPr id="178" name="Group 177"/>
          <p:cNvGrpSpPr/>
          <p:nvPr/>
        </p:nvGrpSpPr>
        <p:grpSpPr>
          <a:xfrm>
            <a:off x="920875" y="5214366"/>
            <a:ext cx="3166813" cy="1309765"/>
            <a:chOff x="2380421" y="22911038"/>
            <a:chExt cx="6913994" cy="2718322"/>
          </a:xfrm>
        </p:grpSpPr>
        <p:sp>
          <p:nvSpPr>
            <p:cNvPr id="179" name="Rounded Rectangle 178"/>
            <p:cNvSpPr/>
            <p:nvPr/>
          </p:nvSpPr>
          <p:spPr>
            <a:xfrm>
              <a:off x="2787936" y="23207008"/>
              <a:ext cx="6506479" cy="2422352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7" tIns="60949" rIns="121897" bIns="60949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Users write </a:t>
              </a:r>
              <a:r>
                <a:rPr lang="en-US" sz="2000" i="1" dirty="0">
                  <a:solidFill>
                    <a:schemeClr val="bg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labeling functions</a:t>
              </a:r>
              <a:r>
                <a:rPr lang="en-US" sz="2000" dirty="0">
                  <a:solidFill>
                    <a:schemeClr val="bg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 to generate noisy labels</a:t>
              </a:r>
            </a:p>
          </p:txBody>
        </p:sp>
        <p:sp>
          <p:nvSpPr>
            <p:cNvPr id="180" name="Oval 179"/>
            <p:cNvSpPr/>
            <p:nvPr/>
          </p:nvSpPr>
          <p:spPr>
            <a:xfrm>
              <a:off x="2380421" y="22911038"/>
              <a:ext cx="828473" cy="828473"/>
            </a:xfrm>
            <a:prstGeom prst="ellipse">
              <a:avLst/>
            </a:prstGeom>
            <a:solidFill>
              <a:schemeClr val="bg1"/>
            </a:solidFill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2060"/>
                  </a:solidFill>
                </a:rPr>
                <a:t>1</a:t>
              </a:r>
            </a:p>
          </p:txBody>
        </p:sp>
      </p:grpSp>
      <p:grpSp>
        <p:nvGrpSpPr>
          <p:cNvPr id="181" name="Group 180"/>
          <p:cNvGrpSpPr/>
          <p:nvPr/>
        </p:nvGrpSpPr>
        <p:grpSpPr>
          <a:xfrm>
            <a:off x="4655702" y="5214366"/>
            <a:ext cx="3166813" cy="1309765"/>
            <a:chOff x="2380421" y="22911038"/>
            <a:chExt cx="6913994" cy="2718322"/>
          </a:xfrm>
        </p:grpSpPr>
        <p:sp>
          <p:nvSpPr>
            <p:cNvPr id="182" name="Rounded Rectangle 181"/>
            <p:cNvSpPr/>
            <p:nvPr/>
          </p:nvSpPr>
          <p:spPr>
            <a:xfrm>
              <a:off x="2787936" y="23207008"/>
              <a:ext cx="6506479" cy="2422352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7" tIns="60949" rIns="121897" bIns="60949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Snorkel models and combine these labels</a:t>
              </a:r>
            </a:p>
          </p:txBody>
        </p:sp>
        <p:sp>
          <p:nvSpPr>
            <p:cNvPr id="183" name="Oval 182"/>
            <p:cNvSpPr/>
            <p:nvPr/>
          </p:nvSpPr>
          <p:spPr>
            <a:xfrm>
              <a:off x="2380421" y="22911038"/>
              <a:ext cx="828473" cy="828473"/>
            </a:xfrm>
            <a:prstGeom prst="ellipse">
              <a:avLst/>
            </a:prstGeom>
            <a:solidFill>
              <a:schemeClr val="bg1"/>
            </a:solidFill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</a:rPr>
                <a:t>2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70117" y="1879109"/>
            <a:ext cx="2314993" cy="2355382"/>
            <a:chOff x="3320508" y="2489058"/>
            <a:chExt cx="2314993" cy="2355381"/>
          </a:xfrm>
        </p:grpSpPr>
        <p:sp>
          <p:nvSpPr>
            <p:cNvPr id="237" name="TextBox 236"/>
            <p:cNvSpPr txBox="1"/>
            <p:nvPr/>
          </p:nvSpPr>
          <p:spPr>
            <a:xfrm>
              <a:off x="3675711" y="2489058"/>
              <a:ext cx="1603296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def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 lf1(x):</a:t>
              </a:r>
            </a:p>
            <a:p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return 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1 </a:t>
              </a:r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if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 cid in KB </a:t>
              </a:r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else 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0</a:t>
              </a:r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75711" y="3014855"/>
              <a:ext cx="1603296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def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 lf1(x):</a:t>
              </a:r>
            </a:p>
            <a:p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return 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1 </a:t>
              </a:r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if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 cid in KB </a:t>
              </a:r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else 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0</a:t>
              </a:r>
            </a:p>
          </p:txBody>
        </p:sp>
        <p:sp>
          <p:nvSpPr>
            <p:cNvPr id="261" name="TextBox 260"/>
            <p:cNvSpPr txBox="1"/>
            <p:nvPr/>
          </p:nvSpPr>
          <p:spPr>
            <a:xfrm>
              <a:off x="3675711" y="3567176"/>
              <a:ext cx="1603296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def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 lf1(x):</a:t>
              </a:r>
            </a:p>
            <a:p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return 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1 </a:t>
              </a:r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if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 cid in KB </a:t>
              </a:r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else 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0</a:t>
              </a:r>
            </a:p>
          </p:txBody>
        </p:sp>
        <p:sp>
          <p:nvSpPr>
            <p:cNvPr id="262" name="TextBox 261"/>
            <p:cNvSpPr txBox="1"/>
            <p:nvPr/>
          </p:nvSpPr>
          <p:spPr>
            <a:xfrm>
              <a:off x="3675711" y="4104498"/>
              <a:ext cx="1603296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def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 lf1(x):</a:t>
              </a:r>
            </a:p>
            <a:p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return 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1 </a:t>
              </a:r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if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 cid in KB </a:t>
              </a:r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else 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0</a:t>
              </a: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3320508" y="4567440"/>
              <a:ext cx="23149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LABELING FUNCTIONS</a:t>
              </a:r>
            </a:p>
          </p:txBody>
        </p:sp>
      </p:grpSp>
      <p:sp>
        <p:nvSpPr>
          <p:cNvPr id="188" name="TextBox 187"/>
          <p:cNvSpPr txBox="1"/>
          <p:nvPr/>
        </p:nvSpPr>
        <p:spPr>
          <a:xfrm>
            <a:off x="8515985" y="3855019"/>
            <a:ext cx="23149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END MODEL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65889" y="2110099"/>
            <a:ext cx="1373595" cy="1456644"/>
            <a:chOff x="1071635" y="2018885"/>
            <a:chExt cx="883630" cy="937056"/>
          </a:xfrm>
        </p:grpSpPr>
        <p:sp>
          <p:nvSpPr>
            <p:cNvPr id="161" name="Round Same Side Corner Rectangle 160"/>
            <p:cNvSpPr/>
            <p:nvPr/>
          </p:nvSpPr>
          <p:spPr>
            <a:xfrm>
              <a:off x="1071635" y="2376681"/>
              <a:ext cx="334286" cy="287245"/>
            </a:xfrm>
            <a:prstGeom prst="round2Same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162" name="Oval 161"/>
            <p:cNvSpPr/>
            <p:nvPr/>
          </p:nvSpPr>
          <p:spPr>
            <a:xfrm>
              <a:off x="1110558" y="2177231"/>
              <a:ext cx="256439" cy="256439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189" name="Right Arrow 188"/>
            <p:cNvSpPr/>
            <p:nvPr/>
          </p:nvSpPr>
          <p:spPr>
            <a:xfrm rot="19040097">
              <a:off x="1542760" y="2018885"/>
              <a:ext cx="412206" cy="160098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190" name="Right Arrow 189"/>
            <p:cNvSpPr/>
            <p:nvPr/>
          </p:nvSpPr>
          <p:spPr>
            <a:xfrm>
              <a:off x="1543059" y="2407364"/>
              <a:ext cx="412206" cy="160098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191" name="Right Arrow 190"/>
            <p:cNvSpPr/>
            <p:nvPr/>
          </p:nvSpPr>
          <p:spPr>
            <a:xfrm rot="2559903" flipV="1">
              <a:off x="1542760" y="2795843"/>
              <a:ext cx="412206" cy="160098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397955" y="3659518"/>
            <a:ext cx="4087693" cy="1292170"/>
            <a:chOff x="1397954" y="3659516"/>
            <a:chExt cx="4087693" cy="1292169"/>
          </a:xfrm>
        </p:grpSpPr>
        <p:sp>
          <p:nvSpPr>
            <p:cNvPr id="4" name="Bent Arrow 3"/>
            <p:cNvSpPr/>
            <p:nvPr/>
          </p:nvSpPr>
          <p:spPr>
            <a:xfrm rot="16200000">
              <a:off x="2509774" y="2547696"/>
              <a:ext cx="970715" cy="3194355"/>
            </a:xfrm>
            <a:prstGeom prst="bentArrow">
              <a:avLst>
                <a:gd name="adj1" fmla="val 14638"/>
                <a:gd name="adj2" fmla="val 25000"/>
                <a:gd name="adj3" fmla="val 25000"/>
                <a:gd name="adj4" fmla="val 43750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>
                <a:solidFill>
                  <a:schemeClr val="tx1"/>
                </a:solidFill>
              </a:endParaRPr>
            </a:p>
          </p:txBody>
        </p:sp>
        <p:sp>
          <p:nvSpPr>
            <p:cNvPr id="5" name="Bent Arrow 4"/>
            <p:cNvSpPr/>
            <p:nvPr/>
          </p:nvSpPr>
          <p:spPr>
            <a:xfrm rot="10800000">
              <a:off x="4655701" y="4117712"/>
              <a:ext cx="829946" cy="573371"/>
            </a:xfrm>
            <a:prstGeom prst="bentArrow">
              <a:avLst>
                <a:gd name="adj1" fmla="val 20216"/>
                <a:gd name="adj2" fmla="val 25000"/>
                <a:gd name="adj3" fmla="val 25000"/>
                <a:gd name="adj4" fmla="val 43750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>
                <a:solidFill>
                  <a:schemeClr val="tx1"/>
                </a:solidFill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2375422" y="4674686"/>
              <a:ext cx="23149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RAPID FEEDBACK &amp; ITERATION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986356" y="1595094"/>
            <a:ext cx="5461617" cy="3356594"/>
          </a:xfrm>
          <a:prstGeom prst="roundRect">
            <a:avLst>
              <a:gd name="adj" fmla="val 12059"/>
            </a:avLst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9278623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3: Train End Model</a:t>
            </a:r>
          </a:p>
        </p:txBody>
      </p:sp>
      <p:grpSp>
        <p:nvGrpSpPr>
          <p:cNvPr id="106" name="Group 105"/>
          <p:cNvGrpSpPr/>
          <p:nvPr/>
        </p:nvGrpSpPr>
        <p:grpSpPr>
          <a:xfrm>
            <a:off x="8668615" y="1825625"/>
            <a:ext cx="2015491" cy="1833891"/>
            <a:chOff x="6832424" y="2113364"/>
            <a:chExt cx="2015490" cy="1833890"/>
          </a:xfrm>
        </p:grpSpPr>
        <p:sp>
          <p:nvSpPr>
            <p:cNvPr id="107" name="Oval 106"/>
            <p:cNvSpPr/>
            <p:nvPr/>
          </p:nvSpPr>
          <p:spPr>
            <a:xfrm rot="5400000" flipH="1">
              <a:off x="7261723" y="2664420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08" name="Oval 107"/>
            <p:cNvSpPr/>
            <p:nvPr/>
          </p:nvSpPr>
          <p:spPr>
            <a:xfrm rot="5400000" flipH="1">
              <a:off x="8111644" y="2664420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09" name="Oval 108"/>
            <p:cNvSpPr/>
            <p:nvPr/>
          </p:nvSpPr>
          <p:spPr>
            <a:xfrm rot="5400000" flipH="1">
              <a:off x="7686684" y="2664420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0" name="Oval 109"/>
            <p:cNvSpPr/>
            <p:nvPr/>
          </p:nvSpPr>
          <p:spPr>
            <a:xfrm rot="5400000" flipH="1">
              <a:off x="8534593" y="2664420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1" name="Oval 110"/>
            <p:cNvSpPr/>
            <p:nvPr/>
          </p:nvSpPr>
          <p:spPr>
            <a:xfrm rot="5400000" flipH="1">
              <a:off x="6832424" y="2664420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2" name="Oval 111"/>
            <p:cNvSpPr/>
            <p:nvPr/>
          </p:nvSpPr>
          <p:spPr>
            <a:xfrm rot="5400000" flipH="1">
              <a:off x="7921386" y="3633933"/>
              <a:ext cx="313321" cy="313322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3" name="Oval 112"/>
            <p:cNvSpPr/>
            <p:nvPr/>
          </p:nvSpPr>
          <p:spPr>
            <a:xfrm rot="5400000" flipH="1">
              <a:off x="7496426" y="3633933"/>
              <a:ext cx="313321" cy="313322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4" name="Oval 113"/>
            <p:cNvSpPr/>
            <p:nvPr/>
          </p:nvSpPr>
          <p:spPr>
            <a:xfrm rot="5400000" flipH="1">
              <a:off x="7261723" y="3160327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5" name="Oval 114"/>
            <p:cNvSpPr/>
            <p:nvPr/>
          </p:nvSpPr>
          <p:spPr>
            <a:xfrm rot="5400000" flipH="1">
              <a:off x="8111644" y="3160327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6" name="Oval 115"/>
            <p:cNvSpPr/>
            <p:nvPr/>
          </p:nvSpPr>
          <p:spPr>
            <a:xfrm rot="5400000" flipH="1">
              <a:off x="7686684" y="3160327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7" name="Oval 116"/>
            <p:cNvSpPr/>
            <p:nvPr/>
          </p:nvSpPr>
          <p:spPr>
            <a:xfrm rot="5400000" flipH="1">
              <a:off x="8534593" y="3160327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8" name="Oval 117"/>
            <p:cNvSpPr/>
            <p:nvPr/>
          </p:nvSpPr>
          <p:spPr>
            <a:xfrm rot="5400000" flipH="1">
              <a:off x="6832424" y="3160327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9" name="Oval 118"/>
            <p:cNvSpPr/>
            <p:nvPr/>
          </p:nvSpPr>
          <p:spPr>
            <a:xfrm rot="5400000" flipH="1">
              <a:off x="8379752" y="3633933"/>
              <a:ext cx="313321" cy="313322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20" name="Oval 119"/>
            <p:cNvSpPr/>
            <p:nvPr/>
          </p:nvSpPr>
          <p:spPr>
            <a:xfrm rot="5400000" flipH="1">
              <a:off x="7073389" y="3633933"/>
              <a:ext cx="313321" cy="313322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cxnSp>
          <p:nvCxnSpPr>
            <p:cNvPr id="121" name="Straight Arrow Connector 120"/>
            <p:cNvCxnSpPr>
              <a:stCxn id="111" idx="2"/>
              <a:endCxn id="131" idx="6"/>
            </p:cNvCxnSpPr>
            <p:nvPr/>
          </p:nvCxnSpPr>
          <p:spPr>
            <a:xfrm>
              <a:off x="6989084" y="2977741"/>
              <a:ext cx="429299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>
              <a:stCxn id="111" idx="2"/>
              <a:endCxn id="133" idx="6"/>
            </p:cNvCxnSpPr>
            <p:nvPr/>
          </p:nvCxnSpPr>
          <p:spPr>
            <a:xfrm>
              <a:off x="6989084" y="2977741"/>
              <a:ext cx="854260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/>
            <p:cNvCxnSpPr>
              <a:stCxn id="135" idx="6"/>
              <a:endCxn id="107" idx="2"/>
            </p:cNvCxnSpPr>
            <p:nvPr/>
          </p:nvCxnSpPr>
          <p:spPr>
            <a:xfrm flipV="1">
              <a:off x="6989084" y="2977741"/>
              <a:ext cx="429299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>
              <a:stCxn id="131" idx="6"/>
              <a:endCxn id="107" idx="2"/>
            </p:cNvCxnSpPr>
            <p:nvPr/>
          </p:nvCxnSpPr>
          <p:spPr>
            <a:xfrm flipV="1">
              <a:off x="7418383" y="2977741"/>
              <a:ext cx="0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>
              <a:stCxn id="107" idx="2"/>
              <a:endCxn id="133" idx="6"/>
            </p:cNvCxnSpPr>
            <p:nvPr/>
          </p:nvCxnSpPr>
          <p:spPr>
            <a:xfrm>
              <a:off x="7418383" y="2977741"/>
              <a:ext cx="424961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>
              <a:stCxn id="107" idx="2"/>
              <a:endCxn id="132" idx="6"/>
            </p:cNvCxnSpPr>
            <p:nvPr/>
          </p:nvCxnSpPr>
          <p:spPr>
            <a:xfrm>
              <a:off x="7418383" y="2977741"/>
              <a:ext cx="849921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>
              <a:stCxn id="135" idx="6"/>
              <a:endCxn id="109" idx="2"/>
            </p:cNvCxnSpPr>
            <p:nvPr/>
          </p:nvCxnSpPr>
          <p:spPr>
            <a:xfrm flipV="1">
              <a:off x="6989084" y="2977741"/>
              <a:ext cx="854260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>
              <a:stCxn id="131" idx="6"/>
              <a:endCxn id="109" idx="2"/>
            </p:cNvCxnSpPr>
            <p:nvPr/>
          </p:nvCxnSpPr>
          <p:spPr>
            <a:xfrm flipV="1">
              <a:off x="7418383" y="2977741"/>
              <a:ext cx="424961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>
              <a:stCxn id="109" idx="2"/>
              <a:endCxn id="133" idx="6"/>
            </p:cNvCxnSpPr>
            <p:nvPr/>
          </p:nvCxnSpPr>
          <p:spPr>
            <a:xfrm>
              <a:off x="7843344" y="2977741"/>
              <a:ext cx="0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/>
            <p:cNvCxnSpPr>
              <a:stCxn id="109" idx="2"/>
              <a:endCxn id="132" idx="6"/>
            </p:cNvCxnSpPr>
            <p:nvPr/>
          </p:nvCxnSpPr>
          <p:spPr>
            <a:xfrm>
              <a:off x="7843344" y="2977741"/>
              <a:ext cx="424960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>
              <a:stCxn id="109" idx="2"/>
              <a:endCxn id="134" idx="6"/>
            </p:cNvCxnSpPr>
            <p:nvPr/>
          </p:nvCxnSpPr>
          <p:spPr>
            <a:xfrm>
              <a:off x="7843344" y="2977741"/>
              <a:ext cx="847909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>
              <a:stCxn id="131" idx="6"/>
              <a:endCxn id="108" idx="2"/>
            </p:cNvCxnSpPr>
            <p:nvPr/>
          </p:nvCxnSpPr>
          <p:spPr>
            <a:xfrm flipV="1">
              <a:off x="7418383" y="2977741"/>
              <a:ext cx="849921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>
              <a:stCxn id="133" idx="6"/>
              <a:endCxn id="108" idx="2"/>
            </p:cNvCxnSpPr>
            <p:nvPr/>
          </p:nvCxnSpPr>
          <p:spPr>
            <a:xfrm flipV="1">
              <a:off x="7843344" y="2977741"/>
              <a:ext cx="424960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/>
            <p:cNvCxnSpPr>
              <a:stCxn id="108" idx="2"/>
              <a:endCxn id="132" idx="6"/>
            </p:cNvCxnSpPr>
            <p:nvPr/>
          </p:nvCxnSpPr>
          <p:spPr>
            <a:xfrm>
              <a:off x="8268304" y="2977741"/>
              <a:ext cx="0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>
              <a:stCxn id="108" idx="2"/>
              <a:endCxn id="134" idx="6"/>
            </p:cNvCxnSpPr>
            <p:nvPr/>
          </p:nvCxnSpPr>
          <p:spPr>
            <a:xfrm>
              <a:off x="8268304" y="2977741"/>
              <a:ext cx="422949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/>
            <p:cNvCxnSpPr>
              <a:stCxn id="110" idx="2"/>
              <a:endCxn id="133" idx="6"/>
            </p:cNvCxnSpPr>
            <p:nvPr/>
          </p:nvCxnSpPr>
          <p:spPr>
            <a:xfrm flipH="1">
              <a:off x="7843344" y="2977741"/>
              <a:ext cx="847909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/>
            <p:cNvCxnSpPr>
              <a:stCxn id="110" idx="2"/>
              <a:endCxn id="132" idx="6"/>
            </p:cNvCxnSpPr>
            <p:nvPr/>
          </p:nvCxnSpPr>
          <p:spPr>
            <a:xfrm flipH="1">
              <a:off x="8268304" y="2977741"/>
              <a:ext cx="422949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/>
            <p:cNvCxnSpPr>
              <a:stCxn id="135" idx="2"/>
              <a:endCxn id="137" idx="6"/>
            </p:cNvCxnSpPr>
            <p:nvPr/>
          </p:nvCxnSpPr>
          <p:spPr>
            <a:xfrm>
              <a:off x="6989084" y="3473648"/>
              <a:ext cx="240966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/>
            <p:cNvCxnSpPr>
              <a:stCxn id="135" idx="2"/>
              <a:endCxn id="124" idx="6"/>
            </p:cNvCxnSpPr>
            <p:nvPr/>
          </p:nvCxnSpPr>
          <p:spPr>
            <a:xfrm>
              <a:off x="6989084" y="3473648"/>
              <a:ext cx="664003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/>
            <p:cNvCxnSpPr>
              <a:stCxn id="135" idx="2"/>
              <a:endCxn id="123" idx="6"/>
            </p:cNvCxnSpPr>
            <p:nvPr/>
          </p:nvCxnSpPr>
          <p:spPr>
            <a:xfrm>
              <a:off x="6989084" y="3473648"/>
              <a:ext cx="1088963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/>
            <p:cNvCxnSpPr>
              <a:stCxn id="131" idx="2"/>
              <a:endCxn id="137" idx="6"/>
            </p:cNvCxnSpPr>
            <p:nvPr/>
          </p:nvCxnSpPr>
          <p:spPr>
            <a:xfrm flipH="1">
              <a:off x="7230050" y="3473648"/>
              <a:ext cx="188333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/>
            <p:cNvCxnSpPr>
              <a:stCxn id="131" idx="2"/>
              <a:endCxn id="124" idx="6"/>
            </p:cNvCxnSpPr>
            <p:nvPr/>
          </p:nvCxnSpPr>
          <p:spPr>
            <a:xfrm>
              <a:off x="7418383" y="3473648"/>
              <a:ext cx="234704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/>
            <p:cNvCxnSpPr>
              <a:stCxn id="131" idx="2"/>
              <a:endCxn id="123" idx="6"/>
            </p:cNvCxnSpPr>
            <p:nvPr/>
          </p:nvCxnSpPr>
          <p:spPr>
            <a:xfrm>
              <a:off x="7418383" y="3473648"/>
              <a:ext cx="659664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/>
            <p:cNvCxnSpPr>
              <a:stCxn id="133" idx="2"/>
              <a:endCxn id="137" idx="6"/>
            </p:cNvCxnSpPr>
            <p:nvPr/>
          </p:nvCxnSpPr>
          <p:spPr>
            <a:xfrm flipH="1">
              <a:off x="7230050" y="3473648"/>
              <a:ext cx="613294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/>
            <p:cNvCxnSpPr>
              <a:stCxn id="133" idx="2"/>
              <a:endCxn id="124" idx="6"/>
            </p:cNvCxnSpPr>
            <p:nvPr/>
          </p:nvCxnSpPr>
          <p:spPr>
            <a:xfrm flipH="1">
              <a:off x="7653087" y="3473648"/>
              <a:ext cx="190257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/>
            <p:cNvCxnSpPr>
              <a:stCxn id="133" idx="2"/>
              <a:endCxn id="123" idx="6"/>
            </p:cNvCxnSpPr>
            <p:nvPr/>
          </p:nvCxnSpPr>
          <p:spPr>
            <a:xfrm>
              <a:off x="7843344" y="3473648"/>
              <a:ext cx="234703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/>
            <p:cNvCxnSpPr>
              <a:stCxn id="133" idx="2"/>
              <a:endCxn id="136" idx="6"/>
            </p:cNvCxnSpPr>
            <p:nvPr/>
          </p:nvCxnSpPr>
          <p:spPr>
            <a:xfrm>
              <a:off x="7843344" y="3473648"/>
              <a:ext cx="693069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/>
            <p:cNvCxnSpPr>
              <a:stCxn id="124" idx="6"/>
              <a:endCxn id="132" idx="2"/>
            </p:cNvCxnSpPr>
            <p:nvPr/>
          </p:nvCxnSpPr>
          <p:spPr>
            <a:xfrm flipV="1">
              <a:off x="7653087" y="3473648"/>
              <a:ext cx="615217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/>
            <p:cNvCxnSpPr>
              <a:stCxn id="132" idx="2"/>
              <a:endCxn id="123" idx="6"/>
            </p:cNvCxnSpPr>
            <p:nvPr/>
          </p:nvCxnSpPr>
          <p:spPr>
            <a:xfrm flipH="1">
              <a:off x="8078047" y="3473648"/>
              <a:ext cx="190257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/>
            <p:cNvCxnSpPr>
              <a:stCxn id="132" idx="2"/>
              <a:endCxn id="136" idx="6"/>
            </p:cNvCxnSpPr>
            <p:nvPr/>
          </p:nvCxnSpPr>
          <p:spPr>
            <a:xfrm>
              <a:off x="8268304" y="3473648"/>
              <a:ext cx="268109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Arrow Connector 150"/>
            <p:cNvCxnSpPr>
              <a:stCxn id="134" idx="2"/>
              <a:endCxn id="136" idx="6"/>
            </p:cNvCxnSpPr>
            <p:nvPr/>
          </p:nvCxnSpPr>
          <p:spPr>
            <a:xfrm flipH="1">
              <a:off x="8536413" y="3473648"/>
              <a:ext cx="154840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Arrow Connector 151"/>
            <p:cNvCxnSpPr>
              <a:stCxn id="134" idx="2"/>
              <a:endCxn id="123" idx="6"/>
            </p:cNvCxnSpPr>
            <p:nvPr/>
          </p:nvCxnSpPr>
          <p:spPr>
            <a:xfrm flipH="1">
              <a:off x="8078047" y="3473648"/>
              <a:ext cx="613206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/>
            <p:cNvCxnSpPr>
              <a:stCxn id="134" idx="2"/>
              <a:endCxn id="124" idx="6"/>
            </p:cNvCxnSpPr>
            <p:nvPr/>
          </p:nvCxnSpPr>
          <p:spPr>
            <a:xfrm flipH="1">
              <a:off x="7653087" y="3473648"/>
              <a:ext cx="1038166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/>
            <p:cNvCxnSpPr>
              <a:endCxn id="111" idx="6"/>
            </p:cNvCxnSpPr>
            <p:nvPr/>
          </p:nvCxnSpPr>
          <p:spPr>
            <a:xfrm flipH="1">
              <a:off x="6989084" y="2426685"/>
              <a:ext cx="851084" cy="237735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Oval 154"/>
            <p:cNvSpPr/>
            <p:nvPr/>
          </p:nvSpPr>
          <p:spPr>
            <a:xfrm rot="5400000" flipH="1">
              <a:off x="7683508" y="2113364"/>
              <a:ext cx="313321" cy="313321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cxnSp>
          <p:nvCxnSpPr>
            <p:cNvPr id="156" name="Straight Arrow Connector 155"/>
            <p:cNvCxnSpPr>
              <a:endCxn id="107" idx="6"/>
            </p:cNvCxnSpPr>
            <p:nvPr/>
          </p:nvCxnSpPr>
          <p:spPr>
            <a:xfrm flipH="1">
              <a:off x="7418383" y="2426685"/>
              <a:ext cx="421785" cy="237735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/>
            <p:cNvCxnSpPr>
              <a:endCxn id="109" idx="6"/>
            </p:cNvCxnSpPr>
            <p:nvPr/>
          </p:nvCxnSpPr>
          <p:spPr>
            <a:xfrm>
              <a:off x="7840168" y="2426685"/>
              <a:ext cx="3176" cy="237735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/>
            <p:cNvCxnSpPr>
              <a:endCxn id="108" idx="6"/>
            </p:cNvCxnSpPr>
            <p:nvPr/>
          </p:nvCxnSpPr>
          <p:spPr>
            <a:xfrm>
              <a:off x="7840168" y="2426685"/>
              <a:ext cx="428136" cy="237735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/>
            <p:cNvCxnSpPr>
              <a:endCxn id="110" idx="6"/>
            </p:cNvCxnSpPr>
            <p:nvPr/>
          </p:nvCxnSpPr>
          <p:spPr>
            <a:xfrm>
              <a:off x="7840168" y="2426685"/>
              <a:ext cx="851085" cy="237735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6" name="Right Arrow 175"/>
          <p:cNvSpPr/>
          <p:nvPr/>
        </p:nvSpPr>
        <p:spPr>
          <a:xfrm>
            <a:off x="7768445" y="2663039"/>
            <a:ext cx="776559" cy="3935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grpSp>
        <p:nvGrpSpPr>
          <p:cNvPr id="8" name="Group 7"/>
          <p:cNvGrpSpPr/>
          <p:nvPr/>
        </p:nvGrpSpPr>
        <p:grpSpPr>
          <a:xfrm>
            <a:off x="6142406" y="2413939"/>
            <a:ext cx="1778089" cy="1438803"/>
            <a:chOff x="6993701" y="2839713"/>
            <a:chExt cx="1778089" cy="1438802"/>
          </a:xfrm>
        </p:grpSpPr>
        <p:grpSp>
          <p:nvGrpSpPr>
            <p:cNvPr id="163" name="Group 162"/>
            <p:cNvGrpSpPr/>
            <p:nvPr/>
          </p:nvGrpSpPr>
          <p:grpSpPr>
            <a:xfrm>
              <a:off x="7572772" y="2839713"/>
              <a:ext cx="895556" cy="883316"/>
              <a:chOff x="4304892" y="1430064"/>
              <a:chExt cx="1182305" cy="1166149"/>
            </a:xfrm>
          </p:grpSpPr>
          <p:sp>
            <p:nvSpPr>
              <p:cNvPr id="164" name="Oval 163"/>
              <p:cNvSpPr/>
              <p:nvPr/>
            </p:nvSpPr>
            <p:spPr>
              <a:xfrm>
                <a:off x="4304892" y="1936737"/>
                <a:ext cx="205832" cy="2058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4779046" y="1650200"/>
                <a:ext cx="205832" cy="20583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4407808" y="1539308"/>
                <a:ext cx="205832" cy="20583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4549189" y="2079459"/>
                <a:ext cx="205832" cy="2058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4304892" y="2224871"/>
                <a:ext cx="205832" cy="2058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4549189" y="2390381"/>
                <a:ext cx="205832" cy="2058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4814602" y="2285291"/>
                <a:ext cx="205832" cy="2058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4856394" y="1921681"/>
                <a:ext cx="205832" cy="20583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4667364" y="1430064"/>
                <a:ext cx="205832" cy="20583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4984878" y="1492170"/>
                <a:ext cx="205832" cy="20583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5281365" y="1921681"/>
                <a:ext cx="205832" cy="20583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  <p:sp>
          <p:nvSpPr>
            <p:cNvPr id="175" name="Right Arrow 174"/>
            <p:cNvSpPr/>
            <p:nvPr/>
          </p:nvSpPr>
          <p:spPr>
            <a:xfrm>
              <a:off x="6993701" y="3080542"/>
              <a:ext cx="460088" cy="39350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246" name="TextBox 245"/>
            <p:cNvSpPr txBox="1"/>
            <p:nvPr/>
          </p:nvSpPr>
          <p:spPr>
            <a:xfrm>
              <a:off x="7155848" y="3816850"/>
              <a:ext cx="16159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/>
                <a:t>PROBABILISTIC </a:t>
              </a:r>
              <a:r>
                <a:rPr lang="en-US" sz="1200" b="1"/>
                <a:t>TRAINING DATA</a:t>
              </a:r>
              <a:endParaRPr lang="en-US" sz="1200" b="1" i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229864" y="1825625"/>
            <a:ext cx="2314993" cy="2264486"/>
            <a:chOff x="5091019" y="2273099"/>
            <a:chExt cx="2314993" cy="2264485"/>
          </a:xfrm>
        </p:grpSpPr>
        <p:grpSp>
          <p:nvGrpSpPr>
            <p:cNvPr id="192" name="Group 191"/>
            <p:cNvGrpSpPr/>
            <p:nvPr/>
          </p:nvGrpSpPr>
          <p:grpSpPr>
            <a:xfrm>
              <a:off x="5416553" y="2273099"/>
              <a:ext cx="1426319" cy="1990236"/>
              <a:chOff x="3112108" y="1982209"/>
              <a:chExt cx="1426319" cy="1990236"/>
            </a:xfrm>
          </p:grpSpPr>
          <p:grpSp>
            <p:nvGrpSpPr>
              <p:cNvPr id="193" name="Group 192"/>
              <p:cNvGrpSpPr/>
              <p:nvPr/>
            </p:nvGrpSpPr>
            <p:grpSpPr>
              <a:xfrm rot="2543429">
                <a:off x="3580741" y="2472430"/>
                <a:ext cx="726661" cy="176963"/>
                <a:chOff x="7594270" y="4689207"/>
                <a:chExt cx="726661" cy="176963"/>
              </a:xfrm>
            </p:grpSpPr>
            <p:sp>
              <p:nvSpPr>
                <p:cNvPr id="229" name="Rectangle 228"/>
                <p:cNvSpPr/>
                <p:nvPr/>
              </p:nvSpPr>
              <p:spPr>
                <a:xfrm>
                  <a:off x="7869119" y="4689207"/>
                  <a:ext cx="176963" cy="176963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230" name="Straight Connector 229"/>
                <p:cNvCxnSpPr/>
                <p:nvPr/>
              </p:nvCxnSpPr>
              <p:spPr>
                <a:xfrm>
                  <a:off x="7594270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/>
              </p:nvCxnSpPr>
              <p:spPr>
                <a:xfrm>
                  <a:off x="8046082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4" name="Group 193"/>
              <p:cNvGrpSpPr/>
              <p:nvPr/>
            </p:nvGrpSpPr>
            <p:grpSpPr>
              <a:xfrm rot="20024622" flipV="1">
                <a:off x="3513460" y="3094221"/>
                <a:ext cx="726661" cy="176963"/>
                <a:chOff x="7594270" y="4689207"/>
                <a:chExt cx="726661" cy="176963"/>
              </a:xfrm>
            </p:grpSpPr>
            <p:sp>
              <p:nvSpPr>
                <p:cNvPr id="226" name="Rectangle 225"/>
                <p:cNvSpPr/>
                <p:nvPr/>
              </p:nvSpPr>
              <p:spPr>
                <a:xfrm>
                  <a:off x="7869119" y="4689207"/>
                  <a:ext cx="176963" cy="176963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227" name="Straight Connector 226"/>
                <p:cNvCxnSpPr/>
                <p:nvPr/>
              </p:nvCxnSpPr>
              <p:spPr>
                <a:xfrm>
                  <a:off x="7594270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" name="Straight Connector 227"/>
                <p:cNvCxnSpPr/>
                <p:nvPr/>
              </p:nvCxnSpPr>
              <p:spPr>
                <a:xfrm>
                  <a:off x="8046082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5" name="Group 194"/>
              <p:cNvGrpSpPr/>
              <p:nvPr/>
            </p:nvGrpSpPr>
            <p:grpSpPr>
              <a:xfrm rot="1575378">
                <a:off x="3513460" y="2781318"/>
                <a:ext cx="726661" cy="176963"/>
                <a:chOff x="7594270" y="4689207"/>
                <a:chExt cx="726661" cy="176963"/>
              </a:xfrm>
            </p:grpSpPr>
            <p:sp>
              <p:nvSpPr>
                <p:cNvPr id="223" name="Rectangle 222"/>
                <p:cNvSpPr/>
                <p:nvPr/>
              </p:nvSpPr>
              <p:spPr>
                <a:xfrm>
                  <a:off x="7869119" y="4689207"/>
                  <a:ext cx="176963" cy="176963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224" name="Straight Connector 223"/>
                <p:cNvCxnSpPr/>
                <p:nvPr/>
              </p:nvCxnSpPr>
              <p:spPr>
                <a:xfrm>
                  <a:off x="7594270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/>
              </p:nvCxnSpPr>
              <p:spPr>
                <a:xfrm>
                  <a:off x="8046082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6" name="Group 195"/>
              <p:cNvGrpSpPr/>
              <p:nvPr/>
            </p:nvGrpSpPr>
            <p:grpSpPr>
              <a:xfrm rot="19056571" flipV="1">
                <a:off x="3580741" y="3353743"/>
                <a:ext cx="726661" cy="176963"/>
                <a:chOff x="7594270" y="4689207"/>
                <a:chExt cx="726661" cy="176963"/>
              </a:xfrm>
            </p:grpSpPr>
            <p:sp>
              <p:nvSpPr>
                <p:cNvPr id="220" name="Rectangle 219"/>
                <p:cNvSpPr/>
                <p:nvPr/>
              </p:nvSpPr>
              <p:spPr>
                <a:xfrm>
                  <a:off x="7869119" y="4689207"/>
                  <a:ext cx="176963" cy="176963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221" name="Straight Connector 220"/>
                <p:cNvCxnSpPr/>
                <p:nvPr/>
              </p:nvCxnSpPr>
              <p:spPr>
                <a:xfrm>
                  <a:off x="7594270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Straight Connector 221"/>
                <p:cNvCxnSpPr/>
                <p:nvPr/>
              </p:nvCxnSpPr>
              <p:spPr>
                <a:xfrm>
                  <a:off x="8046082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7" name="Group 196"/>
              <p:cNvGrpSpPr/>
              <p:nvPr/>
            </p:nvGrpSpPr>
            <p:grpSpPr>
              <a:xfrm rot="16200000" flipV="1">
                <a:off x="3452670" y="2388632"/>
                <a:ext cx="201815" cy="116372"/>
                <a:chOff x="7580757" y="4688314"/>
                <a:chExt cx="686714" cy="116372"/>
              </a:xfrm>
            </p:grpSpPr>
            <p:cxnSp>
              <p:nvCxnSpPr>
                <p:cNvPr id="217" name="Straight Connector 216"/>
                <p:cNvCxnSpPr/>
                <p:nvPr/>
              </p:nvCxnSpPr>
              <p:spPr>
                <a:xfrm rot="16200000">
                  <a:off x="7724417" y="4603735"/>
                  <a:ext cx="1044" cy="288364"/>
                </a:xfrm>
                <a:prstGeom prst="line">
                  <a:avLst/>
                </a:prstGeom>
                <a:ln w="12700"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/>
                <p:cNvCxnSpPr/>
                <p:nvPr/>
              </p:nvCxnSpPr>
              <p:spPr>
                <a:xfrm>
                  <a:off x="7992622" y="4751713"/>
                  <a:ext cx="274849" cy="1"/>
                </a:xfrm>
                <a:prstGeom prst="line">
                  <a:avLst/>
                </a:prstGeom>
                <a:ln w="12700"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9" name="Rectangle 218"/>
                <p:cNvSpPr/>
                <p:nvPr/>
              </p:nvSpPr>
              <p:spPr>
                <a:xfrm>
                  <a:off x="7799475" y="4688314"/>
                  <a:ext cx="277670" cy="116372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grpSp>
            <p:nvGrpSpPr>
              <p:cNvPr id="198" name="Group 197"/>
              <p:cNvGrpSpPr/>
              <p:nvPr/>
            </p:nvGrpSpPr>
            <p:grpSpPr>
              <a:xfrm>
                <a:off x="3366408" y="1982209"/>
                <a:ext cx="363702" cy="363702"/>
                <a:chOff x="5506720" y="4245991"/>
                <a:chExt cx="839595" cy="839595"/>
              </a:xfrm>
              <a:solidFill>
                <a:schemeClr val="bg1"/>
              </a:solidFill>
            </p:grpSpPr>
            <p:sp>
              <p:nvSpPr>
                <p:cNvPr id="215" name="Oval 214"/>
                <p:cNvSpPr/>
                <p:nvPr/>
              </p:nvSpPr>
              <p:spPr>
                <a:xfrm>
                  <a:off x="5506720" y="4245991"/>
                  <a:ext cx="839595" cy="839595"/>
                </a:xfrm>
                <a:prstGeom prst="ellipse">
                  <a:avLst/>
                </a:prstGeom>
                <a:grp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6" name="TextBox 215"/>
                    <p:cNvSpPr txBox="1"/>
                    <p:nvPr/>
                  </p:nvSpPr>
                  <p:spPr>
                    <a:xfrm>
                      <a:off x="5756229" y="4457553"/>
                      <a:ext cx="395951" cy="426296"/>
                    </a:xfrm>
                    <a:prstGeom prst="rect">
                      <a:avLst/>
                    </a:prstGeom>
                    <a:grp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latin typeface="Cambria Math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12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/>
                    </a:p>
                  </p:txBody>
                </p:sp>
              </mc:Choice>
              <mc:Fallback xmlns="">
                <p:sp>
                  <p:nvSpPr>
                    <p:cNvPr id="216" name="TextBox 21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56229" y="4457555"/>
                      <a:ext cx="395953" cy="426296"/>
                    </a:xfrm>
                    <a:prstGeom prst="rect">
                      <a:avLst/>
                    </a:prstGeom>
                    <a:blipFill rotWithShape="0">
                      <a:blip r:embed="rId3"/>
                      <a:stretch>
                        <a:fillRect l="-21429" r="-3571" b="-1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99" name="Group 198"/>
              <p:cNvGrpSpPr/>
              <p:nvPr/>
            </p:nvGrpSpPr>
            <p:grpSpPr>
              <a:xfrm>
                <a:off x="3366408" y="2547725"/>
                <a:ext cx="363702" cy="363702"/>
                <a:chOff x="5506720" y="4245991"/>
                <a:chExt cx="839595" cy="839595"/>
              </a:xfrm>
              <a:solidFill>
                <a:schemeClr val="bg1"/>
              </a:solidFill>
            </p:grpSpPr>
            <p:sp>
              <p:nvSpPr>
                <p:cNvPr id="213" name="Oval 212"/>
                <p:cNvSpPr/>
                <p:nvPr/>
              </p:nvSpPr>
              <p:spPr>
                <a:xfrm>
                  <a:off x="5506720" y="4245991"/>
                  <a:ext cx="839595" cy="839595"/>
                </a:xfrm>
                <a:prstGeom prst="ellipse">
                  <a:avLst/>
                </a:prstGeom>
                <a:grp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4" name="TextBox 213"/>
                    <p:cNvSpPr txBox="1"/>
                    <p:nvPr/>
                  </p:nvSpPr>
                  <p:spPr>
                    <a:xfrm>
                      <a:off x="5756229" y="4457553"/>
                      <a:ext cx="404241" cy="426296"/>
                    </a:xfrm>
                    <a:prstGeom prst="rect">
                      <a:avLst/>
                    </a:prstGeom>
                    <a:grp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latin typeface="Cambria Math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12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/>
                    </a:p>
                  </p:txBody>
                </p:sp>
              </mc:Choice>
              <mc:Fallback xmlns="">
                <p:sp>
                  <p:nvSpPr>
                    <p:cNvPr id="214" name="TextBox 21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56229" y="4457555"/>
                      <a:ext cx="404241" cy="426296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 l="-21429" r="-7143" b="-967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00" name="Group 199"/>
              <p:cNvGrpSpPr/>
              <p:nvPr/>
            </p:nvGrpSpPr>
            <p:grpSpPr>
              <a:xfrm>
                <a:off x="3366408" y="3106556"/>
                <a:ext cx="363702" cy="363702"/>
                <a:chOff x="5506720" y="4245991"/>
                <a:chExt cx="839595" cy="839595"/>
              </a:xfrm>
              <a:solidFill>
                <a:schemeClr val="bg1"/>
              </a:solidFill>
            </p:grpSpPr>
            <p:sp>
              <p:nvSpPr>
                <p:cNvPr id="211" name="Oval 210"/>
                <p:cNvSpPr/>
                <p:nvPr/>
              </p:nvSpPr>
              <p:spPr>
                <a:xfrm>
                  <a:off x="5506720" y="4245991"/>
                  <a:ext cx="839595" cy="839595"/>
                </a:xfrm>
                <a:prstGeom prst="ellipse">
                  <a:avLst/>
                </a:prstGeom>
                <a:grp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2" name="TextBox 211"/>
                    <p:cNvSpPr txBox="1"/>
                    <p:nvPr/>
                  </p:nvSpPr>
                  <p:spPr>
                    <a:xfrm>
                      <a:off x="5756229" y="4457553"/>
                      <a:ext cx="404241" cy="426296"/>
                    </a:xfrm>
                    <a:prstGeom prst="rect">
                      <a:avLst/>
                    </a:prstGeom>
                    <a:grp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latin typeface="Cambria Math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12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/>
                    </a:p>
                  </p:txBody>
                </p:sp>
              </mc:Choice>
              <mc:Fallback xmlns="">
                <p:sp>
                  <p:nvSpPr>
                    <p:cNvPr id="212" name="TextBox 21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56229" y="4457555"/>
                      <a:ext cx="404241" cy="426296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 l="-21429" r="-7143" b="-1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01" name="Group 200"/>
              <p:cNvGrpSpPr/>
              <p:nvPr/>
            </p:nvGrpSpPr>
            <p:grpSpPr>
              <a:xfrm>
                <a:off x="3366408" y="3608743"/>
                <a:ext cx="363702" cy="363702"/>
                <a:chOff x="5506720" y="4245991"/>
                <a:chExt cx="839595" cy="839595"/>
              </a:xfrm>
              <a:solidFill>
                <a:schemeClr val="bg1"/>
              </a:solidFill>
            </p:grpSpPr>
            <p:sp>
              <p:nvSpPr>
                <p:cNvPr id="209" name="Oval 208"/>
                <p:cNvSpPr/>
                <p:nvPr/>
              </p:nvSpPr>
              <p:spPr>
                <a:xfrm>
                  <a:off x="5506720" y="4245991"/>
                  <a:ext cx="839595" cy="839595"/>
                </a:xfrm>
                <a:prstGeom prst="ellipse">
                  <a:avLst/>
                </a:prstGeom>
                <a:grp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0" name="TextBox 209"/>
                    <p:cNvSpPr txBox="1"/>
                    <p:nvPr/>
                  </p:nvSpPr>
                  <p:spPr>
                    <a:xfrm>
                      <a:off x="5756229" y="4457553"/>
                      <a:ext cx="404241" cy="426296"/>
                    </a:xfrm>
                    <a:prstGeom prst="rect">
                      <a:avLst/>
                    </a:prstGeom>
                    <a:grp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latin typeface="Cambria Math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12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4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/>
                    </a:p>
                  </p:txBody>
                </p:sp>
              </mc:Choice>
              <mc:Fallback xmlns="">
                <p:sp>
                  <p:nvSpPr>
                    <p:cNvPr id="210" name="TextBox 20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56229" y="4457555"/>
                      <a:ext cx="404241" cy="426296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 l="-21429" r="-7143" b="-967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02" name="Group 201"/>
              <p:cNvGrpSpPr/>
              <p:nvPr/>
            </p:nvGrpSpPr>
            <p:grpSpPr>
              <a:xfrm>
                <a:off x="4062258" y="2773074"/>
                <a:ext cx="476169" cy="476169"/>
                <a:chOff x="9660291" y="2168485"/>
                <a:chExt cx="476169" cy="476169"/>
              </a:xfrm>
            </p:grpSpPr>
            <p:sp>
              <p:nvSpPr>
                <p:cNvPr id="207" name="Oval 206"/>
                <p:cNvSpPr/>
                <p:nvPr/>
              </p:nvSpPr>
              <p:spPr>
                <a:xfrm>
                  <a:off x="9660291" y="2168485"/>
                  <a:ext cx="476169" cy="476169"/>
                </a:xfrm>
                <a:prstGeom prst="ellipse">
                  <a:avLst/>
                </a:prstGeom>
                <a:solidFill>
                  <a:schemeClr val="bg2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8" name="TextBox 207"/>
                    <p:cNvSpPr txBox="1"/>
                    <p:nvPr/>
                  </p:nvSpPr>
                  <p:spPr>
                    <a:xfrm>
                      <a:off x="9813668" y="2280772"/>
                      <a:ext cx="146900" cy="2078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351" i="1">
                                <a:latin typeface="Cambria Math" charset="0"/>
                              </a:rPr>
                              <m:t>𝑌</m:t>
                            </m:r>
                          </m:oMath>
                        </m:oMathPara>
                      </a14:m>
                      <a:endParaRPr lang="en-US" sz="1351" dirty="0"/>
                    </a:p>
                  </p:txBody>
                </p:sp>
              </mc:Choice>
              <mc:Fallback xmlns="">
                <p:sp>
                  <p:nvSpPr>
                    <p:cNvPr id="181" name="TextBox 18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813668" y="2280771"/>
                      <a:ext cx="198003" cy="276999"/>
                    </a:xfrm>
                    <a:prstGeom prst="rect">
                      <a:avLst/>
                    </a:prstGeom>
                    <a:blipFill rotWithShape="0">
                      <a:blip r:embed="rId10"/>
                      <a:stretch>
                        <a:fillRect l="-27273" r="-21212" b="-434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203" name="Right Arrow 202"/>
              <p:cNvSpPr/>
              <p:nvPr/>
            </p:nvSpPr>
            <p:spPr>
              <a:xfrm>
                <a:off x="3112108" y="2067146"/>
                <a:ext cx="196248" cy="19953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204" name="Right Arrow 203"/>
              <p:cNvSpPr/>
              <p:nvPr/>
            </p:nvSpPr>
            <p:spPr>
              <a:xfrm>
                <a:off x="3112108" y="2609298"/>
                <a:ext cx="196248" cy="19953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205" name="Right Arrow 204"/>
              <p:cNvSpPr/>
              <p:nvPr/>
            </p:nvSpPr>
            <p:spPr>
              <a:xfrm>
                <a:off x="3112108" y="3158064"/>
                <a:ext cx="196248" cy="19953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206" name="Right Arrow 205"/>
              <p:cNvSpPr/>
              <p:nvPr/>
            </p:nvSpPr>
            <p:spPr>
              <a:xfrm>
                <a:off x="3112108" y="3693426"/>
                <a:ext cx="196248" cy="19953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  <p:sp>
          <p:nvSpPr>
            <p:cNvPr id="251" name="TextBox 250"/>
            <p:cNvSpPr txBox="1"/>
            <p:nvPr/>
          </p:nvSpPr>
          <p:spPr>
            <a:xfrm>
              <a:off x="5091019" y="4260585"/>
              <a:ext cx="23149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LABEL MODEL</a:t>
              </a:r>
            </a:p>
          </p:txBody>
        </p:sp>
      </p:grpSp>
      <p:grpSp>
        <p:nvGrpSpPr>
          <p:cNvPr id="178" name="Group 177"/>
          <p:cNvGrpSpPr/>
          <p:nvPr/>
        </p:nvGrpSpPr>
        <p:grpSpPr>
          <a:xfrm>
            <a:off x="920875" y="5214366"/>
            <a:ext cx="3166813" cy="1309765"/>
            <a:chOff x="2380421" y="22911038"/>
            <a:chExt cx="6913994" cy="2718322"/>
          </a:xfrm>
        </p:grpSpPr>
        <p:sp>
          <p:nvSpPr>
            <p:cNvPr id="179" name="Rounded Rectangle 178"/>
            <p:cNvSpPr/>
            <p:nvPr/>
          </p:nvSpPr>
          <p:spPr>
            <a:xfrm>
              <a:off x="2787936" y="23207008"/>
              <a:ext cx="6506479" cy="2422352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7" tIns="60949" rIns="121897" bIns="60949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Users write </a:t>
              </a:r>
              <a:r>
                <a:rPr lang="en-US" sz="2000" i="1" dirty="0">
                  <a:solidFill>
                    <a:schemeClr val="bg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labeling functions</a:t>
              </a:r>
              <a:r>
                <a:rPr lang="en-US" sz="2000" dirty="0">
                  <a:solidFill>
                    <a:schemeClr val="bg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 to generate noisy labels</a:t>
              </a:r>
            </a:p>
          </p:txBody>
        </p:sp>
        <p:sp>
          <p:nvSpPr>
            <p:cNvPr id="180" name="Oval 179"/>
            <p:cNvSpPr/>
            <p:nvPr/>
          </p:nvSpPr>
          <p:spPr>
            <a:xfrm>
              <a:off x="2380421" y="22911038"/>
              <a:ext cx="828473" cy="828473"/>
            </a:xfrm>
            <a:prstGeom prst="ellipse">
              <a:avLst/>
            </a:prstGeom>
            <a:solidFill>
              <a:schemeClr val="bg1"/>
            </a:solidFill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2060"/>
                  </a:solidFill>
                </a:rPr>
                <a:t>1</a:t>
              </a:r>
            </a:p>
          </p:txBody>
        </p:sp>
      </p:grpSp>
      <p:grpSp>
        <p:nvGrpSpPr>
          <p:cNvPr id="181" name="Group 180"/>
          <p:cNvGrpSpPr/>
          <p:nvPr/>
        </p:nvGrpSpPr>
        <p:grpSpPr>
          <a:xfrm>
            <a:off x="4655702" y="5214366"/>
            <a:ext cx="3166813" cy="1309765"/>
            <a:chOff x="2380421" y="22911038"/>
            <a:chExt cx="6913994" cy="2718322"/>
          </a:xfrm>
        </p:grpSpPr>
        <p:sp>
          <p:nvSpPr>
            <p:cNvPr id="182" name="Rounded Rectangle 181"/>
            <p:cNvSpPr/>
            <p:nvPr/>
          </p:nvSpPr>
          <p:spPr>
            <a:xfrm>
              <a:off x="2787936" y="23207008"/>
              <a:ext cx="6506479" cy="2422352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7" tIns="60949" rIns="121897" bIns="60949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Snorkel models and combine these labels</a:t>
              </a:r>
            </a:p>
          </p:txBody>
        </p:sp>
        <p:sp>
          <p:nvSpPr>
            <p:cNvPr id="183" name="Oval 182"/>
            <p:cNvSpPr/>
            <p:nvPr/>
          </p:nvSpPr>
          <p:spPr>
            <a:xfrm>
              <a:off x="2380421" y="22911038"/>
              <a:ext cx="828473" cy="828473"/>
            </a:xfrm>
            <a:prstGeom prst="ellipse">
              <a:avLst/>
            </a:prstGeom>
            <a:solidFill>
              <a:schemeClr val="bg1"/>
            </a:solidFill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</a:rPr>
                <a:t>2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70117" y="1879109"/>
            <a:ext cx="2314993" cy="2355382"/>
            <a:chOff x="3320508" y="2489058"/>
            <a:chExt cx="2314993" cy="2355381"/>
          </a:xfrm>
        </p:grpSpPr>
        <p:sp>
          <p:nvSpPr>
            <p:cNvPr id="237" name="TextBox 236"/>
            <p:cNvSpPr txBox="1"/>
            <p:nvPr/>
          </p:nvSpPr>
          <p:spPr>
            <a:xfrm>
              <a:off x="3675711" y="2489058"/>
              <a:ext cx="1603296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def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 lf1(x):</a:t>
              </a:r>
            </a:p>
            <a:p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return 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1 </a:t>
              </a:r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if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 cid in KB </a:t>
              </a:r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else 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0</a:t>
              </a:r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75711" y="3014855"/>
              <a:ext cx="1603296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def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 lf1(x):</a:t>
              </a:r>
            </a:p>
            <a:p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return 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1 </a:t>
              </a:r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if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 cid in KB </a:t>
              </a:r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else 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0</a:t>
              </a:r>
            </a:p>
          </p:txBody>
        </p:sp>
        <p:sp>
          <p:nvSpPr>
            <p:cNvPr id="261" name="TextBox 260"/>
            <p:cNvSpPr txBox="1"/>
            <p:nvPr/>
          </p:nvSpPr>
          <p:spPr>
            <a:xfrm>
              <a:off x="3675711" y="3567176"/>
              <a:ext cx="1603296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def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 lf1(x):</a:t>
              </a:r>
            </a:p>
            <a:p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return 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1 </a:t>
              </a:r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if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 cid in KB </a:t>
              </a:r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else 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0</a:t>
              </a:r>
            </a:p>
          </p:txBody>
        </p:sp>
        <p:sp>
          <p:nvSpPr>
            <p:cNvPr id="262" name="TextBox 261"/>
            <p:cNvSpPr txBox="1"/>
            <p:nvPr/>
          </p:nvSpPr>
          <p:spPr>
            <a:xfrm>
              <a:off x="3675711" y="4104498"/>
              <a:ext cx="1603296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def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 lf1(x):</a:t>
              </a:r>
            </a:p>
            <a:p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return 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1 </a:t>
              </a:r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if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 cid in KB </a:t>
              </a:r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else 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0</a:t>
              </a: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3320508" y="4567440"/>
              <a:ext cx="23149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LABELING FUNCTIONS</a:t>
              </a:r>
            </a:p>
          </p:txBody>
        </p:sp>
      </p:grpSp>
      <p:sp>
        <p:nvSpPr>
          <p:cNvPr id="188" name="TextBox 187"/>
          <p:cNvSpPr txBox="1"/>
          <p:nvPr/>
        </p:nvSpPr>
        <p:spPr>
          <a:xfrm>
            <a:off x="8515985" y="3855019"/>
            <a:ext cx="23149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END MODEL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65889" y="2110099"/>
            <a:ext cx="1373595" cy="1456644"/>
            <a:chOff x="1071635" y="2018885"/>
            <a:chExt cx="883630" cy="937056"/>
          </a:xfrm>
        </p:grpSpPr>
        <p:sp>
          <p:nvSpPr>
            <p:cNvPr id="161" name="Round Same Side Corner Rectangle 160"/>
            <p:cNvSpPr/>
            <p:nvPr/>
          </p:nvSpPr>
          <p:spPr>
            <a:xfrm>
              <a:off x="1071635" y="2376681"/>
              <a:ext cx="334286" cy="287245"/>
            </a:xfrm>
            <a:prstGeom prst="round2Same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162" name="Oval 161"/>
            <p:cNvSpPr/>
            <p:nvPr/>
          </p:nvSpPr>
          <p:spPr>
            <a:xfrm>
              <a:off x="1110558" y="2177231"/>
              <a:ext cx="256439" cy="256439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189" name="Right Arrow 188"/>
            <p:cNvSpPr/>
            <p:nvPr/>
          </p:nvSpPr>
          <p:spPr>
            <a:xfrm rot="19040097">
              <a:off x="1542760" y="2018885"/>
              <a:ext cx="412206" cy="160098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190" name="Right Arrow 189"/>
            <p:cNvSpPr/>
            <p:nvPr/>
          </p:nvSpPr>
          <p:spPr>
            <a:xfrm>
              <a:off x="1543059" y="2407364"/>
              <a:ext cx="412206" cy="160098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191" name="Right Arrow 190"/>
            <p:cNvSpPr/>
            <p:nvPr/>
          </p:nvSpPr>
          <p:spPr>
            <a:xfrm rot="2559903" flipV="1">
              <a:off x="1542760" y="2795843"/>
              <a:ext cx="412206" cy="160098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397955" y="3659518"/>
            <a:ext cx="4087693" cy="1292170"/>
            <a:chOff x="1397954" y="3659516"/>
            <a:chExt cx="4087693" cy="1292169"/>
          </a:xfrm>
        </p:grpSpPr>
        <p:sp>
          <p:nvSpPr>
            <p:cNvPr id="4" name="Bent Arrow 3"/>
            <p:cNvSpPr/>
            <p:nvPr/>
          </p:nvSpPr>
          <p:spPr>
            <a:xfrm rot="16200000">
              <a:off x="2509774" y="2547696"/>
              <a:ext cx="970715" cy="3194355"/>
            </a:xfrm>
            <a:prstGeom prst="bentArrow">
              <a:avLst>
                <a:gd name="adj1" fmla="val 14638"/>
                <a:gd name="adj2" fmla="val 25000"/>
                <a:gd name="adj3" fmla="val 25000"/>
                <a:gd name="adj4" fmla="val 43750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>
                <a:solidFill>
                  <a:schemeClr val="tx1"/>
                </a:solidFill>
              </a:endParaRPr>
            </a:p>
          </p:txBody>
        </p:sp>
        <p:sp>
          <p:nvSpPr>
            <p:cNvPr id="5" name="Bent Arrow 4"/>
            <p:cNvSpPr/>
            <p:nvPr/>
          </p:nvSpPr>
          <p:spPr>
            <a:xfrm rot="10800000">
              <a:off x="4655701" y="4117712"/>
              <a:ext cx="829946" cy="573371"/>
            </a:xfrm>
            <a:prstGeom prst="bentArrow">
              <a:avLst>
                <a:gd name="adj1" fmla="val 20216"/>
                <a:gd name="adj2" fmla="val 25000"/>
                <a:gd name="adj3" fmla="val 25000"/>
                <a:gd name="adj4" fmla="val 43750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>
                <a:solidFill>
                  <a:schemeClr val="tx1"/>
                </a:solidFill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2375422" y="4674686"/>
              <a:ext cx="23149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RAPID FEEDBACK &amp; ITERATION</a:t>
              </a:r>
            </a:p>
          </p:txBody>
        </p:sp>
      </p:grpSp>
      <p:sp>
        <p:nvSpPr>
          <p:cNvPr id="177" name="Rounded Rectangle 176"/>
          <p:cNvSpPr/>
          <p:nvPr/>
        </p:nvSpPr>
        <p:spPr>
          <a:xfrm>
            <a:off x="6262063" y="1640802"/>
            <a:ext cx="4568915" cy="2593689"/>
          </a:xfrm>
          <a:prstGeom prst="roundRect">
            <a:avLst>
              <a:gd name="adj" fmla="val 12059"/>
            </a:avLst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grpSp>
        <p:nvGrpSpPr>
          <p:cNvPr id="232" name="Group 231"/>
          <p:cNvGrpSpPr/>
          <p:nvPr/>
        </p:nvGrpSpPr>
        <p:grpSpPr>
          <a:xfrm>
            <a:off x="8249613" y="5214366"/>
            <a:ext cx="3166813" cy="1309765"/>
            <a:chOff x="2380421" y="22911038"/>
            <a:chExt cx="6913994" cy="2718322"/>
          </a:xfrm>
        </p:grpSpPr>
        <p:sp>
          <p:nvSpPr>
            <p:cNvPr id="233" name="Rounded Rectangle 232"/>
            <p:cNvSpPr/>
            <p:nvPr/>
          </p:nvSpPr>
          <p:spPr>
            <a:xfrm>
              <a:off x="2787936" y="23207008"/>
              <a:ext cx="6506479" cy="2422352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7" tIns="60949" rIns="121897" bIns="60949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We use the resulting </a:t>
              </a:r>
              <a:r>
                <a:rPr lang="en-US" sz="2000" i="1" dirty="0">
                  <a:solidFill>
                    <a:schemeClr val="bg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probabilistic </a:t>
              </a:r>
              <a:r>
                <a:rPr lang="en-US" sz="2000" dirty="0">
                  <a:solidFill>
                    <a:schemeClr val="bg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training labels to train a model</a:t>
              </a:r>
            </a:p>
          </p:txBody>
        </p:sp>
        <p:sp>
          <p:nvSpPr>
            <p:cNvPr id="234" name="Oval 233"/>
            <p:cNvSpPr/>
            <p:nvPr/>
          </p:nvSpPr>
          <p:spPr>
            <a:xfrm>
              <a:off x="2380421" y="22911038"/>
              <a:ext cx="828473" cy="828473"/>
            </a:xfrm>
            <a:prstGeom prst="ellipse">
              <a:avLst/>
            </a:prstGeom>
            <a:solidFill>
              <a:schemeClr val="bg1"/>
            </a:solidFill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24267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model and combine LFs?</a:t>
            </a:r>
          </a:p>
        </p:txBody>
      </p:sp>
      <p:grpSp>
        <p:nvGrpSpPr>
          <p:cNvPr id="106" name="Group 105"/>
          <p:cNvGrpSpPr/>
          <p:nvPr/>
        </p:nvGrpSpPr>
        <p:grpSpPr>
          <a:xfrm>
            <a:off x="8668615" y="1825625"/>
            <a:ext cx="2015491" cy="1833891"/>
            <a:chOff x="6832424" y="2113364"/>
            <a:chExt cx="2015490" cy="1833890"/>
          </a:xfrm>
        </p:grpSpPr>
        <p:sp>
          <p:nvSpPr>
            <p:cNvPr id="107" name="Oval 106"/>
            <p:cNvSpPr/>
            <p:nvPr/>
          </p:nvSpPr>
          <p:spPr>
            <a:xfrm rot="5400000" flipH="1">
              <a:off x="7261723" y="2664420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08" name="Oval 107"/>
            <p:cNvSpPr/>
            <p:nvPr/>
          </p:nvSpPr>
          <p:spPr>
            <a:xfrm rot="5400000" flipH="1">
              <a:off x="8111644" y="2664420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09" name="Oval 108"/>
            <p:cNvSpPr/>
            <p:nvPr/>
          </p:nvSpPr>
          <p:spPr>
            <a:xfrm rot="5400000" flipH="1">
              <a:off x="7686684" y="2664420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0" name="Oval 109"/>
            <p:cNvSpPr/>
            <p:nvPr/>
          </p:nvSpPr>
          <p:spPr>
            <a:xfrm rot="5400000" flipH="1">
              <a:off x="8534593" y="2664420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1" name="Oval 110"/>
            <p:cNvSpPr/>
            <p:nvPr/>
          </p:nvSpPr>
          <p:spPr>
            <a:xfrm rot="5400000" flipH="1">
              <a:off x="6832424" y="2664420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2" name="Oval 111"/>
            <p:cNvSpPr/>
            <p:nvPr/>
          </p:nvSpPr>
          <p:spPr>
            <a:xfrm rot="5400000" flipH="1">
              <a:off x="7921386" y="3633933"/>
              <a:ext cx="313321" cy="313322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3" name="Oval 112"/>
            <p:cNvSpPr/>
            <p:nvPr/>
          </p:nvSpPr>
          <p:spPr>
            <a:xfrm rot="5400000" flipH="1">
              <a:off x="7496426" y="3633933"/>
              <a:ext cx="313321" cy="313322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4" name="Oval 113"/>
            <p:cNvSpPr/>
            <p:nvPr/>
          </p:nvSpPr>
          <p:spPr>
            <a:xfrm rot="5400000" flipH="1">
              <a:off x="7261723" y="3160327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5" name="Oval 114"/>
            <p:cNvSpPr/>
            <p:nvPr/>
          </p:nvSpPr>
          <p:spPr>
            <a:xfrm rot="5400000" flipH="1">
              <a:off x="8111644" y="3160327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6" name="Oval 115"/>
            <p:cNvSpPr/>
            <p:nvPr/>
          </p:nvSpPr>
          <p:spPr>
            <a:xfrm rot="5400000" flipH="1">
              <a:off x="7686684" y="3160327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7" name="Oval 116"/>
            <p:cNvSpPr/>
            <p:nvPr/>
          </p:nvSpPr>
          <p:spPr>
            <a:xfrm rot="5400000" flipH="1">
              <a:off x="8534593" y="3160327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8" name="Oval 117"/>
            <p:cNvSpPr/>
            <p:nvPr/>
          </p:nvSpPr>
          <p:spPr>
            <a:xfrm rot="5400000" flipH="1">
              <a:off x="6832424" y="3160327"/>
              <a:ext cx="313321" cy="3133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19" name="Oval 118"/>
            <p:cNvSpPr/>
            <p:nvPr/>
          </p:nvSpPr>
          <p:spPr>
            <a:xfrm rot="5400000" flipH="1">
              <a:off x="8379752" y="3633933"/>
              <a:ext cx="313321" cy="313322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sp>
          <p:nvSpPr>
            <p:cNvPr id="120" name="Oval 119"/>
            <p:cNvSpPr/>
            <p:nvPr/>
          </p:nvSpPr>
          <p:spPr>
            <a:xfrm rot="5400000" flipH="1">
              <a:off x="7073389" y="3633933"/>
              <a:ext cx="313321" cy="313322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cxnSp>
          <p:nvCxnSpPr>
            <p:cNvPr id="121" name="Straight Arrow Connector 120"/>
            <p:cNvCxnSpPr>
              <a:stCxn id="111" idx="2"/>
              <a:endCxn id="131" idx="6"/>
            </p:cNvCxnSpPr>
            <p:nvPr/>
          </p:nvCxnSpPr>
          <p:spPr>
            <a:xfrm>
              <a:off x="6989084" y="2977741"/>
              <a:ext cx="429299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>
              <a:stCxn id="111" idx="2"/>
              <a:endCxn id="133" idx="6"/>
            </p:cNvCxnSpPr>
            <p:nvPr/>
          </p:nvCxnSpPr>
          <p:spPr>
            <a:xfrm>
              <a:off x="6989084" y="2977741"/>
              <a:ext cx="854260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/>
            <p:cNvCxnSpPr>
              <a:stCxn id="135" idx="6"/>
              <a:endCxn id="107" idx="2"/>
            </p:cNvCxnSpPr>
            <p:nvPr/>
          </p:nvCxnSpPr>
          <p:spPr>
            <a:xfrm flipV="1">
              <a:off x="6989084" y="2977741"/>
              <a:ext cx="429299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>
              <a:stCxn id="131" idx="6"/>
              <a:endCxn id="107" idx="2"/>
            </p:cNvCxnSpPr>
            <p:nvPr/>
          </p:nvCxnSpPr>
          <p:spPr>
            <a:xfrm flipV="1">
              <a:off x="7418383" y="2977741"/>
              <a:ext cx="0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>
              <a:stCxn id="107" idx="2"/>
              <a:endCxn id="133" idx="6"/>
            </p:cNvCxnSpPr>
            <p:nvPr/>
          </p:nvCxnSpPr>
          <p:spPr>
            <a:xfrm>
              <a:off x="7418383" y="2977741"/>
              <a:ext cx="424961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>
              <a:stCxn id="107" idx="2"/>
              <a:endCxn id="132" idx="6"/>
            </p:cNvCxnSpPr>
            <p:nvPr/>
          </p:nvCxnSpPr>
          <p:spPr>
            <a:xfrm>
              <a:off x="7418383" y="2977741"/>
              <a:ext cx="849921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>
              <a:stCxn id="135" idx="6"/>
              <a:endCxn id="109" idx="2"/>
            </p:cNvCxnSpPr>
            <p:nvPr/>
          </p:nvCxnSpPr>
          <p:spPr>
            <a:xfrm flipV="1">
              <a:off x="6989084" y="2977741"/>
              <a:ext cx="854260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>
              <a:stCxn id="131" idx="6"/>
              <a:endCxn id="109" idx="2"/>
            </p:cNvCxnSpPr>
            <p:nvPr/>
          </p:nvCxnSpPr>
          <p:spPr>
            <a:xfrm flipV="1">
              <a:off x="7418383" y="2977741"/>
              <a:ext cx="424961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>
              <a:stCxn id="109" idx="2"/>
              <a:endCxn id="133" idx="6"/>
            </p:cNvCxnSpPr>
            <p:nvPr/>
          </p:nvCxnSpPr>
          <p:spPr>
            <a:xfrm>
              <a:off x="7843344" y="2977741"/>
              <a:ext cx="0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/>
            <p:cNvCxnSpPr>
              <a:stCxn id="109" idx="2"/>
              <a:endCxn id="132" idx="6"/>
            </p:cNvCxnSpPr>
            <p:nvPr/>
          </p:nvCxnSpPr>
          <p:spPr>
            <a:xfrm>
              <a:off x="7843344" y="2977741"/>
              <a:ext cx="424960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>
              <a:stCxn id="109" idx="2"/>
              <a:endCxn id="134" idx="6"/>
            </p:cNvCxnSpPr>
            <p:nvPr/>
          </p:nvCxnSpPr>
          <p:spPr>
            <a:xfrm>
              <a:off x="7843344" y="2977741"/>
              <a:ext cx="847909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>
              <a:stCxn id="131" idx="6"/>
              <a:endCxn id="108" idx="2"/>
            </p:cNvCxnSpPr>
            <p:nvPr/>
          </p:nvCxnSpPr>
          <p:spPr>
            <a:xfrm flipV="1">
              <a:off x="7418383" y="2977741"/>
              <a:ext cx="849921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>
              <a:stCxn id="133" idx="6"/>
              <a:endCxn id="108" idx="2"/>
            </p:cNvCxnSpPr>
            <p:nvPr/>
          </p:nvCxnSpPr>
          <p:spPr>
            <a:xfrm flipV="1">
              <a:off x="7843344" y="2977741"/>
              <a:ext cx="424960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/>
            <p:cNvCxnSpPr>
              <a:stCxn id="108" idx="2"/>
              <a:endCxn id="132" idx="6"/>
            </p:cNvCxnSpPr>
            <p:nvPr/>
          </p:nvCxnSpPr>
          <p:spPr>
            <a:xfrm>
              <a:off x="8268304" y="2977741"/>
              <a:ext cx="0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>
              <a:stCxn id="108" idx="2"/>
              <a:endCxn id="134" idx="6"/>
            </p:cNvCxnSpPr>
            <p:nvPr/>
          </p:nvCxnSpPr>
          <p:spPr>
            <a:xfrm>
              <a:off x="8268304" y="2977741"/>
              <a:ext cx="422949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/>
            <p:cNvCxnSpPr>
              <a:stCxn id="110" idx="2"/>
              <a:endCxn id="133" idx="6"/>
            </p:cNvCxnSpPr>
            <p:nvPr/>
          </p:nvCxnSpPr>
          <p:spPr>
            <a:xfrm flipH="1">
              <a:off x="7843344" y="2977741"/>
              <a:ext cx="847909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/>
            <p:cNvCxnSpPr>
              <a:stCxn id="110" idx="2"/>
              <a:endCxn id="132" idx="6"/>
            </p:cNvCxnSpPr>
            <p:nvPr/>
          </p:nvCxnSpPr>
          <p:spPr>
            <a:xfrm flipH="1">
              <a:off x="8268304" y="2977741"/>
              <a:ext cx="422949" cy="1825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/>
            <p:cNvCxnSpPr>
              <a:stCxn id="135" idx="2"/>
              <a:endCxn id="137" idx="6"/>
            </p:cNvCxnSpPr>
            <p:nvPr/>
          </p:nvCxnSpPr>
          <p:spPr>
            <a:xfrm>
              <a:off x="6989084" y="3473648"/>
              <a:ext cx="240966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/>
            <p:cNvCxnSpPr>
              <a:stCxn id="135" idx="2"/>
              <a:endCxn id="124" idx="6"/>
            </p:cNvCxnSpPr>
            <p:nvPr/>
          </p:nvCxnSpPr>
          <p:spPr>
            <a:xfrm>
              <a:off x="6989084" y="3473648"/>
              <a:ext cx="664003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/>
            <p:cNvCxnSpPr>
              <a:stCxn id="135" idx="2"/>
              <a:endCxn id="123" idx="6"/>
            </p:cNvCxnSpPr>
            <p:nvPr/>
          </p:nvCxnSpPr>
          <p:spPr>
            <a:xfrm>
              <a:off x="6989084" y="3473648"/>
              <a:ext cx="1088963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/>
            <p:cNvCxnSpPr>
              <a:stCxn id="131" idx="2"/>
              <a:endCxn id="137" idx="6"/>
            </p:cNvCxnSpPr>
            <p:nvPr/>
          </p:nvCxnSpPr>
          <p:spPr>
            <a:xfrm flipH="1">
              <a:off x="7230050" y="3473648"/>
              <a:ext cx="188333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/>
            <p:cNvCxnSpPr>
              <a:stCxn id="131" idx="2"/>
              <a:endCxn id="124" idx="6"/>
            </p:cNvCxnSpPr>
            <p:nvPr/>
          </p:nvCxnSpPr>
          <p:spPr>
            <a:xfrm>
              <a:off x="7418383" y="3473648"/>
              <a:ext cx="234704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/>
            <p:cNvCxnSpPr>
              <a:stCxn id="131" idx="2"/>
              <a:endCxn id="123" idx="6"/>
            </p:cNvCxnSpPr>
            <p:nvPr/>
          </p:nvCxnSpPr>
          <p:spPr>
            <a:xfrm>
              <a:off x="7418383" y="3473648"/>
              <a:ext cx="659664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/>
            <p:cNvCxnSpPr>
              <a:stCxn id="133" idx="2"/>
              <a:endCxn id="137" idx="6"/>
            </p:cNvCxnSpPr>
            <p:nvPr/>
          </p:nvCxnSpPr>
          <p:spPr>
            <a:xfrm flipH="1">
              <a:off x="7230050" y="3473648"/>
              <a:ext cx="613294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/>
            <p:cNvCxnSpPr>
              <a:stCxn id="133" idx="2"/>
              <a:endCxn id="124" idx="6"/>
            </p:cNvCxnSpPr>
            <p:nvPr/>
          </p:nvCxnSpPr>
          <p:spPr>
            <a:xfrm flipH="1">
              <a:off x="7653087" y="3473648"/>
              <a:ext cx="190257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/>
            <p:cNvCxnSpPr>
              <a:stCxn id="133" idx="2"/>
              <a:endCxn id="123" idx="6"/>
            </p:cNvCxnSpPr>
            <p:nvPr/>
          </p:nvCxnSpPr>
          <p:spPr>
            <a:xfrm>
              <a:off x="7843344" y="3473648"/>
              <a:ext cx="234703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/>
            <p:cNvCxnSpPr>
              <a:stCxn id="133" idx="2"/>
              <a:endCxn id="136" idx="6"/>
            </p:cNvCxnSpPr>
            <p:nvPr/>
          </p:nvCxnSpPr>
          <p:spPr>
            <a:xfrm>
              <a:off x="7843344" y="3473648"/>
              <a:ext cx="693069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/>
            <p:cNvCxnSpPr>
              <a:stCxn id="124" idx="6"/>
              <a:endCxn id="132" idx="2"/>
            </p:cNvCxnSpPr>
            <p:nvPr/>
          </p:nvCxnSpPr>
          <p:spPr>
            <a:xfrm flipV="1">
              <a:off x="7653087" y="3473648"/>
              <a:ext cx="615217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/>
            <p:cNvCxnSpPr>
              <a:stCxn id="132" idx="2"/>
              <a:endCxn id="123" idx="6"/>
            </p:cNvCxnSpPr>
            <p:nvPr/>
          </p:nvCxnSpPr>
          <p:spPr>
            <a:xfrm flipH="1">
              <a:off x="8078047" y="3473648"/>
              <a:ext cx="190257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/>
            <p:cNvCxnSpPr>
              <a:stCxn id="132" idx="2"/>
              <a:endCxn id="136" idx="6"/>
            </p:cNvCxnSpPr>
            <p:nvPr/>
          </p:nvCxnSpPr>
          <p:spPr>
            <a:xfrm>
              <a:off x="8268304" y="3473648"/>
              <a:ext cx="268109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Arrow Connector 150"/>
            <p:cNvCxnSpPr>
              <a:stCxn id="134" idx="2"/>
              <a:endCxn id="136" idx="6"/>
            </p:cNvCxnSpPr>
            <p:nvPr/>
          </p:nvCxnSpPr>
          <p:spPr>
            <a:xfrm flipH="1">
              <a:off x="8536413" y="3473648"/>
              <a:ext cx="154840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Arrow Connector 151"/>
            <p:cNvCxnSpPr>
              <a:stCxn id="134" idx="2"/>
              <a:endCxn id="123" idx="6"/>
            </p:cNvCxnSpPr>
            <p:nvPr/>
          </p:nvCxnSpPr>
          <p:spPr>
            <a:xfrm flipH="1">
              <a:off x="8078047" y="3473648"/>
              <a:ext cx="613206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/>
            <p:cNvCxnSpPr>
              <a:stCxn id="134" idx="2"/>
              <a:endCxn id="124" idx="6"/>
            </p:cNvCxnSpPr>
            <p:nvPr/>
          </p:nvCxnSpPr>
          <p:spPr>
            <a:xfrm flipH="1">
              <a:off x="7653087" y="3473648"/>
              <a:ext cx="1038166" cy="160286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/>
            <p:cNvCxnSpPr>
              <a:endCxn id="111" idx="6"/>
            </p:cNvCxnSpPr>
            <p:nvPr/>
          </p:nvCxnSpPr>
          <p:spPr>
            <a:xfrm flipH="1">
              <a:off x="6989084" y="2426685"/>
              <a:ext cx="851084" cy="237735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Oval 154"/>
            <p:cNvSpPr/>
            <p:nvPr/>
          </p:nvSpPr>
          <p:spPr>
            <a:xfrm rot="5400000" flipH="1">
              <a:off x="7683508" y="2113364"/>
              <a:ext cx="313321" cy="313321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aseline="-25000" dirty="0"/>
            </a:p>
          </p:txBody>
        </p:sp>
        <p:cxnSp>
          <p:nvCxnSpPr>
            <p:cNvPr id="156" name="Straight Arrow Connector 155"/>
            <p:cNvCxnSpPr>
              <a:endCxn id="107" idx="6"/>
            </p:cNvCxnSpPr>
            <p:nvPr/>
          </p:nvCxnSpPr>
          <p:spPr>
            <a:xfrm flipH="1">
              <a:off x="7418383" y="2426685"/>
              <a:ext cx="421785" cy="237735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/>
            <p:cNvCxnSpPr>
              <a:endCxn id="109" idx="6"/>
            </p:cNvCxnSpPr>
            <p:nvPr/>
          </p:nvCxnSpPr>
          <p:spPr>
            <a:xfrm>
              <a:off x="7840168" y="2426685"/>
              <a:ext cx="3176" cy="237735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/>
            <p:cNvCxnSpPr>
              <a:endCxn id="108" idx="6"/>
            </p:cNvCxnSpPr>
            <p:nvPr/>
          </p:nvCxnSpPr>
          <p:spPr>
            <a:xfrm>
              <a:off x="7840168" y="2426685"/>
              <a:ext cx="428136" cy="237735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/>
            <p:cNvCxnSpPr>
              <a:endCxn id="110" idx="6"/>
            </p:cNvCxnSpPr>
            <p:nvPr/>
          </p:nvCxnSpPr>
          <p:spPr>
            <a:xfrm>
              <a:off x="7840168" y="2426685"/>
              <a:ext cx="851085" cy="237735"/>
            </a:xfrm>
            <a:prstGeom prst="straightConnector1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6" name="Right Arrow 175"/>
          <p:cNvSpPr/>
          <p:nvPr/>
        </p:nvSpPr>
        <p:spPr>
          <a:xfrm>
            <a:off x="7768445" y="2663039"/>
            <a:ext cx="776559" cy="3935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grpSp>
        <p:nvGrpSpPr>
          <p:cNvPr id="8" name="Group 7"/>
          <p:cNvGrpSpPr/>
          <p:nvPr/>
        </p:nvGrpSpPr>
        <p:grpSpPr>
          <a:xfrm>
            <a:off x="6142406" y="2413939"/>
            <a:ext cx="1778089" cy="1438803"/>
            <a:chOff x="6993701" y="2839713"/>
            <a:chExt cx="1778089" cy="1438802"/>
          </a:xfrm>
        </p:grpSpPr>
        <p:grpSp>
          <p:nvGrpSpPr>
            <p:cNvPr id="163" name="Group 162"/>
            <p:cNvGrpSpPr/>
            <p:nvPr/>
          </p:nvGrpSpPr>
          <p:grpSpPr>
            <a:xfrm>
              <a:off x="7572772" y="2839713"/>
              <a:ext cx="895556" cy="883316"/>
              <a:chOff x="4304892" y="1430064"/>
              <a:chExt cx="1182305" cy="1166149"/>
            </a:xfrm>
          </p:grpSpPr>
          <p:sp>
            <p:nvSpPr>
              <p:cNvPr id="164" name="Oval 163"/>
              <p:cNvSpPr/>
              <p:nvPr/>
            </p:nvSpPr>
            <p:spPr>
              <a:xfrm>
                <a:off x="4304892" y="1936737"/>
                <a:ext cx="205832" cy="2058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4779046" y="1650200"/>
                <a:ext cx="205832" cy="20583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4407808" y="1539308"/>
                <a:ext cx="205832" cy="20583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4549189" y="2079459"/>
                <a:ext cx="205832" cy="2058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4304892" y="2224871"/>
                <a:ext cx="205832" cy="2058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4549189" y="2390381"/>
                <a:ext cx="205832" cy="2058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4814602" y="2285291"/>
                <a:ext cx="205832" cy="2058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4856394" y="1921681"/>
                <a:ext cx="205832" cy="20583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4667364" y="1430064"/>
                <a:ext cx="205832" cy="20583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4984878" y="1492170"/>
                <a:ext cx="205832" cy="20583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5281365" y="1921681"/>
                <a:ext cx="205832" cy="20583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  <p:sp>
          <p:nvSpPr>
            <p:cNvPr id="175" name="Right Arrow 174"/>
            <p:cNvSpPr/>
            <p:nvPr/>
          </p:nvSpPr>
          <p:spPr>
            <a:xfrm>
              <a:off x="6993701" y="3080542"/>
              <a:ext cx="460088" cy="39350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246" name="TextBox 245"/>
            <p:cNvSpPr txBox="1"/>
            <p:nvPr/>
          </p:nvSpPr>
          <p:spPr>
            <a:xfrm>
              <a:off x="7155848" y="3816850"/>
              <a:ext cx="16159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/>
                <a:t>PROBABILISTIC </a:t>
              </a:r>
              <a:r>
                <a:rPr lang="en-US" sz="1200" b="1"/>
                <a:t>TRAINING DATA</a:t>
              </a:r>
              <a:endParaRPr lang="en-US" sz="1200" b="1" i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229864" y="1825625"/>
            <a:ext cx="2314993" cy="2264486"/>
            <a:chOff x="5091019" y="2273099"/>
            <a:chExt cx="2314993" cy="2264485"/>
          </a:xfrm>
        </p:grpSpPr>
        <p:grpSp>
          <p:nvGrpSpPr>
            <p:cNvPr id="192" name="Group 191"/>
            <p:cNvGrpSpPr/>
            <p:nvPr/>
          </p:nvGrpSpPr>
          <p:grpSpPr>
            <a:xfrm>
              <a:off x="5416553" y="2273099"/>
              <a:ext cx="1426319" cy="1990236"/>
              <a:chOff x="3112108" y="1982209"/>
              <a:chExt cx="1426319" cy="1990236"/>
            </a:xfrm>
          </p:grpSpPr>
          <p:grpSp>
            <p:nvGrpSpPr>
              <p:cNvPr id="193" name="Group 192"/>
              <p:cNvGrpSpPr/>
              <p:nvPr/>
            </p:nvGrpSpPr>
            <p:grpSpPr>
              <a:xfrm rot="2543429">
                <a:off x="3580741" y="2472430"/>
                <a:ext cx="726661" cy="176963"/>
                <a:chOff x="7594270" y="4689207"/>
                <a:chExt cx="726661" cy="176963"/>
              </a:xfrm>
            </p:grpSpPr>
            <p:sp>
              <p:nvSpPr>
                <p:cNvPr id="229" name="Rectangle 228"/>
                <p:cNvSpPr/>
                <p:nvPr/>
              </p:nvSpPr>
              <p:spPr>
                <a:xfrm>
                  <a:off x="7869119" y="4689207"/>
                  <a:ext cx="176963" cy="176963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230" name="Straight Connector 229"/>
                <p:cNvCxnSpPr/>
                <p:nvPr/>
              </p:nvCxnSpPr>
              <p:spPr>
                <a:xfrm>
                  <a:off x="7594270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/>
              </p:nvCxnSpPr>
              <p:spPr>
                <a:xfrm>
                  <a:off x="8046082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4" name="Group 193"/>
              <p:cNvGrpSpPr/>
              <p:nvPr/>
            </p:nvGrpSpPr>
            <p:grpSpPr>
              <a:xfrm rot="20024622" flipV="1">
                <a:off x="3513460" y="3094221"/>
                <a:ext cx="726661" cy="176963"/>
                <a:chOff x="7594270" y="4689207"/>
                <a:chExt cx="726661" cy="176963"/>
              </a:xfrm>
            </p:grpSpPr>
            <p:sp>
              <p:nvSpPr>
                <p:cNvPr id="226" name="Rectangle 225"/>
                <p:cNvSpPr/>
                <p:nvPr/>
              </p:nvSpPr>
              <p:spPr>
                <a:xfrm>
                  <a:off x="7869119" y="4689207"/>
                  <a:ext cx="176963" cy="176963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227" name="Straight Connector 226"/>
                <p:cNvCxnSpPr/>
                <p:nvPr/>
              </p:nvCxnSpPr>
              <p:spPr>
                <a:xfrm>
                  <a:off x="7594270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" name="Straight Connector 227"/>
                <p:cNvCxnSpPr/>
                <p:nvPr/>
              </p:nvCxnSpPr>
              <p:spPr>
                <a:xfrm>
                  <a:off x="8046082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5" name="Group 194"/>
              <p:cNvGrpSpPr/>
              <p:nvPr/>
            </p:nvGrpSpPr>
            <p:grpSpPr>
              <a:xfrm rot="1575378">
                <a:off x="3513460" y="2781318"/>
                <a:ext cx="726661" cy="176963"/>
                <a:chOff x="7594270" y="4689207"/>
                <a:chExt cx="726661" cy="176963"/>
              </a:xfrm>
            </p:grpSpPr>
            <p:sp>
              <p:nvSpPr>
                <p:cNvPr id="223" name="Rectangle 222"/>
                <p:cNvSpPr/>
                <p:nvPr/>
              </p:nvSpPr>
              <p:spPr>
                <a:xfrm>
                  <a:off x="7869119" y="4689207"/>
                  <a:ext cx="176963" cy="176963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224" name="Straight Connector 223"/>
                <p:cNvCxnSpPr/>
                <p:nvPr/>
              </p:nvCxnSpPr>
              <p:spPr>
                <a:xfrm>
                  <a:off x="7594270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/>
              </p:nvCxnSpPr>
              <p:spPr>
                <a:xfrm>
                  <a:off x="8046082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6" name="Group 195"/>
              <p:cNvGrpSpPr/>
              <p:nvPr/>
            </p:nvGrpSpPr>
            <p:grpSpPr>
              <a:xfrm rot="19056571" flipV="1">
                <a:off x="3580741" y="3353743"/>
                <a:ext cx="726661" cy="176963"/>
                <a:chOff x="7594270" y="4689207"/>
                <a:chExt cx="726661" cy="176963"/>
              </a:xfrm>
            </p:grpSpPr>
            <p:sp>
              <p:nvSpPr>
                <p:cNvPr id="220" name="Rectangle 219"/>
                <p:cNvSpPr/>
                <p:nvPr/>
              </p:nvSpPr>
              <p:spPr>
                <a:xfrm>
                  <a:off x="7869119" y="4689207"/>
                  <a:ext cx="176963" cy="176963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221" name="Straight Connector 220"/>
                <p:cNvCxnSpPr/>
                <p:nvPr/>
              </p:nvCxnSpPr>
              <p:spPr>
                <a:xfrm>
                  <a:off x="7594270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Straight Connector 221"/>
                <p:cNvCxnSpPr/>
                <p:nvPr/>
              </p:nvCxnSpPr>
              <p:spPr>
                <a:xfrm>
                  <a:off x="8046082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7" name="Group 196"/>
              <p:cNvGrpSpPr/>
              <p:nvPr/>
            </p:nvGrpSpPr>
            <p:grpSpPr>
              <a:xfrm rot="16200000" flipV="1">
                <a:off x="3452670" y="2388632"/>
                <a:ext cx="201815" cy="116372"/>
                <a:chOff x="7580757" y="4688314"/>
                <a:chExt cx="686714" cy="116372"/>
              </a:xfrm>
            </p:grpSpPr>
            <p:cxnSp>
              <p:nvCxnSpPr>
                <p:cNvPr id="217" name="Straight Connector 216"/>
                <p:cNvCxnSpPr/>
                <p:nvPr/>
              </p:nvCxnSpPr>
              <p:spPr>
                <a:xfrm rot="16200000">
                  <a:off x="7724417" y="4603735"/>
                  <a:ext cx="1044" cy="288364"/>
                </a:xfrm>
                <a:prstGeom prst="line">
                  <a:avLst/>
                </a:prstGeom>
                <a:ln w="12700"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/>
                <p:cNvCxnSpPr/>
                <p:nvPr/>
              </p:nvCxnSpPr>
              <p:spPr>
                <a:xfrm>
                  <a:off x="7992622" y="4751713"/>
                  <a:ext cx="274849" cy="1"/>
                </a:xfrm>
                <a:prstGeom prst="line">
                  <a:avLst/>
                </a:prstGeom>
                <a:ln w="12700"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9" name="Rectangle 218"/>
                <p:cNvSpPr/>
                <p:nvPr/>
              </p:nvSpPr>
              <p:spPr>
                <a:xfrm>
                  <a:off x="7799475" y="4688314"/>
                  <a:ext cx="277670" cy="116372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grpSp>
            <p:nvGrpSpPr>
              <p:cNvPr id="198" name="Group 197"/>
              <p:cNvGrpSpPr/>
              <p:nvPr/>
            </p:nvGrpSpPr>
            <p:grpSpPr>
              <a:xfrm>
                <a:off x="3366408" y="1982209"/>
                <a:ext cx="363702" cy="363702"/>
                <a:chOff x="5506720" y="4245991"/>
                <a:chExt cx="839595" cy="839595"/>
              </a:xfrm>
              <a:solidFill>
                <a:schemeClr val="bg1"/>
              </a:solidFill>
            </p:grpSpPr>
            <p:sp>
              <p:nvSpPr>
                <p:cNvPr id="215" name="Oval 214"/>
                <p:cNvSpPr/>
                <p:nvPr/>
              </p:nvSpPr>
              <p:spPr>
                <a:xfrm>
                  <a:off x="5506720" y="4245991"/>
                  <a:ext cx="839595" cy="839595"/>
                </a:xfrm>
                <a:prstGeom prst="ellipse">
                  <a:avLst/>
                </a:prstGeom>
                <a:grp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6" name="TextBox 215"/>
                    <p:cNvSpPr txBox="1"/>
                    <p:nvPr/>
                  </p:nvSpPr>
                  <p:spPr>
                    <a:xfrm>
                      <a:off x="5756229" y="4457553"/>
                      <a:ext cx="395951" cy="426296"/>
                    </a:xfrm>
                    <a:prstGeom prst="rect">
                      <a:avLst/>
                    </a:prstGeom>
                    <a:grp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latin typeface="Cambria Math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12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/>
                    </a:p>
                  </p:txBody>
                </p:sp>
              </mc:Choice>
              <mc:Fallback xmlns="">
                <p:sp>
                  <p:nvSpPr>
                    <p:cNvPr id="216" name="TextBox 21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56229" y="4457555"/>
                      <a:ext cx="395953" cy="426296"/>
                    </a:xfrm>
                    <a:prstGeom prst="rect">
                      <a:avLst/>
                    </a:prstGeom>
                    <a:blipFill rotWithShape="0">
                      <a:blip r:embed="rId3"/>
                      <a:stretch>
                        <a:fillRect l="-21429" r="-3571" b="-1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99" name="Group 198"/>
              <p:cNvGrpSpPr/>
              <p:nvPr/>
            </p:nvGrpSpPr>
            <p:grpSpPr>
              <a:xfrm>
                <a:off x="3366408" y="2547725"/>
                <a:ext cx="363702" cy="363702"/>
                <a:chOff x="5506720" y="4245991"/>
                <a:chExt cx="839595" cy="839595"/>
              </a:xfrm>
              <a:solidFill>
                <a:schemeClr val="bg1"/>
              </a:solidFill>
            </p:grpSpPr>
            <p:sp>
              <p:nvSpPr>
                <p:cNvPr id="213" name="Oval 212"/>
                <p:cNvSpPr/>
                <p:nvPr/>
              </p:nvSpPr>
              <p:spPr>
                <a:xfrm>
                  <a:off x="5506720" y="4245991"/>
                  <a:ext cx="839595" cy="839595"/>
                </a:xfrm>
                <a:prstGeom prst="ellipse">
                  <a:avLst/>
                </a:prstGeom>
                <a:grp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4" name="TextBox 213"/>
                    <p:cNvSpPr txBox="1"/>
                    <p:nvPr/>
                  </p:nvSpPr>
                  <p:spPr>
                    <a:xfrm>
                      <a:off x="5756229" y="4457553"/>
                      <a:ext cx="404241" cy="426296"/>
                    </a:xfrm>
                    <a:prstGeom prst="rect">
                      <a:avLst/>
                    </a:prstGeom>
                    <a:grp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latin typeface="Cambria Math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12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/>
                    </a:p>
                  </p:txBody>
                </p:sp>
              </mc:Choice>
              <mc:Fallback xmlns="">
                <p:sp>
                  <p:nvSpPr>
                    <p:cNvPr id="214" name="TextBox 21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56229" y="4457555"/>
                      <a:ext cx="404241" cy="426296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 l="-21429" r="-7143" b="-967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00" name="Group 199"/>
              <p:cNvGrpSpPr/>
              <p:nvPr/>
            </p:nvGrpSpPr>
            <p:grpSpPr>
              <a:xfrm>
                <a:off x="3366408" y="3106556"/>
                <a:ext cx="363702" cy="363702"/>
                <a:chOff x="5506720" y="4245991"/>
                <a:chExt cx="839595" cy="839595"/>
              </a:xfrm>
              <a:solidFill>
                <a:schemeClr val="bg1"/>
              </a:solidFill>
            </p:grpSpPr>
            <p:sp>
              <p:nvSpPr>
                <p:cNvPr id="211" name="Oval 210"/>
                <p:cNvSpPr/>
                <p:nvPr/>
              </p:nvSpPr>
              <p:spPr>
                <a:xfrm>
                  <a:off x="5506720" y="4245991"/>
                  <a:ext cx="839595" cy="839595"/>
                </a:xfrm>
                <a:prstGeom prst="ellipse">
                  <a:avLst/>
                </a:prstGeom>
                <a:grp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2" name="TextBox 211"/>
                    <p:cNvSpPr txBox="1"/>
                    <p:nvPr/>
                  </p:nvSpPr>
                  <p:spPr>
                    <a:xfrm>
                      <a:off x="5756229" y="4457553"/>
                      <a:ext cx="404241" cy="426296"/>
                    </a:xfrm>
                    <a:prstGeom prst="rect">
                      <a:avLst/>
                    </a:prstGeom>
                    <a:grp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latin typeface="Cambria Math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12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/>
                    </a:p>
                  </p:txBody>
                </p:sp>
              </mc:Choice>
              <mc:Fallback xmlns="">
                <p:sp>
                  <p:nvSpPr>
                    <p:cNvPr id="212" name="TextBox 21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56229" y="4457555"/>
                      <a:ext cx="404241" cy="426296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 l="-21429" r="-7143" b="-1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01" name="Group 200"/>
              <p:cNvGrpSpPr/>
              <p:nvPr/>
            </p:nvGrpSpPr>
            <p:grpSpPr>
              <a:xfrm>
                <a:off x="3366408" y="3608743"/>
                <a:ext cx="363702" cy="363702"/>
                <a:chOff x="5506720" y="4245991"/>
                <a:chExt cx="839595" cy="839595"/>
              </a:xfrm>
              <a:solidFill>
                <a:schemeClr val="bg1"/>
              </a:solidFill>
            </p:grpSpPr>
            <p:sp>
              <p:nvSpPr>
                <p:cNvPr id="209" name="Oval 208"/>
                <p:cNvSpPr/>
                <p:nvPr/>
              </p:nvSpPr>
              <p:spPr>
                <a:xfrm>
                  <a:off x="5506720" y="4245991"/>
                  <a:ext cx="839595" cy="839595"/>
                </a:xfrm>
                <a:prstGeom prst="ellipse">
                  <a:avLst/>
                </a:prstGeom>
                <a:grp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0" name="TextBox 209"/>
                    <p:cNvSpPr txBox="1"/>
                    <p:nvPr/>
                  </p:nvSpPr>
                  <p:spPr>
                    <a:xfrm>
                      <a:off x="5756229" y="4457553"/>
                      <a:ext cx="404241" cy="426296"/>
                    </a:xfrm>
                    <a:prstGeom prst="rect">
                      <a:avLst/>
                    </a:prstGeom>
                    <a:grp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latin typeface="Cambria Math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12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4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/>
                    </a:p>
                  </p:txBody>
                </p:sp>
              </mc:Choice>
              <mc:Fallback xmlns="">
                <p:sp>
                  <p:nvSpPr>
                    <p:cNvPr id="210" name="TextBox 20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56229" y="4457555"/>
                      <a:ext cx="404241" cy="426296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 l="-21429" r="-7143" b="-967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02" name="Group 201"/>
              <p:cNvGrpSpPr/>
              <p:nvPr/>
            </p:nvGrpSpPr>
            <p:grpSpPr>
              <a:xfrm>
                <a:off x="4062258" y="2773074"/>
                <a:ext cx="476169" cy="476169"/>
                <a:chOff x="9660291" y="2168485"/>
                <a:chExt cx="476169" cy="476169"/>
              </a:xfrm>
            </p:grpSpPr>
            <p:sp>
              <p:nvSpPr>
                <p:cNvPr id="207" name="Oval 206"/>
                <p:cNvSpPr/>
                <p:nvPr/>
              </p:nvSpPr>
              <p:spPr>
                <a:xfrm>
                  <a:off x="9660291" y="2168485"/>
                  <a:ext cx="476169" cy="476169"/>
                </a:xfrm>
                <a:prstGeom prst="ellipse">
                  <a:avLst/>
                </a:prstGeom>
                <a:solidFill>
                  <a:schemeClr val="bg2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8" name="TextBox 207"/>
                    <p:cNvSpPr txBox="1"/>
                    <p:nvPr/>
                  </p:nvSpPr>
                  <p:spPr>
                    <a:xfrm>
                      <a:off x="9813668" y="2280772"/>
                      <a:ext cx="146900" cy="2078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351" i="1">
                                <a:latin typeface="Cambria Math" charset="0"/>
                              </a:rPr>
                              <m:t>𝑌</m:t>
                            </m:r>
                          </m:oMath>
                        </m:oMathPara>
                      </a14:m>
                      <a:endParaRPr lang="en-US" sz="1351" dirty="0"/>
                    </a:p>
                  </p:txBody>
                </p:sp>
              </mc:Choice>
              <mc:Fallback xmlns="">
                <p:sp>
                  <p:nvSpPr>
                    <p:cNvPr id="181" name="TextBox 18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813668" y="2280771"/>
                      <a:ext cx="198003" cy="276999"/>
                    </a:xfrm>
                    <a:prstGeom prst="rect">
                      <a:avLst/>
                    </a:prstGeom>
                    <a:blipFill rotWithShape="0">
                      <a:blip r:embed="rId10"/>
                      <a:stretch>
                        <a:fillRect l="-27273" r="-21212" b="-434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203" name="Right Arrow 202"/>
              <p:cNvSpPr/>
              <p:nvPr/>
            </p:nvSpPr>
            <p:spPr>
              <a:xfrm>
                <a:off x="3112108" y="2067146"/>
                <a:ext cx="196248" cy="19953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204" name="Right Arrow 203"/>
              <p:cNvSpPr/>
              <p:nvPr/>
            </p:nvSpPr>
            <p:spPr>
              <a:xfrm>
                <a:off x="3112108" y="2609298"/>
                <a:ext cx="196248" cy="19953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205" name="Right Arrow 204"/>
              <p:cNvSpPr/>
              <p:nvPr/>
            </p:nvSpPr>
            <p:spPr>
              <a:xfrm>
                <a:off x="3112108" y="3158064"/>
                <a:ext cx="196248" cy="19953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206" name="Right Arrow 205"/>
              <p:cNvSpPr/>
              <p:nvPr/>
            </p:nvSpPr>
            <p:spPr>
              <a:xfrm>
                <a:off x="3112108" y="3693426"/>
                <a:ext cx="196248" cy="19953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  <p:sp>
          <p:nvSpPr>
            <p:cNvPr id="251" name="TextBox 250"/>
            <p:cNvSpPr txBox="1"/>
            <p:nvPr/>
          </p:nvSpPr>
          <p:spPr>
            <a:xfrm>
              <a:off x="5091019" y="4260585"/>
              <a:ext cx="23149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LABEL MODEL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70117" y="1879109"/>
            <a:ext cx="2314993" cy="2355382"/>
            <a:chOff x="3320508" y="2489058"/>
            <a:chExt cx="2314993" cy="2355381"/>
          </a:xfrm>
        </p:grpSpPr>
        <p:sp>
          <p:nvSpPr>
            <p:cNvPr id="237" name="TextBox 236"/>
            <p:cNvSpPr txBox="1"/>
            <p:nvPr/>
          </p:nvSpPr>
          <p:spPr>
            <a:xfrm>
              <a:off x="3675711" y="2489058"/>
              <a:ext cx="1603296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def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 lf1(x):</a:t>
              </a:r>
            </a:p>
            <a:p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return 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1 </a:t>
              </a:r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if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 cid in KB </a:t>
              </a:r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else 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0</a:t>
              </a:r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75711" y="3014855"/>
              <a:ext cx="1603296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def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 lf1(x):</a:t>
              </a:r>
            </a:p>
            <a:p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return 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1 </a:t>
              </a:r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if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 cid in KB </a:t>
              </a:r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else 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0</a:t>
              </a:r>
            </a:p>
          </p:txBody>
        </p:sp>
        <p:sp>
          <p:nvSpPr>
            <p:cNvPr id="261" name="TextBox 260"/>
            <p:cNvSpPr txBox="1"/>
            <p:nvPr/>
          </p:nvSpPr>
          <p:spPr>
            <a:xfrm>
              <a:off x="3675711" y="3567176"/>
              <a:ext cx="1603296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def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 lf1(x):</a:t>
              </a:r>
            </a:p>
            <a:p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return 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1 </a:t>
              </a:r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if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 cid in KB </a:t>
              </a:r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else 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0</a:t>
              </a:r>
            </a:p>
          </p:txBody>
        </p:sp>
        <p:sp>
          <p:nvSpPr>
            <p:cNvPr id="262" name="TextBox 261"/>
            <p:cNvSpPr txBox="1"/>
            <p:nvPr/>
          </p:nvSpPr>
          <p:spPr>
            <a:xfrm>
              <a:off x="3675711" y="4104498"/>
              <a:ext cx="1603296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def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 lf1(x):</a:t>
              </a:r>
            </a:p>
            <a:p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return 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1 </a:t>
              </a:r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if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 cid in KB </a:t>
              </a:r>
              <a:r>
                <a:rPr lang="en-US" sz="600" b="1" dirty="0">
                  <a:solidFill>
                    <a:srgbClr val="00FA00"/>
                  </a:solidFill>
                  <a:latin typeface="Andale Mono"/>
                  <a:cs typeface="Andale Mono"/>
                </a:rPr>
                <a:t>else </a:t>
              </a:r>
              <a:r>
                <a:rPr lang="en-US" sz="600" dirty="0">
                  <a:solidFill>
                    <a:srgbClr val="00FA00"/>
                  </a:solidFill>
                  <a:latin typeface="Andale Mono"/>
                  <a:cs typeface="Andale Mono"/>
                </a:rPr>
                <a:t>0</a:t>
              </a: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3320508" y="4567440"/>
              <a:ext cx="23149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LABELING FUNCTIONS</a:t>
              </a:r>
            </a:p>
          </p:txBody>
        </p:sp>
      </p:grpSp>
      <p:sp>
        <p:nvSpPr>
          <p:cNvPr id="188" name="TextBox 187"/>
          <p:cNvSpPr txBox="1"/>
          <p:nvPr/>
        </p:nvSpPr>
        <p:spPr>
          <a:xfrm>
            <a:off x="8515985" y="3855019"/>
            <a:ext cx="23149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END MODEL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65889" y="2110099"/>
            <a:ext cx="1373595" cy="1456644"/>
            <a:chOff x="1071635" y="2018885"/>
            <a:chExt cx="883630" cy="937056"/>
          </a:xfrm>
        </p:grpSpPr>
        <p:sp>
          <p:nvSpPr>
            <p:cNvPr id="161" name="Round Same Side Corner Rectangle 160"/>
            <p:cNvSpPr/>
            <p:nvPr/>
          </p:nvSpPr>
          <p:spPr>
            <a:xfrm>
              <a:off x="1071635" y="2376681"/>
              <a:ext cx="334286" cy="287245"/>
            </a:xfrm>
            <a:prstGeom prst="round2Same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162" name="Oval 161"/>
            <p:cNvSpPr/>
            <p:nvPr/>
          </p:nvSpPr>
          <p:spPr>
            <a:xfrm>
              <a:off x="1110558" y="2177231"/>
              <a:ext cx="256439" cy="256439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189" name="Right Arrow 188"/>
            <p:cNvSpPr/>
            <p:nvPr/>
          </p:nvSpPr>
          <p:spPr>
            <a:xfrm rot="19040097">
              <a:off x="1542760" y="2018885"/>
              <a:ext cx="412206" cy="160098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190" name="Right Arrow 189"/>
            <p:cNvSpPr/>
            <p:nvPr/>
          </p:nvSpPr>
          <p:spPr>
            <a:xfrm>
              <a:off x="1543059" y="2407364"/>
              <a:ext cx="412206" cy="160098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191" name="Right Arrow 190"/>
            <p:cNvSpPr/>
            <p:nvPr/>
          </p:nvSpPr>
          <p:spPr>
            <a:xfrm rot="2559903" flipV="1">
              <a:off x="1542760" y="2795843"/>
              <a:ext cx="412206" cy="160098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4430730" y="1691014"/>
            <a:ext cx="3278335" cy="2382245"/>
          </a:xfrm>
          <a:prstGeom prst="roundRect">
            <a:avLst>
              <a:gd name="adj" fmla="val 12059"/>
            </a:avLst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77" name="Rounded Rectangle 176"/>
          <p:cNvSpPr/>
          <p:nvPr/>
        </p:nvSpPr>
        <p:spPr>
          <a:xfrm>
            <a:off x="1625026" y="4702206"/>
            <a:ext cx="9357852" cy="1462017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7" tIns="60949" rIns="121897" bIns="60949"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Core Technical Challenge: How to best reweight and combine the noisy supervision signal?</a:t>
            </a:r>
            <a:endParaRPr lang="en-US" sz="3200" i="1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47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00792"/>
            <a:ext cx="10515600" cy="1325563"/>
          </a:xfrm>
        </p:spPr>
        <p:txBody>
          <a:bodyPr/>
          <a:lstStyle/>
          <a:p>
            <a:r>
              <a:rPr lang="en-US" dirty="0"/>
              <a:t>A Generative Model of the Training Data Labeling Process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393776" y="3099077"/>
            <a:ext cx="2439864" cy="90361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Labeling Function (LF)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309099" y="3168922"/>
            <a:ext cx="763927" cy="763927"/>
            <a:chOff x="8482720" y="2059505"/>
            <a:chExt cx="763926" cy="763926"/>
          </a:xfrm>
        </p:grpSpPr>
        <p:sp>
          <p:nvSpPr>
            <p:cNvPr id="3" name="Oval 2"/>
            <p:cNvSpPr/>
            <p:nvPr/>
          </p:nvSpPr>
          <p:spPr>
            <a:xfrm>
              <a:off x="8482720" y="2059505"/>
              <a:ext cx="763926" cy="76392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8657864" y="2164469"/>
                  <a:ext cx="413638" cy="5539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>
                            <a:latin typeface="Cambria Math" charset="0"/>
                          </a:rPr>
                          <m:t>𝑋</m:t>
                        </m:r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57864" y="2164469"/>
                  <a:ext cx="413638" cy="553998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/>
          <p:cNvGrpSpPr/>
          <p:nvPr/>
        </p:nvGrpSpPr>
        <p:grpSpPr>
          <a:xfrm>
            <a:off x="5833641" y="2907315"/>
            <a:ext cx="2650603" cy="643574"/>
            <a:chOff x="5833640" y="2907312"/>
            <a:chExt cx="2650603" cy="6435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5990660" y="2907312"/>
                  <a:ext cx="249358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>
                      <a:solidFill>
                        <a:srgbClr val="0070C0"/>
                      </a:solidFill>
                    </a:rPr>
                    <a:t>Labels </a:t>
                  </a:r>
                  <a:r>
                    <a:rPr lang="en-US" sz="2800" dirty="0" err="1">
                      <a:solidFill>
                        <a:srgbClr val="0070C0"/>
                      </a:solidFill>
                    </a:rPr>
                    <a:t>w.p</a:t>
                  </a:r>
                  <a:r>
                    <a:rPr lang="en-US" sz="2800" dirty="0">
                      <a:solidFill>
                        <a:srgbClr val="0070C0"/>
                      </a:solidFill>
                    </a:rPr>
                    <a:t>.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β</m:t>
                      </m:r>
                    </m:oMath>
                  </a14:m>
                  <a:endParaRPr lang="en-US" sz="28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0660" y="2907312"/>
                  <a:ext cx="2493583" cy="52322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5134" t="-11628" b="-325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Arrow Connector 21"/>
            <p:cNvCxnSpPr>
              <a:stCxn id="6" idx="3"/>
              <a:endCxn id="3" idx="2"/>
            </p:cNvCxnSpPr>
            <p:nvPr/>
          </p:nvCxnSpPr>
          <p:spPr>
            <a:xfrm>
              <a:off x="5833640" y="3550885"/>
              <a:ext cx="2475459" cy="0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5833641" y="3550884"/>
            <a:ext cx="2475459" cy="618851"/>
            <a:chOff x="5833640" y="3550885"/>
            <a:chExt cx="2475459" cy="6188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5943977" y="3646516"/>
                  <a:ext cx="22547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rgbClr val="00B050"/>
                      </a:solidFill>
                    </a:rPr>
                    <a:t>Correct </a:t>
                  </a:r>
                  <a:r>
                    <a:rPr lang="en-US" sz="2800" dirty="0" err="1">
                      <a:solidFill>
                        <a:srgbClr val="00B050"/>
                      </a:solidFill>
                    </a:rPr>
                    <a:t>w.p</a:t>
                  </a:r>
                  <a:r>
                    <a:rPr lang="en-US" sz="2800" dirty="0">
                      <a:solidFill>
                        <a:srgbClr val="00B050"/>
                      </a:solidFill>
                    </a:rPr>
                    <a:t>.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α</m:t>
                      </m:r>
                    </m:oMath>
                  </a14:m>
                  <a:endParaRPr lang="en-US" sz="28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3978" y="3646515"/>
                  <a:ext cx="2254782" cy="52322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5405" t="-10465" b="-325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Arrow Connector 22"/>
            <p:cNvCxnSpPr/>
            <p:nvPr/>
          </p:nvCxnSpPr>
          <p:spPr>
            <a:xfrm>
              <a:off x="5833640" y="3550885"/>
              <a:ext cx="2475459" cy="0"/>
            </a:xfrm>
            <a:prstGeom prst="straightConnector1">
              <a:avLst/>
            </a:prstGeom>
            <a:ln w="635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ounded Rectangle 13"/>
          <p:cNvSpPr/>
          <p:nvPr/>
        </p:nvSpPr>
        <p:spPr>
          <a:xfrm>
            <a:off x="1418304" y="4955065"/>
            <a:ext cx="9357852" cy="1462017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7" tIns="60949" rIns="121897" bIns="60949"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Core Technical Challenge: How to estimate these parameters without any ground-truth labels?</a:t>
            </a:r>
            <a:endParaRPr lang="en-US" sz="3200" i="1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4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00792"/>
            <a:ext cx="10515600" cy="1325563"/>
          </a:xfrm>
        </p:spPr>
        <p:txBody>
          <a:bodyPr/>
          <a:lstStyle/>
          <a:p>
            <a:r>
              <a:rPr lang="en-US" dirty="0"/>
              <a:t>A Generative Model of the Training Data Labeling Process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039565" y="2459569"/>
            <a:ext cx="1192193" cy="90361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LF 1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707217" y="2530162"/>
            <a:ext cx="763927" cy="763927"/>
            <a:chOff x="8482720" y="2059505"/>
            <a:chExt cx="763926" cy="763926"/>
          </a:xfrm>
        </p:grpSpPr>
        <p:sp>
          <p:nvSpPr>
            <p:cNvPr id="3" name="Oval 2"/>
            <p:cNvSpPr/>
            <p:nvPr/>
          </p:nvSpPr>
          <p:spPr>
            <a:xfrm>
              <a:off x="8482720" y="2059505"/>
              <a:ext cx="763926" cy="76392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8593059" y="2164469"/>
                  <a:ext cx="586121" cy="5539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3600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3058" y="2164469"/>
                  <a:ext cx="586122" cy="553998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3" name="Straight Arrow Connector 22"/>
          <p:cNvCxnSpPr>
            <a:stCxn id="6" idx="3"/>
            <a:endCxn id="3" idx="2"/>
          </p:cNvCxnSpPr>
          <p:nvPr/>
        </p:nvCxnSpPr>
        <p:spPr>
          <a:xfrm>
            <a:off x="5231757" y="2911377"/>
            <a:ext cx="2475460" cy="747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1508593" y="5951476"/>
            <a:ext cx="9522057" cy="725845"/>
          </a:xfrm>
          <a:prstGeom prst="roundRect">
            <a:avLst/>
          </a:prstGeom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Helvetica Light" charset="0"/>
                <a:ea typeface="Helvetica Light" charset="0"/>
                <a:cs typeface="Helvetica Light" charset="0"/>
              </a:rPr>
              <a:t>Intuition: Learn the accuracies from the </a:t>
            </a:r>
            <a:r>
              <a:rPr lang="en-US" sz="3200" i="1" dirty="0">
                <a:latin typeface="Helvetica Light" charset="0"/>
                <a:ea typeface="Helvetica Light" charset="0"/>
                <a:cs typeface="Helvetica Light" charset="0"/>
              </a:rPr>
              <a:t>overlaps</a:t>
            </a:r>
            <a:endParaRPr lang="en-US" sz="32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039565" y="4614643"/>
            <a:ext cx="1192193" cy="90361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LF 3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32" name="Straight Arrow Connector 31"/>
          <p:cNvCxnSpPr>
            <a:stCxn id="31" idx="3"/>
            <a:endCxn id="3" idx="2"/>
          </p:cNvCxnSpPr>
          <p:nvPr/>
        </p:nvCxnSpPr>
        <p:spPr>
          <a:xfrm flipV="1">
            <a:off x="5231757" y="2912126"/>
            <a:ext cx="2475460" cy="2154327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7325451" y="2704205"/>
            <a:ext cx="509152" cy="509152"/>
          </a:xfrm>
          <a:prstGeom prst="ellipse">
            <a:avLst/>
          </a:prstGeom>
          <a:solidFill>
            <a:srgbClr val="FFFF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1351" dirty="0">
              <a:solidFill>
                <a:prstClr val="white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039565" y="3537107"/>
            <a:ext cx="1192193" cy="90361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LF 2</a:t>
            </a:r>
          </a:p>
        </p:txBody>
      </p:sp>
      <p:cxnSp>
        <p:nvCxnSpPr>
          <p:cNvPr id="45" name="Straight Arrow Connector 44"/>
          <p:cNvCxnSpPr>
            <a:stCxn id="44" idx="3"/>
            <a:endCxn id="3" idx="2"/>
          </p:cNvCxnSpPr>
          <p:nvPr/>
        </p:nvCxnSpPr>
        <p:spPr>
          <a:xfrm flipV="1">
            <a:off x="5231757" y="2912125"/>
            <a:ext cx="2475460" cy="1076791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2174488" y="2141316"/>
            <a:ext cx="1556388" cy="3139779"/>
            <a:chOff x="2174488" y="2141316"/>
            <a:chExt cx="1556388" cy="3139779"/>
          </a:xfrm>
        </p:grpSpPr>
        <p:sp>
          <p:nvSpPr>
            <p:cNvPr id="58" name="TextBox 57"/>
            <p:cNvSpPr txBox="1"/>
            <p:nvPr/>
          </p:nvSpPr>
          <p:spPr>
            <a:xfrm>
              <a:off x="2174488" y="2141316"/>
              <a:ext cx="1556388" cy="300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1" b="1"/>
                <a:t>Learned Accuracies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546962" y="2643448"/>
              <a:ext cx="8114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90%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546962" y="3716365"/>
              <a:ext cx="8114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80%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546962" y="4757875"/>
              <a:ext cx="8114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60%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044538" y="1629878"/>
                <a:ext cx="362541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charset="0"/>
                      </a:rPr>
                      <m:t>∈</m:t>
                    </m:r>
                  </m:oMath>
                </a14:m>
                <a:r>
                  <a:rPr lang="en-US" sz="2400" dirty="0"/>
                  <a:t> {</a:t>
                </a:r>
                <a:r>
                  <a:rPr lang="en-US" sz="2400" dirty="0">
                    <a:solidFill>
                      <a:srgbClr val="00B050"/>
                    </a:solidFill>
                  </a:rPr>
                  <a:t>NORMAL, </a:t>
                </a:r>
                <a:r>
                  <a:rPr lang="en-US" sz="2400" dirty="0">
                    <a:solidFill>
                      <a:srgbClr val="FF0000"/>
                    </a:solidFill>
                  </a:rPr>
                  <a:t>ABNORMAL</a:t>
                </a:r>
                <a:r>
                  <a:rPr lang="en-US" sz="2400" dirty="0"/>
                  <a:t>}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4538" y="1629878"/>
                <a:ext cx="3625416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2862" t="-24590" r="-2020" b="-49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/>
          <p:cNvCxnSpPr>
            <a:stCxn id="6" idx="3"/>
            <a:endCxn id="47" idx="2"/>
          </p:cNvCxnSpPr>
          <p:nvPr/>
        </p:nvCxnSpPr>
        <p:spPr>
          <a:xfrm>
            <a:off x="5231757" y="2911377"/>
            <a:ext cx="2475460" cy="1080472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7707224" y="3609886"/>
            <a:ext cx="763927" cy="763927"/>
            <a:chOff x="8482720" y="2059505"/>
            <a:chExt cx="763926" cy="763926"/>
          </a:xfrm>
        </p:grpSpPr>
        <p:sp>
          <p:nvSpPr>
            <p:cNvPr id="47" name="Oval 46"/>
            <p:cNvSpPr/>
            <p:nvPr/>
          </p:nvSpPr>
          <p:spPr>
            <a:xfrm>
              <a:off x="8482720" y="2059505"/>
              <a:ext cx="763926" cy="76392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8593059" y="2164469"/>
                  <a:ext cx="596829" cy="5539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3600" i="1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3059" y="2164469"/>
                  <a:ext cx="596829" cy="55399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9" name="Straight Arrow Connector 48"/>
          <p:cNvCxnSpPr>
            <a:stCxn id="44" idx="3"/>
            <a:endCxn id="47" idx="2"/>
          </p:cNvCxnSpPr>
          <p:nvPr/>
        </p:nvCxnSpPr>
        <p:spPr>
          <a:xfrm>
            <a:off x="5231757" y="3988915"/>
            <a:ext cx="2475460" cy="293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7325451" y="3706999"/>
            <a:ext cx="509152" cy="509152"/>
          </a:xfrm>
          <a:prstGeom prst="ellipse">
            <a:avLst/>
          </a:prstGeom>
          <a:solidFill>
            <a:srgbClr val="FFFF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1351" dirty="0">
              <a:solidFill>
                <a:prstClr val="white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707224" y="4678619"/>
            <a:ext cx="763927" cy="763927"/>
            <a:chOff x="8482720" y="2059505"/>
            <a:chExt cx="763926" cy="763926"/>
          </a:xfrm>
        </p:grpSpPr>
        <p:sp>
          <p:nvSpPr>
            <p:cNvPr id="24" name="Oval 23"/>
            <p:cNvSpPr/>
            <p:nvPr/>
          </p:nvSpPr>
          <p:spPr>
            <a:xfrm>
              <a:off x="8482720" y="2059505"/>
              <a:ext cx="763926" cy="76392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8593059" y="2164469"/>
                  <a:ext cx="596829" cy="5539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3600" i="1"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3059" y="2164469"/>
                  <a:ext cx="596829" cy="55399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5" name="Straight Arrow Connector 34"/>
          <p:cNvCxnSpPr>
            <a:stCxn id="31" idx="3"/>
            <a:endCxn id="24" idx="2"/>
          </p:cNvCxnSpPr>
          <p:nvPr/>
        </p:nvCxnSpPr>
        <p:spPr>
          <a:xfrm flipV="1">
            <a:off x="5231757" y="5060583"/>
            <a:ext cx="2475460" cy="5869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44" idx="3"/>
            <a:endCxn id="24" idx="2"/>
          </p:cNvCxnSpPr>
          <p:nvPr/>
        </p:nvCxnSpPr>
        <p:spPr>
          <a:xfrm>
            <a:off x="5231757" y="3988915"/>
            <a:ext cx="2475460" cy="107166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7325451" y="4777335"/>
            <a:ext cx="509152" cy="509152"/>
          </a:xfrm>
          <a:prstGeom prst="ellipse">
            <a:avLst/>
          </a:prstGeom>
          <a:solidFill>
            <a:srgbClr val="FFFF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1351" dirty="0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143777" y="2141316"/>
            <a:ext cx="2173544" cy="3121580"/>
            <a:chOff x="8143777" y="2141316"/>
            <a:chExt cx="2173544" cy="3121580"/>
          </a:xfrm>
        </p:grpSpPr>
        <p:sp>
          <p:nvSpPr>
            <p:cNvPr id="59" name="TextBox 58"/>
            <p:cNvSpPr txBox="1"/>
            <p:nvPr/>
          </p:nvSpPr>
          <p:spPr>
            <a:xfrm>
              <a:off x="8143777" y="2141316"/>
              <a:ext cx="2173544" cy="300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1" b="1" dirty="0"/>
                <a:t>Probabilistic Training Labels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9080500" y="2664199"/>
              <a:ext cx="475325" cy="462463"/>
              <a:chOff x="9080500" y="2664199"/>
              <a:chExt cx="475325" cy="46246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9080500" y="2664199"/>
                <a:ext cx="222250" cy="462463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9333575" y="2950456"/>
                <a:ext cx="222250" cy="17620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9080500" y="3714850"/>
              <a:ext cx="475325" cy="485560"/>
              <a:chOff x="9080500" y="3714850"/>
              <a:chExt cx="475325" cy="485560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9080500" y="4153417"/>
                <a:ext cx="222250" cy="46993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9333575" y="3714850"/>
                <a:ext cx="222250" cy="48555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9080500" y="4888989"/>
              <a:ext cx="475325" cy="373907"/>
              <a:chOff x="9080500" y="4888989"/>
              <a:chExt cx="475325" cy="373907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9080500" y="5029818"/>
                <a:ext cx="222250" cy="233078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9333575" y="4888989"/>
                <a:ext cx="222250" cy="37390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7219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9" grpId="0" animBg="1"/>
      <p:bldP spid="52" grpId="0" animBg="1"/>
      <p:bldP spid="5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7876215" cy="2852737"/>
          </a:xfrm>
        </p:spPr>
        <p:txBody>
          <a:bodyPr>
            <a:normAutofit/>
          </a:bodyPr>
          <a:lstStyle/>
          <a:p>
            <a:r>
              <a:rPr lang="en-US" b="1" dirty="0"/>
              <a:t>Dark Data Extraction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44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00792"/>
            <a:ext cx="10515600" cy="1325563"/>
          </a:xfrm>
        </p:spPr>
        <p:txBody>
          <a:bodyPr/>
          <a:lstStyle/>
          <a:p>
            <a:r>
              <a:rPr lang="en-US" dirty="0"/>
              <a:t>Modeling Correlated LFs is Crucial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13360" y="5586975"/>
            <a:ext cx="11336054" cy="982553"/>
          </a:xfrm>
          <a:prstGeom prst="roundRect">
            <a:avLst/>
          </a:prstGeom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Helvetica Light" charset="0"/>
                <a:ea typeface="Helvetica Light" charset="0"/>
                <a:cs typeface="Helvetica Light" charset="0"/>
              </a:rPr>
              <a:t>We can learn dependency structure using statistical and/or static analysis techniques [ICML </a:t>
            </a:r>
            <a:r>
              <a:rPr lang="mr-IN" sz="3200" dirty="0">
                <a:latin typeface="Helvetica Light" charset="0"/>
                <a:ea typeface="Helvetica Light" charset="0"/>
                <a:cs typeface="Helvetica Light" charset="0"/>
              </a:rPr>
              <a:t>’</a:t>
            </a:r>
            <a:r>
              <a:rPr lang="en-US" sz="3200" dirty="0">
                <a:latin typeface="Helvetica Light" charset="0"/>
                <a:ea typeface="Helvetica Light" charset="0"/>
                <a:cs typeface="Helvetica Light" charset="0"/>
              </a:rPr>
              <a:t>17, NIPS ‘17]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463906" y="2173704"/>
            <a:ext cx="2872335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FA00"/>
                </a:solidFill>
                <a:latin typeface="Andale Mono"/>
                <a:cs typeface="Andale Mono"/>
              </a:rPr>
              <a:t>def</a:t>
            </a:r>
            <a:r>
              <a:rPr lang="en-US" sz="1600" dirty="0">
                <a:solidFill>
                  <a:srgbClr val="00FA00"/>
                </a:solidFill>
                <a:latin typeface="Andale Mono"/>
                <a:cs typeface="Andale Mono"/>
              </a:rPr>
              <a:t> LF_1(X):</a:t>
            </a:r>
          </a:p>
          <a:p>
            <a:r>
              <a:rPr lang="en-US" sz="1600" dirty="0">
                <a:solidFill>
                  <a:srgbClr val="00FA00"/>
                </a:solidFill>
                <a:latin typeface="Andale Mono"/>
                <a:cs typeface="Andale Mono"/>
              </a:rPr>
              <a:t>  if </a:t>
            </a:r>
            <a:r>
              <a:rPr lang="en-US" sz="1600" dirty="0" err="1">
                <a:solidFill>
                  <a:srgbClr val="FF0000"/>
                </a:solidFill>
                <a:latin typeface="Andale Mono"/>
                <a:cs typeface="Andale Mono"/>
              </a:rPr>
              <a:t>subfn_A</a:t>
            </a:r>
            <a:r>
              <a:rPr lang="en-US" sz="1600" dirty="0">
                <a:solidFill>
                  <a:srgbClr val="FF0000"/>
                </a:solidFill>
                <a:latin typeface="Andale Mono"/>
                <a:cs typeface="Andale Mono"/>
              </a:rPr>
              <a:t>(X) &gt; 0.5</a:t>
            </a:r>
            <a:r>
              <a:rPr lang="en-US" sz="1600" dirty="0">
                <a:solidFill>
                  <a:srgbClr val="00FA00"/>
                </a:solidFill>
                <a:latin typeface="Andale Mono"/>
                <a:cs typeface="Andale Mono"/>
              </a:rPr>
              <a:t>:</a:t>
            </a:r>
          </a:p>
          <a:p>
            <a:r>
              <a:rPr lang="en-US" sz="1600" dirty="0">
                <a:solidFill>
                  <a:srgbClr val="00FA00"/>
                </a:solidFill>
                <a:latin typeface="Andale Mono"/>
                <a:cs typeface="Andale Mono"/>
              </a:rPr>
              <a:t>    return 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463906" y="3304084"/>
            <a:ext cx="2872335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FA00"/>
                </a:solidFill>
                <a:latin typeface="Andale Mono"/>
                <a:cs typeface="Andale Mono"/>
              </a:rPr>
              <a:t>def</a:t>
            </a:r>
            <a:r>
              <a:rPr lang="en-US" sz="1600" dirty="0">
                <a:solidFill>
                  <a:srgbClr val="00FA00"/>
                </a:solidFill>
                <a:latin typeface="Andale Mono"/>
                <a:cs typeface="Andale Mono"/>
              </a:rPr>
              <a:t> LF_2(X):</a:t>
            </a:r>
          </a:p>
          <a:p>
            <a:r>
              <a:rPr lang="en-US" sz="1600" dirty="0">
                <a:solidFill>
                  <a:srgbClr val="00FA00"/>
                </a:solidFill>
                <a:latin typeface="Andale Mono"/>
                <a:cs typeface="Andale Mono"/>
              </a:rPr>
              <a:t>  if </a:t>
            </a:r>
            <a:r>
              <a:rPr lang="en-US" sz="1600" dirty="0" err="1">
                <a:solidFill>
                  <a:srgbClr val="FF0000"/>
                </a:solidFill>
                <a:latin typeface="Andale Mono"/>
                <a:cs typeface="Andale Mono"/>
              </a:rPr>
              <a:t>subfn_A</a:t>
            </a:r>
            <a:r>
              <a:rPr lang="en-US" sz="1600" dirty="0">
                <a:solidFill>
                  <a:srgbClr val="FF0000"/>
                </a:solidFill>
                <a:latin typeface="Andale Mono"/>
                <a:cs typeface="Andale Mono"/>
              </a:rPr>
              <a:t>(X) &gt; 0.7</a:t>
            </a:r>
            <a:r>
              <a:rPr lang="en-US" sz="1600" dirty="0">
                <a:solidFill>
                  <a:srgbClr val="00FA00"/>
                </a:solidFill>
                <a:latin typeface="Andale Mono"/>
                <a:cs typeface="Andale Mono"/>
              </a:rPr>
              <a:t>:</a:t>
            </a:r>
          </a:p>
          <a:p>
            <a:r>
              <a:rPr lang="en-US" sz="1600" dirty="0">
                <a:solidFill>
                  <a:srgbClr val="00FA00"/>
                </a:solidFill>
                <a:latin typeface="Andale Mono"/>
                <a:cs typeface="Andale Mono"/>
              </a:rPr>
              <a:t>    return 1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5722061" y="2173703"/>
            <a:ext cx="1192193" cy="90361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LF 1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99" name="Group 98"/>
          <p:cNvGrpSpPr/>
          <p:nvPr/>
        </p:nvGrpSpPr>
        <p:grpSpPr>
          <a:xfrm>
            <a:off x="9389713" y="2244295"/>
            <a:ext cx="763927" cy="763927"/>
            <a:chOff x="8482720" y="2059505"/>
            <a:chExt cx="763926" cy="763926"/>
          </a:xfrm>
        </p:grpSpPr>
        <p:sp>
          <p:nvSpPr>
            <p:cNvPr id="100" name="Oval 99"/>
            <p:cNvSpPr/>
            <p:nvPr/>
          </p:nvSpPr>
          <p:spPr>
            <a:xfrm>
              <a:off x="8482720" y="2059505"/>
              <a:ext cx="763926" cy="76392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TextBox 100"/>
                <p:cNvSpPr txBox="1"/>
                <p:nvPr/>
              </p:nvSpPr>
              <p:spPr>
                <a:xfrm>
                  <a:off x="8593059" y="2164469"/>
                  <a:ext cx="586121" cy="5539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3600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3058" y="2164469"/>
                  <a:ext cx="586122" cy="553998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02" name="Straight Arrow Connector 101"/>
          <p:cNvCxnSpPr/>
          <p:nvPr/>
        </p:nvCxnSpPr>
        <p:spPr>
          <a:xfrm>
            <a:off x="6914253" y="2625512"/>
            <a:ext cx="2475460" cy="747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Group 102"/>
          <p:cNvGrpSpPr/>
          <p:nvPr/>
        </p:nvGrpSpPr>
        <p:grpSpPr>
          <a:xfrm>
            <a:off x="9389720" y="4392754"/>
            <a:ext cx="763927" cy="763927"/>
            <a:chOff x="8482720" y="2059505"/>
            <a:chExt cx="763926" cy="763926"/>
          </a:xfrm>
        </p:grpSpPr>
        <p:sp>
          <p:nvSpPr>
            <p:cNvPr id="104" name="Oval 103"/>
            <p:cNvSpPr/>
            <p:nvPr/>
          </p:nvSpPr>
          <p:spPr>
            <a:xfrm>
              <a:off x="8482720" y="2059505"/>
              <a:ext cx="763926" cy="76392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/>
                <p:cNvSpPr txBox="1"/>
                <p:nvPr/>
              </p:nvSpPr>
              <p:spPr>
                <a:xfrm>
                  <a:off x="8593059" y="2164469"/>
                  <a:ext cx="596829" cy="5539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3600" i="1"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05" name="TextBox 10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3059" y="2164469"/>
                  <a:ext cx="596829" cy="553997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06" name="Straight Arrow Connector 105"/>
          <p:cNvCxnSpPr/>
          <p:nvPr/>
        </p:nvCxnSpPr>
        <p:spPr>
          <a:xfrm>
            <a:off x="6914253" y="2625511"/>
            <a:ext cx="2475460" cy="1080472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ounded Rectangle 106"/>
          <p:cNvSpPr/>
          <p:nvPr/>
        </p:nvSpPr>
        <p:spPr>
          <a:xfrm>
            <a:off x="5722061" y="4328777"/>
            <a:ext cx="1192193" cy="90361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LF 3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108" name="Straight Arrow Connector 107"/>
          <p:cNvCxnSpPr/>
          <p:nvPr/>
        </p:nvCxnSpPr>
        <p:spPr>
          <a:xfrm flipV="1">
            <a:off x="6914253" y="2626259"/>
            <a:ext cx="2475460" cy="2154327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V="1">
            <a:off x="6914253" y="4774716"/>
            <a:ext cx="2475460" cy="5869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ounded Rectangle 110"/>
          <p:cNvSpPr/>
          <p:nvPr/>
        </p:nvSpPr>
        <p:spPr>
          <a:xfrm>
            <a:off x="5722061" y="3251240"/>
            <a:ext cx="1192193" cy="90361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LF 2</a:t>
            </a:r>
          </a:p>
        </p:txBody>
      </p:sp>
      <p:cxnSp>
        <p:nvCxnSpPr>
          <p:cNvPr id="112" name="Straight Arrow Connector 111"/>
          <p:cNvCxnSpPr/>
          <p:nvPr/>
        </p:nvCxnSpPr>
        <p:spPr>
          <a:xfrm flipV="1">
            <a:off x="6914253" y="2626258"/>
            <a:ext cx="2475460" cy="1076791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6914253" y="3703049"/>
            <a:ext cx="2475460" cy="107166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5" name="Group 114"/>
          <p:cNvGrpSpPr/>
          <p:nvPr/>
        </p:nvGrpSpPr>
        <p:grpSpPr>
          <a:xfrm>
            <a:off x="9389720" y="3324021"/>
            <a:ext cx="763927" cy="763927"/>
            <a:chOff x="8482720" y="2059505"/>
            <a:chExt cx="763926" cy="763926"/>
          </a:xfrm>
        </p:grpSpPr>
        <p:sp>
          <p:nvSpPr>
            <p:cNvPr id="116" name="Oval 115"/>
            <p:cNvSpPr/>
            <p:nvPr/>
          </p:nvSpPr>
          <p:spPr>
            <a:xfrm>
              <a:off x="8482720" y="2059505"/>
              <a:ext cx="763926" cy="76392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TextBox 116"/>
                <p:cNvSpPr txBox="1"/>
                <p:nvPr/>
              </p:nvSpPr>
              <p:spPr>
                <a:xfrm>
                  <a:off x="8593059" y="2164469"/>
                  <a:ext cx="596829" cy="5539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3600" i="1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17" name="TextBox 1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3059" y="2164469"/>
                  <a:ext cx="596829" cy="55399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8" name="Straight Arrow Connector 117"/>
          <p:cNvCxnSpPr/>
          <p:nvPr/>
        </p:nvCxnSpPr>
        <p:spPr>
          <a:xfrm>
            <a:off x="6914253" y="3703050"/>
            <a:ext cx="2475460" cy="293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>
            <a:stCxn id="98" idx="1"/>
            <a:endCxn id="111" idx="1"/>
          </p:cNvCxnSpPr>
          <p:nvPr/>
        </p:nvCxnSpPr>
        <p:spPr>
          <a:xfrm rot="10800000" flipV="1">
            <a:off x="5722059" y="2625512"/>
            <a:ext cx="12700" cy="1077537"/>
          </a:xfrm>
          <a:prstGeom prst="curvedConnector3">
            <a:avLst>
              <a:gd name="adj1" fmla="val 3384000"/>
            </a:avLst>
          </a:prstGeom>
          <a:ln w="4445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76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Many motivating applications can be built with </a:t>
            </a:r>
            <a:r>
              <a:rPr lang="en-US" b="1" i="1" dirty="0"/>
              <a:t>dark data extraction systems</a:t>
            </a:r>
            <a:r>
              <a:rPr lang="en-US" dirty="0"/>
              <a:t>—if they are lightweight.</a:t>
            </a:r>
          </a:p>
          <a:p>
            <a:endParaRPr lang="en-US" dirty="0"/>
          </a:p>
          <a:p>
            <a:r>
              <a:rPr lang="en-US" dirty="0"/>
              <a:t>The key bottleneck in ML is </a:t>
            </a:r>
            <a:r>
              <a:rPr lang="en-US" b="1" dirty="0"/>
              <a:t>training data</a:t>
            </a:r>
          </a:p>
          <a:p>
            <a:pPr lvl="1"/>
            <a:r>
              <a:rPr lang="en-US" dirty="0"/>
              <a:t>We can get around this by generating noisier training data that we then </a:t>
            </a:r>
            <a:r>
              <a:rPr lang="en-US" i="1" dirty="0"/>
              <a:t>model</a:t>
            </a:r>
            <a:endParaRPr lang="en-US" b="1" dirty="0"/>
          </a:p>
          <a:p>
            <a:endParaRPr lang="en-US" b="1" dirty="0"/>
          </a:p>
        </p:txBody>
      </p:sp>
      <p:sp>
        <p:nvSpPr>
          <p:cNvPr id="4" name="Rounded Rectangle 3"/>
          <p:cNvSpPr/>
          <p:nvPr/>
        </p:nvSpPr>
        <p:spPr>
          <a:xfrm>
            <a:off x="9150018" y="6005254"/>
            <a:ext cx="2622883" cy="627321"/>
          </a:xfrm>
          <a:prstGeom prst="roundRect">
            <a:avLst/>
          </a:prstGeom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Helvetica Light" charset="0"/>
                <a:ea typeface="Helvetica Light" charset="0"/>
                <a:cs typeface="Helvetica Light" charset="0"/>
              </a:rPr>
              <a:t>Thank you!</a:t>
            </a:r>
            <a:endParaRPr lang="en-US" sz="28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C4AC4-168C-544C-8D5A-66318F44F0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DAY 2 – SECOND SET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DF92A3-23E5-FC4F-8CDE-605229E20F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JACKIE’S BOOKMARK </a:t>
            </a:r>
          </a:p>
        </p:txBody>
      </p:sp>
    </p:spTree>
    <p:extLst>
      <p:ext uri="{BB962C8B-B14F-4D97-AF65-F5344CB8AC3E}">
        <p14:creationId xmlns:p14="http://schemas.microsoft.com/office/powerpoint/2010/main" val="30899701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Snorkel: Future Research Directions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MTL &amp; Beyond</a:t>
            </a:r>
          </a:p>
        </p:txBody>
      </p:sp>
    </p:spTree>
    <p:extLst>
      <p:ext uri="{BB962C8B-B14F-4D97-AF65-F5344CB8AC3E}">
        <p14:creationId xmlns:p14="http://schemas.microsoft.com/office/powerpoint/2010/main" val="11412500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16415" y="2415547"/>
            <a:ext cx="5365037" cy="3589445"/>
            <a:chOff x="2069437" y="555411"/>
            <a:chExt cx="8862811" cy="5929610"/>
          </a:xfrm>
        </p:grpSpPr>
        <p:sp>
          <p:nvSpPr>
            <p:cNvPr id="4" name="Trapezoid 3">
              <a:extLst>
                <a:ext uri="{FF2B5EF4-FFF2-40B4-BE49-F238E27FC236}">
                  <a16:creationId xmlns:a16="http://schemas.microsoft.com/office/drawing/2014/main" id="{4E3CD731-1FCD-1541-8540-EA61E2714647}"/>
                </a:ext>
              </a:extLst>
            </p:cNvPr>
            <p:cNvSpPr/>
            <p:nvPr/>
          </p:nvSpPr>
          <p:spPr>
            <a:xfrm>
              <a:off x="3453064" y="5317958"/>
              <a:ext cx="5792003" cy="938464"/>
            </a:xfrm>
            <a:prstGeom prst="trapezoid">
              <a:avLst>
                <a:gd name="adj" fmla="val 57911"/>
              </a:avLst>
            </a:prstGeom>
            <a:solidFill>
              <a:srgbClr val="0070C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" name="Trapezoid 5">
              <a:extLst>
                <a:ext uri="{FF2B5EF4-FFF2-40B4-BE49-F238E27FC236}">
                  <a16:creationId xmlns:a16="http://schemas.microsoft.com/office/drawing/2014/main" id="{C1EEDFA7-786B-C249-B5DD-A149A98ECA5F}"/>
                </a:ext>
              </a:extLst>
            </p:cNvPr>
            <p:cNvSpPr/>
            <p:nvPr/>
          </p:nvSpPr>
          <p:spPr>
            <a:xfrm>
              <a:off x="4062666" y="4267200"/>
              <a:ext cx="4563978" cy="938464"/>
            </a:xfrm>
            <a:prstGeom prst="trapezoid">
              <a:avLst>
                <a:gd name="adj" fmla="val 57911"/>
              </a:avLst>
            </a:prstGeom>
            <a:solidFill>
              <a:srgbClr val="00B0F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C7A5643F-EAA3-4345-A841-A58F69C24B4B}"/>
                </a:ext>
              </a:extLst>
            </p:cNvPr>
            <p:cNvSpPr/>
            <p:nvPr/>
          </p:nvSpPr>
          <p:spPr>
            <a:xfrm>
              <a:off x="4681089" y="3240506"/>
              <a:ext cx="3356006" cy="938464"/>
            </a:xfrm>
            <a:prstGeom prst="trapezoid">
              <a:avLst>
                <a:gd name="adj" fmla="val 57911"/>
              </a:avLst>
            </a:prstGeom>
            <a:solidFill>
              <a:schemeClr val="accent6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97A758B7-49D8-1A45-BBE9-3EE8EABBEFE3}"/>
                </a:ext>
              </a:extLst>
            </p:cNvPr>
            <p:cNvSpPr/>
            <p:nvPr/>
          </p:nvSpPr>
          <p:spPr>
            <a:xfrm>
              <a:off x="5282668" y="2201780"/>
              <a:ext cx="2123973" cy="938464"/>
            </a:xfrm>
            <a:prstGeom prst="trapezoid">
              <a:avLst>
                <a:gd name="adj" fmla="val 57911"/>
              </a:avLst>
            </a:prstGeom>
            <a:solidFill>
              <a:srgbClr val="FFFF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E5F7CF4E-751A-F042-9EDF-1B5932831BEF}"/>
                </a:ext>
              </a:extLst>
            </p:cNvPr>
            <p:cNvSpPr/>
            <p:nvPr/>
          </p:nvSpPr>
          <p:spPr>
            <a:xfrm>
              <a:off x="5863390" y="1261313"/>
              <a:ext cx="962527" cy="818147"/>
            </a:xfrm>
            <a:prstGeom prst="triangle">
              <a:avLst/>
            </a:prstGeom>
            <a:solidFill>
              <a:srgbClr val="FF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9DC6D6D-EEDE-A74A-9410-BC2A0EBB20BE}"/>
                </a:ext>
              </a:extLst>
            </p:cNvPr>
            <p:cNvSpPr txBox="1"/>
            <p:nvPr/>
          </p:nvSpPr>
          <p:spPr>
            <a:xfrm>
              <a:off x="3391629" y="555411"/>
              <a:ext cx="2636122" cy="457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latin typeface="Avenir Roman" panose="02000503020000020003" pitchFamily="2" charset="0"/>
                </a:rPr>
                <a:t>Programming Stack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8D139EF-E14B-BA43-88A2-85F701085EDE}"/>
                </a:ext>
              </a:extLst>
            </p:cNvPr>
            <p:cNvSpPr txBox="1"/>
            <p:nvPr/>
          </p:nvSpPr>
          <p:spPr>
            <a:xfrm>
              <a:off x="6593143" y="558247"/>
              <a:ext cx="2394406" cy="457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venir Roman" panose="02000503020000020003" pitchFamily="2" charset="0"/>
                </a:rPr>
                <a:t>Supervision Stack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B295381-780D-BB47-8ED2-A020BE9D7DD6}"/>
                </a:ext>
              </a:extLst>
            </p:cNvPr>
            <p:cNvSpPr txBox="1"/>
            <p:nvPr/>
          </p:nvSpPr>
          <p:spPr>
            <a:xfrm>
              <a:off x="3536140" y="5503788"/>
              <a:ext cx="2468551" cy="457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venir Roman" panose="02000503020000020003" pitchFamily="2" charset="0"/>
                  <a:ea typeface="Apple Color Emoji" pitchFamily="2" charset="0"/>
                </a:rPr>
                <a:t>Machine Language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B114065-26BE-A443-9DB2-6EAF0991CD56}"/>
                </a:ext>
              </a:extLst>
            </p:cNvPr>
            <p:cNvCxnSpPr>
              <a:cxnSpLocks/>
            </p:cNvCxnSpPr>
            <p:nvPr/>
          </p:nvCxnSpPr>
          <p:spPr>
            <a:xfrm>
              <a:off x="6349066" y="1017076"/>
              <a:ext cx="0" cy="54679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C9B5A6E-2E68-C043-B9E5-D0A2C2F2B946}"/>
                </a:ext>
              </a:extLst>
            </p:cNvPr>
            <p:cNvSpPr txBox="1"/>
            <p:nvPr/>
          </p:nvSpPr>
          <p:spPr>
            <a:xfrm>
              <a:off x="3532182" y="4470966"/>
              <a:ext cx="2595659" cy="457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venir Roman" panose="02000503020000020003" pitchFamily="2" charset="0"/>
                  <a:ea typeface="Apple Color Emoji" pitchFamily="2" charset="0"/>
                </a:rPr>
                <a:t>Assembly Language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71EA8B-09F8-5244-A573-274CC78DF2AA}"/>
                </a:ext>
              </a:extLst>
            </p:cNvPr>
            <p:cNvSpPr txBox="1"/>
            <p:nvPr/>
          </p:nvSpPr>
          <p:spPr>
            <a:xfrm>
              <a:off x="3535395" y="3353437"/>
              <a:ext cx="2717471" cy="457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venir Roman" panose="02000503020000020003" pitchFamily="2" charset="0"/>
                  <a:ea typeface="Apple Color Emoji" pitchFamily="2" charset="0"/>
                </a:rPr>
                <a:t>High-Level Language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66386AF-2E28-D34A-B02F-32A4D9D1707E}"/>
                </a:ext>
              </a:extLst>
            </p:cNvPr>
            <p:cNvSpPr txBox="1"/>
            <p:nvPr/>
          </p:nvSpPr>
          <p:spPr>
            <a:xfrm>
              <a:off x="3538920" y="2320131"/>
              <a:ext cx="2781238" cy="457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venir Roman" panose="02000503020000020003" pitchFamily="2" charset="0"/>
                  <a:ea typeface="Apple Color Emoji" pitchFamily="2" charset="0"/>
                </a:rPr>
                <a:t>Declarative Language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2880AEE-F011-0045-9741-C5869FB9D7C4}"/>
                </a:ext>
              </a:extLst>
            </p:cNvPr>
            <p:cNvSpPr txBox="1"/>
            <p:nvPr/>
          </p:nvSpPr>
          <p:spPr>
            <a:xfrm>
              <a:off x="3524329" y="1365689"/>
              <a:ext cx="2797338" cy="457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venir Roman" panose="02000503020000020003" pitchFamily="2" charset="0"/>
                  <a:ea typeface="Apple Color Emoji" pitchFamily="2" charset="0"/>
                </a:rPr>
                <a:t>Application Interfaces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4165708-1DE5-6F40-AB22-49FC24EE6904}"/>
                </a:ext>
              </a:extLst>
            </p:cNvPr>
            <p:cNvSpPr txBox="1"/>
            <p:nvPr/>
          </p:nvSpPr>
          <p:spPr>
            <a:xfrm>
              <a:off x="6468869" y="5527845"/>
              <a:ext cx="2198659" cy="457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venir Roman" panose="02000503020000020003" pitchFamily="2" charset="0"/>
                  <a:ea typeface="Apple Color Emoji" pitchFamily="2" charset="0"/>
                </a:rPr>
                <a:t>Individual Labels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84217C6-8E61-A642-AA14-47340D924007}"/>
                </a:ext>
              </a:extLst>
            </p:cNvPr>
            <p:cNvSpPr txBox="1"/>
            <p:nvPr/>
          </p:nvSpPr>
          <p:spPr>
            <a:xfrm>
              <a:off x="6433673" y="4505538"/>
              <a:ext cx="2477448" cy="457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venir Roman" panose="02000503020000020003" pitchFamily="2" charset="0"/>
                  <a:ea typeface="Apple Color Emoji" pitchFamily="2" charset="0"/>
                </a:rPr>
                <a:t>LFs Coded Directly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DE439A9-9248-C944-84BA-5BBF7EA214BF}"/>
                </a:ext>
              </a:extLst>
            </p:cNvPr>
            <p:cNvSpPr txBox="1"/>
            <p:nvPr/>
          </p:nvSpPr>
          <p:spPr>
            <a:xfrm>
              <a:off x="6471703" y="3353499"/>
              <a:ext cx="2627649" cy="7626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venir Roman" panose="02000503020000020003" pitchFamily="2" charset="0"/>
                  <a:ea typeface="Apple Color Emoji" pitchFamily="2" charset="0"/>
                </a:rPr>
                <a:t>LFs Built on </a:t>
              </a:r>
            </a:p>
            <a:p>
              <a:r>
                <a:rPr lang="en-US" sz="1200" dirty="0">
                  <a:latin typeface="Avenir Roman" panose="02000503020000020003" pitchFamily="2" charset="0"/>
                  <a:ea typeface="Apple Color Emoji" pitchFamily="2" charset="0"/>
                </a:rPr>
                <a:t>Advanced Primitives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FB04B52-DD4A-3D49-8114-D3B72B030C2D}"/>
                </a:ext>
              </a:extLst>
            </p:cNvPr>
            <p:cNvSpPr txBox="1"/>
            <p:nvPr/>
          </p:nvSpPr>
          <p:spPr>
            <a:xfrm>
              <a:off x="6464602" y="2317070"/>
              <a:ext cx="2551385" cy="7626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venir Roman" panose="02000503020000020003" pitchFamily="2" charset="0"/>
                  <a:ea typeface="Apple Color Emoji" pitchFamily="2" charset="0"/>
                </a:rPr>
                <a:t>LFs Compiled from </a:t>
              </a:r>
            </a:p>
            <a:p>
              <a:r>
                <a:rPr lang="en-US" sz="1200" dirty="0">
                  <a:latin typeface="Avenir Roman" panose="02000503020000020003" pitchFamily="2" charset="0"/>
                  <a:ea typeface="Apple Color Emoji" pitchFamily="2" charset="0"/>
                </a:rPr>
                <a:t>Natural Language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116BD70-AE6F-C949-BEE5-D67BC2BCFD36}"/>
                </a:ext>
              </a:extLst>
            </p:cNvPr>
            <p:cNvSpPr txBox="1"/>
            <p:nvPr/>
          </p:nvSpPr>
          <p:spPr>
            <a:xfrm>
              <a:off x="6486433" y="1343984"/>
              <a:ext cx="2698936" cy="7626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venir Roman" panose="02000503020000020003" pitchFamily="2" charset="0"/>
                  <a:ea typeface="Apple Color Emoji" pitchFamily="2" charset="0"/>
                </a:rPr>
                <a:t>LFs Auto-Generated </a:t>
              </a:r>
            </a:p>
            <a:p>
              <a:r>
                <a:rPr lang="en-US" sz="1200" dirty="0">
                  <a:latin typeface="Avenir Roman" panose="02000503020000020003" pitchFamily="2" charset="0"/>
                  <a:ea typeface="Apple Color Emoji" pitchFamily="2" charset="0"/>
                </a:rPr>
                <a:t>from User Behavior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595BF96-D540-F749-90C9-3589FD4DEAF8}"/>
                </a:ext>
              </a:extLst>
            </p:cNvPr>
            <p:cNvSpPr txBox="1"/>
            <p:nvPr/>
          </p:nvSpPr>
          <p:spPr>
            <a:xfrm>
              <a:off x="2069437" y="1343984"/>
              <a:ext cx="1331780" cy="457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High-level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ED06F1C-A695-6F4B-87FE-39F21D6BD689}"/>
                </a:ext>
              </a:extLst>
            </p:cNvPr>
            <p:cNvSpPr txBox="1"/>
            <p:nvPr/>
          </p:nvSpPr>
          <p:spPr>
            <a:xfrm>
              <a:off x="2093965" y="5879834"/>
              <a:ext cx="1280936" cy="457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Low-level</a:t>
              </a:r>
            </a:p>
          </p:txBody>
        </p:sp>
        <p:sp>
          <p:nvSpPr>
            <p:cNvPr id="31" name="Down Arrow 30">
              <a:extLst>
                <a:ext uri="{FF2B5EF4-FFF2-40B4-BE49-F238E27FC236}">
                  <a16:creationId xmlns:a16="http://schemas.microsoft.com/office/drawing/2014/main" id="{B1C2F160-EBA0-7743-ABA4-7E9ED14E12D6}"/>
                </a:ext>
              </a:extLst>
            </p:cNvPr>
            <p:cNvSpPr/>
            <p:nvPr/>
          </p:nvSpPr>
          <p:spPr>
            <a:xfrm rot="10800000" flipH="1">
              <a:off x="2404201" y="1811108"/>
              <a:ext cx="451099" cy="4049867"/>
            </a:xfrm>
            <a:prstGeom prst="downArrow">
              <a:avLst>
                <a:gd name="adj1" fmla="val 50000"/>
                <a:gd name="adj2" fmla="val 70848"/>
              </a:avLst>
            </a:prstGeom>
            <a:solidFill>
              <a:srgbClr val="7030A0">
                <a:alpha val="25000"/>
              </a:srgbClr>
            </a:solidFill>
            <a:ln>
              <a:solidFill>
                <a:schemeClr val="accent1">
                  <a:shade val="50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F55A3C7-B0AA-9947-A7E9-C5B0131D7FC6}"/>
                </a:ext>
              </a:extLst>
            </p:cNvPr>
            <p:cNvSpPr txBox="1"/>
            <p:nvPr/>
          </p:nvSpPr>
          <p:spPr>
            <a:xfrm>
              <a:off x="9463934" y="1343984"/>
              <a:ext cx="1468314" cy="457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Automated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8D95732-9392-7D41-B90C-064C4C85F200}"/>
                </a:ext>
              </a:extLst>
            </p:cNvPr>
            <p:cNvSpPr txBox="1"/>
            <p:nvPr/>
          </p:nvSpPr>
          <p:spPr>
            <a:xfrm>
              <a:off x="9548623" y="5879834"/>
              <a:ext cx="1088896" cy="457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Manual</a:t>
              </a:r>
            </a:p>
          </p:txBody>
        </p:sp>
        <p:sp>
          <p:nvSpPr>
            <p:cNvPr id="35" name="Down Arrow 34">
              <a:extLst>
                <a:ext uri="{FF2B5EF4-FFF2-40B4-BE49-F238E27FC236}">
                  <a16:creationId xmlns:a16="http://schemas.microsoft.com/office/drawing/2014/main" id="{EC26FD7E-45A6-2A4E-BAEB-208FAECC19AD}"/>
                </a:ext>
              </a:extLst>
            </p:cNvPr>
            <p:cNvSpPr/>
            <p:nvPr/>
          </p:nvSpPr>
          <p:spPr>
            <a:xfrm rot="10800000" flipH="1">
              <a:off x="9798698" y="1811108"/>
              <a:ext cx="451099" cy="4049867"/>
            </a:xfrm>
            <a:prstGeom prst="downArrow">
              <a:avLst>
                <a:gd name="adj1" fmla="val 50000"/>
                <a:gd name="adj2" fmla="val 70848"/>
              </a:avLst>
            </a:prstGeom>
            <a:solidFill>
              <a:srgbClr val="7030A0">
                <a:alpha val="25000"/>
              </a:srgbClr>
            </a:solidFill>
            <a:ln>
              <a:solidFill>
                <a:schemeClr val="accent1">
                  <a:shade val="50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30" name="Content Placeholder 2"/>
          <p:cNvSpPr txBox="1">
            <a:spLocks/>
          </p:cNvSpPr>
          <p:nvPr/>
        </p:nvSpPr>
        <p:spPr>
          <a:xfrm>
            <a:off x="6238847" y="2415548"/>
            <a:ext cx="4880495" cy="38377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Users can provide supervision via </a:t>
            </a:r>
            <a:r>
              <a:rPr lang="en-US" b="1" i="1" dirty="0"/>
              <a:t>higher-level interfaces </a:t>
            </a:r>
            <a:r>
              <a:rPr lang="en-US" dirty="0"/>
              <a:t>such as</a:t>
            </a:r>
            <a:r>
              <a:rPr lang="mr-IN" dirty="0"/>
              <a:t>…</a:t>
            </a:r>
            <a:endParaRPr lang="en-US" dirty="0"/>
          </a:p>
          <a:p>
            <a:pPr marL="342891" indent="-342891" algn="l">
              <a:buFont typeface="Arial" charset="0"/>
              <a:buChar char="•"/>
            </a:pPr>
            <a:r>
              <a:rPr lang="en-US" i="1" dirty="0"/>
              <a:t>Writing</a:t>
            </a:r>
            <a:r>
              <a:rPr lang="en-US" dirty="0"/>
              <a:t> LFs over unsupervised features</a:t>
            </a:r>
            <a:r>
              <a:rPr lang="en-US" i="1" dirty="0"/>
              <a:t> </a:t>
            </a:r>
            <a:r>
              <a:rPr lang="en-US" dirty="0"/>
              <a:t>[NIPS’17]</a:t>
            </a:r>
            <a:endParaRPr lang="en-US" i="1" dirty="0"/>
          </a:p>
          <a:p>
            <a:pPr marL="342891" indent="-342891" algn="l">
              <a:buFont typeface="Arial" charset="0"/>
              <a:buChar char="•"/>
            </a:pPr>
            <a:r>
              <a:rPr lang="en-US" i="1" dirty="0"/>
              <a:t>Saying</a:t>
            </a:r>
            <a:r>
              <a:rPr lang="en-US" dirty="0"/>
              <a:t> natural language explanations [ACL’18]</a:t>
            </a:r>
          </a:p>
          <a:p>
            <a:pPr marL="342891" indent="-342891" algn="l">
              <a:buFont typeface="Arial" charset="0"/>
              <a:buChar char="•"/>
            </a:pPr>
            <a:r>
              <a:rPr lang="en-US" dirty="0"/>
              <a:t>Providing </a:t>
            </a:r>
            <a:r>
              <a:rPr lang="en-US" i="1" dirty="0"/>
              <a:t>observational </a:t>
            </a:r>
            <a:r>
              <a:rPr lang="en-US" dirty="0"/>
              <a:t>signals (e.g. eye trackers)</a:t>
            </a:r>
            <a:endParaRPr lang="en-US" i="1" dirty="0"/>
          </a:p>
          <a:p>
            <a:pPr lvl="1"/>
            <a:endParaRPr lang="en-US" i="1" dirty="0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855595" y="7947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r>
              <a:rPr lang="en-US" dirty="0"/>
              <a:t>Higher-level, declarative interfaces to Snorkel</a:t>
            </a:r>
          </a:p>
        </p:txBody>
      </p:sp>
      <p:sp>
        <p:nvSpPr>
          <p:cNvPr id="3" name="Right Brace 2"/>
          <p:cNvSpPr/>
          <p:nvPr/>
        </p:nvSpPr>
        <p:spPr>
          <a:xfrm>
            <a:off x="4719518" y="2892905"/>
            <a:ext cx="303543" cy="1716137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Rectangle 4"/>
          <p:cNvSpPr/>
          <p:nvPr/>
        </p:nvSpPr>
        <p:spPr>
          <a:xfrm>
            <a:off x="1315297" y="4654759"/>
            <a:ext cx="3685951" cy="139595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6" name="Rounded Rectangle 35"/>
          <p:cNvSpPr/>
          <p:nvPr/>
        </p:nvSpPr>
        <p:spPr>
          <a:xfrm>
            <a:off x="2127977" y="6188045"/>
            <a:ext cx="7970835" cy="588787"/>
          </a:xfrm>
          <a:prstGeom prst="roundRect">
            <a:avLst/>
          </a:prstGeom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Helvetica Light" charset="0"/>
                <a:ea typeface="Helvetica Light" charset="0"/>
                <a:cs typeface="Helvetica Light" charset="0"/>
              </a:rPr>
              <a:t>Goal: Make ML </a:t>
            </a:r>
            <a:r>
              <a:rPr lang="en-US" sz="2800" i="1">
                <a:latin typeface="Helvetica Light" charset="0"/>
                <a:ea typeface="Helvetica Light" charset="0"/>
                <a:cs typeface="Helvetica Light" charset="0"/>
              </a:rPr>
              <a:t>radically </a:t>
            </a:r>
            <a:r>
              <a:rPr lang="en-US" sz="2800">
                <a:latin typeface="Helvetica Light" charset="0"/>
                <a:ea typeface="Helvetica Light" charset="0"/>
                <a:cs typeface="Helvetica Light" charset="0"/>
              </a:rPr>
              <a:t>easier to program</a:t>
            </a:r>
            <a:endParaRPr lang="en-US" sz="28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3411" y="3139168"/>
            <a:ext cx="978951" cy="68557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9045" y="4760089"/>
            <a:ext cx="787684" cy="78768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7631" y="3934603"/>
            <a:ext cx="770512" cy="77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8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/>
      <p:bldP spid="3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Snorkel </a:t>
            </a:r>
            <a:r>
              <a:rPr lang="en-US" dirty="0" err="1"/>
              <a:t>MeTaL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New Framework for Managing </a:t>
            </a:r>
            <a:r>
              <a:rPr lang="en-US" i="1" dirty="0"/>
              <a:t>Multi-Task </a:t>
            </a:r>
            <a:r>
              <a:rPr lang="en-US" dirty="0"/>
              <a:t>Supervision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1851" y="5350087"/>
            <a:ext cx="6935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hlinkClick r:id="rId3"/>
              </a:rPr>
              <a:t>https://github.com/HazyResearch/metal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558639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&amp; Opportunity: Training Signal at Multiple Levels of Granularity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A20F02-EFD5-644D-9ED3-03309E266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793" y="2801079"/>
            <a:ext cx="1806675" cy="14926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5304" y="2801079"/>
            <a:ext cx="2853642" cy="1631216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ndale Mono" charset="0"/>
                <a:ea typeface="Andale Mono" charset="0"/>
                <a:cs typeface="Andale Mono" charset="0"/>
              </a:rPr>
              <a:t>“Indication: Chest pain. Findings: Focal consolidation and pneumothorax</a:t>
            </a:r>
            <a:r>
              <a:rPr lang="mr-IN" sz="2000" dirty="0">
                <a:latin typeface="Andale Mono" charset="0"/>
                <a:ea typeface="Andale Mono" charset="0"/>
                <a:cs typeface="Andale Mono" charset="0"/>
              </a:rPr>
              <a:t>…</a:t>
            </a:r>
            <a:r>
              <a:rPr lang="en-US" sz="2000" dirty="0">
                <a:latin typeface="Andale Mono" charset="0"/>
                <a:ea typeface="Andale Mono" charset="0"/>
                <a:cs typeface="Andale Mono" charset="0"/>
              </a:rPr>
              <a:t>”</a:t>
            </a:r>
          </a:p>
        </p:txBody>
      </p:sp>
      <p:sp>
        <p:nvSpPr>
          <p:cNvPr id="10" name="Up Arrow 9"/>
          <p:cNvSpPr/>
          <p:nvPr/>
        </p:nvSpPr>
        <p:spPr>
          <a:xfrm>
            <a:off x="331965" y="2740670"/>
            <a:ext cx="365852" cy="11602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/>
          <p:cNvSpPr/>
          <p:nvPr/>
        </p:nvSpPr>
        <p:spPr>
          <a:xfrm rot="10800000">
            <a:off x="331965" y="4105618"/>
            <a:ext cx="365852" cy="11602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5865" y="2039610"/>
            <a:ext cx="978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Coarse-grained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865" y="5351005"/>
            <a:ext cx="978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Fine-grained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64" y="2348273"/>
            <a:ext cx="742143" cy="742143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2219654" y="2142745"/>
            <a:ext cx="2435803" cy="553879"/>
          </a:xfrm>
          <a:prstGeom prst="wedgeRoundRectCallout">
            <a:avLst>
              <a:gd name="adj1" fmla="val -70564"/>
              <a:gd name="adj2" fmla="val 3473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Report has negative sentiment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64" y="3525927"/>
            <a:ext cx="742143" cy="742143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2219654" y="3320399"/>
            <a:ext cx="2435803" cy="553879"/>
          </a:xfrm>
          <a:prstGeom prst="wedgeRoundRectCallout">
            <a:avLst>
              <a:gd name="adj1" fmla="val -70564"/>
              <a:gd name="adj2" fmla="val 3473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Diagnosis is abnormal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64" y="4699451"/>
            <a:ext cx="742143" cy="742143"/>
          </a:xfrm>
          <a:prstGeom prst="rect">
            <a:avLst/>
          </a:prstGeom>
        </p:spPr>
      </p:pic>
      <p:sp>
        <p:nvSpPr>
          <p:cNvPr id="19" name="Rounded Rectangular Callout 18"/>
          <p:cNvSpPr/>
          <p:nvPr/>
        </p:nvSpPr>
        <p:spPr>
          <a:xfrm>
            <a:off x="2219654" y="4493923"/>
            <a:ext cx="2435803" cy="553879"/>
          </a:xfrm>
          <a:prstGeom prst="wedgeRoundRectCallout">
            <a:avLst>
              <a:gd name="adj1" fmla="val -70564"/>
              <a:gd name="adj2" fmla="val 3473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Patient has focal consolidation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247289" y="5872975"/>
            <a:ext cx="10018829" cy="749273"/>
          </a:xfrm>
          <a:prstGeom prst="roundRect">
            <a:avLst/>
          </a:prstGeom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Helvetica Light" charset="0"/>
                <a:ea typeface="Helvetica Light" charset="0"/>
                <a:cs typeface="Helvetica Light" charset="0"/>
              </a:rPr>
              <a:t>How can we bring all these diverse signals </a:t>
            </a:r>
            <a:r>
              <a:rPr lang="en-US" sz="3200">
                <a:latin typeface="Helvetica Light" charset="0"/>
                <a:ea typeface="Helvetica Light" charset="0"/>
                <a:cs typeface="Helvetica Light" charset="0"/>
              </a:rPr>
              <a:t>to bear?</a:t>
            </a:r>
            <a:endParaRPr lang="en-US" sz="32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46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&amp; Opportunity: Training Signal at Multiple Levels of Granularity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A20F02-EFD5-644D-9ED3-03309E266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890" y="2845739"/>
            <a:ext cx="1806675" cy="14926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5304" y="2801079"/>
            <a:ext cx="2853642" cy="1631216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ndale Mono" charset="0"/>
                <a:ea typeface="Andale Mono" charset="0"/>
                <a:cs typeface="Andale Mono" charset="0"/>
              </a:rPr>
              <a:t>“Indication: Chest pain. Findings: Focal consolidation and pneumothorax</a:t>
            </a:r>
            <a:r>
              <a:rPr lang="mr-IN" sz="2000" dirty="0">
                <a:latin typeface="Andale Mono" charset="0"/>
                <a:ea typeface="Andale Mono" charset="0"/>
                <a:cs typeface="Andale Mono" charset="0"/>
              </a:rPr>
              <a:t>…</a:t>
            </a:r>
            <a:r>
              <a:rPr lang="en-US" sz="2000" dirty="0">
                <a:latin typeface="Andale Mono" charset="0"/>
                <a:ea typeface="Andale Mono" charset="0"/>
                <a:cs typeface="Andale Mono" charset="0"/>
              </a:rPr>
              <a:t>”</a:t>
            </a:r>
          </a:p>
        </p:txBody>
      </p:sp>
      <p:sp>
        <p:nvSpPr>
          <p:cNvPr id="10" name="Up Arrow 9"/>
          <p:cNvSpPr/>
          <p:nvPr/>
        </p:nvSpPr>
        <p:spPr>
          <a:xfrm>
            <a:off x="331965" y="2740670"/>
            <a:ext cx="365852" cy="11602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/>
          <p:cNvSpPr/>
          <p:nvPr/>
        </p:nvSpPr>
        <p:spPr>
          <a:xfrm rot="10800000">
            <a:off x="331965" y="4105618"/>
            <a:ext cx="365852" cy="11602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5865" y="2039610"/>
            <a:ext cx="978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Coarse-grained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865" y="5351005"/>
            <a:ext cx="978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Fine-grained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64" y="2348273"/>
            <a:ext cx="742143" cy="742143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2219654" y="2142745"/>
            <a:ext cx="2435803" cy="553879"/>
          </a:xfrm>
          <a:prstGeom prst="wedgeRoundRectCallout">
            <a:avLst>
              <a:gd name="adj1" fmla="val -70564"/>
              <a:gd name="adj2" fmla="val 3473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Report has negative sentiment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64" y="3525927"/>
            <a:ext cx="742143" cy="742143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2219654" y="3320399"/>
            <a:ext cx="2435803" cy="553879"/>
          </a:xfrm>
          <a:prstGeom prst="wedgeRoundRectCallout">
            <a:avLst>
              <a:gd name="adj1" fmla="val -70564"/>
              <a:gd name="adj2" fmla="val 3473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Diagnosis is abnormal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64" y="4699451"/>
            <a:ext cx="742143" cy="742143"/>
          </a:xfrm>
          <a:prstGeom prst="rect">
            <a:avLst/>
          </a:prstGeom>
        </p:spPr>
      </p:pic>
      <p:sp>
        <p:nvSpPr>
          <p:cNvPr id="19" name="Rounded Rectangular Callout 18"/>
          <p:cNvSpPr/>
          <p:nvPr/>
        </p:nvSpPr>
        <p:spPr>
          <a:xfrm>
            <a:off x="2219654" y="4493923"/>
            <a:ext cx="2435803" cy="553879"/>
          </a:xfrm>
          <a:prstGeom prst="wedgeRoundRectCallout">
            <a:avLst>
              <a:gd name="adj1" fmla="val -70564"/>
              <a:gd name="adj2" fmla="val 3473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Patient has focal consolidation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247289" y="5872975"/>
            <a:ext cx="10018829" cy="749273"/>
          </a:xfrm>
          <a:prstGeom prst="roundRect">
            <a:avLst/>
          </a:prstGeom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Helvetica Light" charset="0"/>
                <a:ea typeface="Helvetica Light" charset="0"/>
                <a:cs typeface="Helvetica Light" charset="0"/>
              </a:rPr>
              <a:t>View each source as labeling one more related </a:t>
            </a:r>
            <a:r>
              <a:rPr lang="en-US" sz="3200" i="1" dirty="0">
                <a:latin typeface="Helvetica Light" charset="0"/>
                <a:ea typeface="Helvetica Light" charset="0"/>
                <a:cs typeface="Helvetica Light" charset="0"/>
              </a:rPr>
              <a:t>tasks</a:t>
            </a:r>
            <a:endParaRPr lang="en-US" sz="32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549982" y="2696624"/>
            <a:ext cx="393236" cy="393236"/>
          </a:xfrm>
          <a:prstGeom prst="ellipse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0561280" y="4355353"/>
            <a:ext cx="393236" cy="393236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Oval 22"/>
          <p:cNvSpPr/>
          <p:nvPr/>
        </p:nvSpPr>
        <p:spPr>
          <a:xfrm>
            <a:off x="11208530" y="3591483"/>
            <a:ext cx="393236" cy="393236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10896928" y="3927131"/>
            <a:ext cx="369190" cy="485810"/>
          </a:xfrm>
          <a:prstGeom prst="straightConnector1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0932297" y="2445257"/>
                <a:ext cx="33990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𝑌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2297" y="2445257"/>
                <a:ext cx="339901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9643" r="-7143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0144209" y="4280581"/>
                <a:ext cx="34701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𝑌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4209" y="4280581"/>
                <a:ext cx="347018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19298" r="-8772"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1650871" y="3506728"/>
                <a:ext cx="34701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𝑌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0871" y="3506728"/>
                <a:ext cx="347018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19298" r="-7018" b="-1311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/>
          <p:cNvCxnSpPr/>
          <p:nvPr/>
        </p:nvCxnSpPr>
        <p:spPr>
          <a:xfrm>
            <a:off x="10885630" y="3032272"/>
            <a:ext cx="380488" cy="616799"/>
          </a:xfrm>
          <a:prstGeom prst="straightConnector1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054117" y="2715842"/>
            <a:ext cx="766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Task 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054117" y="3906564"/>
            <a:ext cx="766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Task 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054117" y="5097340"/>
            <a:ext cx="766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Task 3</a:t>
            </a:r>
          </a:p>
        </p:txBody>
      </p:sp>
    </p:spTree>
    <p:extLst>
      <p:ext uri="{BB962C8B-B14F-4D97-AF65-F5344CB8AC3E}">
        <p14:creationId xmlns:p14="http://schemas.microsoft.com/office/powerpoint/2010/main" val="3450197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Snorkel </a:t>
            </a:r>
            <a:r>
              <a:rPr lang="en-US" dirty="0" err="1"/>
              <a:t>MeTaL</a:t>
            </a:r>
            <a:r>
              <a:rPr lang="en-US" dirty="0"/>
              <a:t> for </a:t>
            </a:r>
            <a:r>
              <a:rPr lang="en-US" i="1" dirty="0"/>
              <a:t>Multi-Task</a:t>
            </a:r>
            <a:r>
              <a:rPr lang="en-US" dirty="0"/>
              <a:t> Supervision</a:t>
            </a:r>
          </a:p>
        </p:txBody>
      </p:sp>
      <p:grpSp>
        <p:nvGrpSpPr>
          <p:cNvPr id="89" name="Group 88"/>
          <p:cNvGrpSpPr/>
          <p:nvPr/>
        </p:nvGrpSpPr>
        <p:grpSpPr>
          <a:xfrm>
            <a:off x="504804" y="2068564"/>
            <a:ext cx="3092493" cy="2917671"/>
            <a:chOff x="252379" y="1777527"/>
            <a:chExt cx="3092493" cy="2917671"/>
          </a:xfrm>
        </p:grpSpPr>
        <p:sp>
          <p:nvSpPr>
            <p:cNvPr id="58" name="Oval 57"/>
            <p:cNvSpPr/>
            <p:nvPr/>
          </p:nvSpPr>
          <p:spPr>
            <a:xfrm>
              <a:off x="941034" y="2028894"/>
              <a:ext cx="393236" cy="393236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FF0000"/>
                </a:solidFill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952332" y="3687623"/>
              <a:ext cx="393236" cy="393236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0" name="Oval 59"/>
            <p:cNvSpPr/>
            <p:nvPr/>
          </p:nvSpPr>
          <p:spPr>
            <a:xfrm>
              <a:off x="1599582" y="2923753"/>
              <a:ext cx="393236" cy="393236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61" name="Straight Arrow Connector 60"/>
            <p:cNvCxnSpPr>
              <a:stCxn id="60" idx="3"/>
              <a:endCxn id="59" idx="7"/>
            </p:cNvCxnSpPr>
            <p:nvPr/>
          </p:nvCxnSpPr>
          <p:spPr>
            <a:xfrm flipH="1">
              <a:off x="1287980" y="3259401"/>
              <a:ext cx="369190" cy="485810"/>
            </a:xfrm>
            <a:prstGeom prst="straightConnector1">
              <a:avLst/>
            </a:prstGeom>
            <a:ln w="508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1323349" y="1777527"/>
                  <a:ext cx="339901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3349" y="1777527"/>
                  <a:ext cx="339901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9643" r="-7143"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535261" y="3612851"/>
                  <a:ext cx="347018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261" y="3612851"/>
                  <a:ext cx="347018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9298" r="-8772" b="-163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/>
                <p:cNvSpPr txBox="1"/>
                <p:nvPr/>
              </p:nvSpPr>
              <p:spPr>
                <a:xfrm>
                  <a:off x="2041923" y="2838998"/>
                  <a:ext cx="347018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64" name="TextBox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1923" y="2838998"/>
                  <a:ext cx="347018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9298" r="-7018" b="-1311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5" name="Straight Arrow Connector 64"/>
            <p:cNvCxnSpPr>
              <a:stCxn id="58" idx="5"/>
              <a:endCxn id="60" idx="1"/>
            </p:cNvCxnSpPr>
            <p:nvPr/>
          </p:nvCxnSpPr>
          <p:spPr>
            <a:xfrm>
              <a:off x="1276682" y="2364542"/>
              <a:ext cx="380488" cy="616799"/>
            </a:xfrm>
            <a:prstGeom prst="straightConnector1">
              <a:avLst/>
            </a:prstGeom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252379" y="4233533"/>
              <a:ext cx="30924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Task Graph</a:t>
              </a:r>
              <a:endPara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3559203" y="1718230"/>
            <a:ext cx="326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Multi-Task Supervision</a:t>
            </a:r>
          </a:p>
        </p:txBody>
      </p:sp>
      <p:grpSp>
        <p:nvGrpSpPr>
          <p:cNvPr id="96" name="Group 95"/>
          <p:cNvGrpSpPr/>
          <p:nvPr/>
        </p:nvGrpSpPr>
        <p:grpSpPr>
          <a:xfrm>
            <a:off x="9179827" y="2186393"/>
            <a:ext cx="2278928" cy="2492312"/>
            <a:chOff x="9179827" y="2186393"/>
            <a:chExt cx="2278928" cy="2492312"/>
          </a:xfrm>
        </p:grpSpPr>
        <p:grpSp>
          <p:nvGrpSpPr>
            <p:cNvPr id="3" name="Group 2"/>
            <p:cNvGrpSpPr/>
            <p:nvPr/>
          </p:nvGrpSpPr>
          <p:grpSpPr>
            <a:xfrm>
              <a:off x="9618509" y="3183411"/>
              <a:ext cx="1840246" cy="1495294"/>
              <a:chOff x="3887857" y="1039868"/>
              <a:chExt cx="1960606" cy="1593094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4104102" y="1968843"/>
                <a:ext cx="1556951" cy="392270"/>
                <a:chOff x="1960606" y="1968843"/>
                <a:chExt cx="1556951" cy="392270"/>
              </a:xfrm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1960606" y="1968843"/>
                  <a:ext cx="1556951" cy="39227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6" name="Oval 45"/>
                <p:cNvSpPr/>
                <p:nvPr/>
              </p:nvSpPr>
              <p:spPr>
                <a:xfrm>
                  <a:off x="2026509" y="2029053"/>
                  <a:ext cx="271849" cy="271849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2413687" y="2029053"/>
                  <a:ext cx="271849" cy="271849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2792628" y="2029053"/>
                  <a:ext cx="271849" cy="271849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9" name="Oval 48"/>
                <p:cNvSpPr/>
                <p:nvPr/>
              </p:nvSpPr>
              <p:spPr>
                <a:xfrm>
                  <a:off x="3167449" y="2029053"/>
                  <a:ext cx="271849" cy="271849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5" name="Group 4"/>
              <p:cNvGrpSpPr/>
              <p:nvPr/>
            </p:nvGrpSpPr>
            <p:grpSpPr>
              <a:xfrm>
                <a:off x="4279156" y="1498613"/>
                <a:ext cx="1166168" cy="392270"/>
                <a:chOff x="1960607" y="1968843"/>
                <a:chExt cx="1166168" cy="392270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1960607" y="1968843"/>
                  <a:ext cx="1166168" cy="39227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>
                  <a:off x="2026509" y="2029053"/>
                  <a:ext cx="271849" cy="271849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>
                  <a:off x="2413687" y="2029053"/>
                  <a:ext cx="271849" cy="271849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>
                  <a:off x="2792628" y="2029053"/>
                  <a:ext cx="271849" cy="271849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6" name="Rectangle 5"/>
              <p:cNvSpPr/>
              <p:nvPr/>
            </p:nvSpPr>
            <p:spPr>
              <a:xfrm>
                <a:off x="3887857" y="2439073"/>
                <a:ext cx="1960606" cy="19388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4666334" y="1039868"/>
                <a:ext cx="391030" cy="392270"/>
                <a:chOff x="2149810" y="1968843"/>
                <a:chExt cx="391030" cy="392270"/>
              </a:xfrm>
            </p:grpSpPr>
            <p:sp>
              <p:nvSpPr>
                <p:cNvPr id="39" name="Rectangle 38"/>
                <p:cNvSpPr/>
                <p:nvPr/>
              </p:nvSpPr>
              <p:spPr>
                <a:xfrm>
                  <a:off x="2149810" y="1968843"/>
                  <a:ext cx="391030" cy="392270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2215712" y="2029053"/>
                  <a:ext cx="271849" cy="271849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 flipV="1">
                <a:off x="4305930" y="1830672"/>
                <a:ext cx="175053" cy="19838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flipH="1" flipV="1">
                <a:off x="4480983" y="1830672"/>
                <a:ext cx="212125" cy="19838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H="1" flipV="1">
                <a:off x="4480983" y="1830672"/>
                <a:ext cx="591066" cy="19838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H="1" flipV="1">
                <a:off x="4480983" y="1830672"/>
                <a:ext cx="965887" cy="19838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4305930" y="1830672"/>
                <a:ext cx="562231" cy="19838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4693108" y="1830672"/>
                <a:ext cx="175053" cy="19838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H="1" flipV="1">
                <a:off x="4868161" y="1830672"/>
                <a:ext cx="203888" cy="19838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H="1" flipV="1">
                <a:off x="4868161" y="1830672"/>
                <a:ext cx="578709" cy="19838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4305930" y="1830672"/>
                <a:ext cx="941172" cy="19838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4693108" y="1830672"/>
                <a:ext cx="553994" cy="19838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5072049" y="1830672"/>
                <a:ext cx="175053" cy="19838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 flipV="1">
                <a:off x="5247102" y="1830672"/>
                <a:ext cx="199768" cy="19838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>
                <a:off x="4480983" y="1371927"/>
                <a:ext cx="387178" cy="18689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4868161" y="1371927"/>
                <a:ext cx="0" cy="18689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4868161" y="1371927"/>
                <a:ext cx="378941" cy="18689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4304384" y="2300902"/>
                <a:ext cx="1546" cy="13817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V="1">
                <a:off x="4693107" y="2300902"/>
                <a:ext cx="1546" cy="13817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V="1">
                <a:off x="5066135" y="2300902"/>
                <a:ext cx="1546" cy="13817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V="1">
                <a:off x="5445323" y="2300902"/>
                <a:ext cx="1546" cy="13817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Group 26"/>
              <p:cNvGrpSpPr/>
              <p:nvPr/>
            </p:nvGrpSpPr>
            <p:grpSpPr>
              <a:xfrm>
                <a:off x="5122450" y="1039868"/>
                <a:ext cx="391030" cy="392270"/>
                <a:chOff x="2149810" y="1968843"/>
                <a:chExt cx="391030" cy="392270"/>
              </a:xfrm>
            </p:grpSpPr>
            <p:sp>
              <p:nvSpPr>
                <p:cNvPr id="37" name="Rectangle 36"/>
                <p:cNvSpPr/>
                <p:nvPr/>
              </p:nvSpPr>
              <p:spPr>
                <a:xfrm>
                  <a:off x="2149810" y="1968843"/>
                  <a:ext cx="391030" cy="392270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2215712" y="2029053"/>
                  <a:ext cx="271849" cy="271849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28" name="Group 27"/>
              <p:cNvGrpSpPr/>
              <p:nvPr/>
            </p:nvGrpSpPr>
            <p:grpSpPr>
              <a:xfrm>
                <a:off x="4197941" y="1039868"/>
                <a:ext cx="391030" cy="392270"/>
                <a:chOff x="2149810" y="1968843"/>
                <a:chExt cx="391030" cy="392270"/>
              </a:xfrm>
            </p:grpSpPr>
            <p:sp>
              <p:nvSpPr>
                <p:cNvPr id="35" name="Rectangle 34"/>
                <p:cNvSpPr/>
                <p:nvPr/>
              </p:nvSpPr>
              <p:spPr>
                <a:xfrm>
                  <a:off x="2149810" y="1968843"/>
                  <a:ext cx="391030" cy="392270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2215712" y="2029053"/>
                  <a:ext cx="271849" cy="271849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cxnSp>
            <p:nvCxnSpPr>
              <p:cNvPr id="29" name="Straight Connector 28"/>
              <p:cNvCxnSpPr/>
              <p:nvPr/>
            </p:nvCxnSpPr>
            <p:spPr>
              <a:xfrm>
                <a:off x="4399768" y="1371927"/>
                <a:ext cx="81215" cy="18689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4399768" y="1371927"/>
                <a:ext cx="468393" cy="18689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4399768" y="1371927"/>
                <a:ext cx="847334" cy="18689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V="1">
                <a:off x="4480983" y="1371927"/>
                <a:ext cx="843294" cy="18689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V="1">
                <a:off x="4868161" y="1371927"/>
                <a:ext cx="456116" cy="18689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V="1">
                <a:off x="5247102" y="1371927"/>
                <a:ext cx="77175" cy="18689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Right Arrow 50"/>
            <p:cNvSpPr/>
            <p:nvPr/>
          </p:nvSpPr>
          <p:spPr>
            <a:xfrm>
              <a:off x="9195880" y="3626067"/>
              <a:ext cx="371671" cy="34403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952710" y="2186393"/>
              <a:ext cx="11385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End Model</a:t>
              </a:r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9179827" y="3145251"/>
                  <a:ext cx="409697" cy="4682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en-US" sz="24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𝑌</m:t>
                            </m:r>
                          </m:e>
                        </m:acc>
                      </m:oMath>
                    </m:oMathPara>
                  </a14:m>
                  <a:endPara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79827" y="3145251"/>
                  <a:ext cx="409697" cy="46827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7463" t="-2597" r="-29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1" name="Group 90"/>
          <p:cNvGrpSpPr/>
          <p:nvPr/>
        </p:nvGrpSpPr>
        <p:grpSpPr>
          <a:xfrm>
            <a:off x="5289855" y="2773156"/>
            <a:ext cx="775249" cy="1823509"/>
            <a:chOff x="5289855" y="2773156"/>
            <a:chExt cx="775249" cy="1823509"/>
          </a:xfrm>
        </p:grpSpPr>
        <p:sp>
          <p:nvSpPr>
            <p:cNvPr id="67" name="Oval 66"/>
            <p:cNvSpPr/>
            <p:nvPr/>
          </p:nvSpPr>
          <p:spPr>
            <a:xfrm>
              <a:off x="5764426" y="3617007"/>
              <a:ext cx="292624" cy="292624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8" name="Oval 67"/>
            <p:cNvSpPr/>
            <p:nvPr/>
          </p:nvSpPr>
          <p:spPr>
            <a:xfrm>
              <a:off x="5759814" y="2929974"/>
              <a:ext cx="292624" cy="292624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9" name="Oval 68"/>
            <p:cNvSpPr/>
            <p:nvPr/>
          </p:nvSpPr>
          <p:spPr>
            <a:xfrm>
              <a:off x="5772480" y="4304041"/>
              <a:ext cx="292624" cy="292624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>
              <a:off x="5906127" y="3222598"/>
              <a:ext cx="4611" cy="394409"/>
            </a:xfrm>
            <a:prstGeom prst="straightConnector1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/>
                <p:cNvSpPr txBox="1"/>
                <p:nvPr/>
              </p:nvSpPr>
              <p:spPr>
                <a:xfrm>
                  <a:off x="5289855" y="2773156"/>
                  <a:ext cx="33958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2" name="Text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89855" y="2773156"/>
                  <a:ext cx="339580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12727" r="-9091"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/>
                <p:cNvSpPr txBox="1"/>
                <p:nvPr/>
              </p:nvSpPr>
              <p:spPr>
                <a:xfrm>
                  <a:off x="5289855" y="3435164"/>
                  <a:ext cx="346697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3" name="TextBox 7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89855" y="3435164"/>
                  <a:ext cx="346697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2281" r="-7018"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/>
                <p:cNvSpPr txBox="1"/>
                <p:nvPr/>
              </p:nvSpPr>
              <p:spPr>
                <a:xfrm>
                  <a:off x="5289855" y="4128144"/>
                  <a:ext cx="346697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4" name="TextBox 7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89855" y="4128144"/>
                  <a:ext cx="346697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2281" r="-7018" b="-163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3" name="Group 92"/>
          <p:cNvGrpSpPr/>
          <p:nvPr/>
        </p:nvGrpSpPr>
        <p:grpSpPr>
          <a:xfrm>
            <a:off x="6052438" y="2157669"/>
            <a:ext cx="1201405" cy="3256595"/>
            <a:chOff x="6052438" y="2157669"/>
            <a:chExt cx="1201405" cy="3256595"/>
          </a:xfrm>
        </p:grpSpPr>
        <p:cxnSp>
          <p:nvCxnSpPr>
            <p:cNvPr id="71" name="Straight Arrow Connector 70"/>
            <p:cNvCxnSpPr>
              <a:stCxn id="68" idx="6"/>
              <a:endCxn id="76" idx="1"/>
            </p:cNvCxnSpPr>
            <p:nvPr/>
          </p:nvCxnSpPr>
          <p:spPr>
            <a:xfrm flipV="1">
              <a:off x="6052438" y="2646778"/>
              <a:ext cx="540069" cy="429508"/>
            </a:xfrm>
            <a:prstGeom prst="straightConnector1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/>
                <p:cNvSpPr txBox="1"/>
                <p:nvPr/>
              </p:nvSpPr>
              <p:spPr>
                <a:xfrm>
                  <a:off x="6592507" y="2157669"/>
                  <a:ext cx="661335" cy="97821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mr-IN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1,1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1,2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charset="0"/>
                                      </a:rPr>
                                      <m:t>1,3</m:t>
                                    </m:r>
                                  </m:sub>
                                </m:sSub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76" name="TextBox 7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2507" y="2157669"/>
                  <a:ext cx="661335" cy="978217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/>
                <p:cNvSpPr txBox="1"/>
                <p:nvPr/>
              </p:nvSpPr>
              <p:spPr>
                <a:xfrm>
                  <a:off x="6592508" y="3298425"/>
                  <a:ext cx="661335" cy="97821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mr-IN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2,1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2,2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charset="0"/>
                                      </a:rPr>
                                      <m:t>2,3</m:t>
                                    </m:r>
                                  </m:sub>
                                </m:sSub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77" name="TextBox 7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2508" y="3298425"/>
                  <a:ext cx="661335" cy="978217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/>
                <p:cNvSpPr txBox="1"/>
                <p:nvPr/>
              </p:nvSpPr>
              <p:spPr>
                <a:xfrm>
                  <a:off x="6592508" y="4436047"/>
                  <a:ext cx="661335" cy="97821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mr-IN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3,1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charset="0"/>
                                      </a:rPr>
                                      <m:t>3,3</m:t>
                                    </m:r>
                                  </m:sub>
                                </m:sSub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78" name="TextBox 7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2508" y="4436047"/>
                  <a:ext cx="661335" cy="978217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9" name="Straight Arrow Connector 78"/>
            <p:cNvCxnSpPr>
              <a:stCxn id="67" idx="6"/>
              <a:endCxn id="77" idx="1"/>
            </p:cNvCxnSpPr>
            <p:nvPr/>
          </p:nvCxnSpPr>
          <p:spPr>
            <a:xfrm>
              <a:off x="6057050" y="3763319"/>
              <a:ext cx="535458" cy="24215"/>
            </a:xfrm>
            <a:prstGeom prst="straightConnector1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stCxn id="69" idx="6"/>
              <a:endCxn id="78" idx="1"/>
            </p:cNvCxnSpPr>
            <p:nvPr/>
          </p:nvCxnSpPr>
          <p:spPr>
            <a:xfrm>
              <a:off x="6065104" y="4450353"/>
              <a:ext cx="527404" cy="474803"/>
            </a:xfrm>
            <a:prstGeom prst="straightConnector1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/>
          <p:cNvGrpSpPr/>
          <p:nvPr/>
        </p:nvGrpSpPr>
        <p:grpSpPr>
          <a:xfrm>
            <a:off x="3155206" y="2187682"/>
            <a:ext cx="1673444" cy="2851677"/>
            <a:chOff x="3155206" y="2187682"/>
            <a:chExt cx="1673444" cy="2851677"/>
          </a:xfrm>
        </p:grpSpPr>
        <p:sp>
          <p:nvSpPr>
            <p:cNvPr id="55" name="Right Arrow 54"/>
            <p:cNvSpPr/>
            <p:nvPr/>
          </p:nvSpPr>
          <p:spPr>
            <a:xfrm>
              <a:off x="4456979" y="3602943"/>
              <a:ext cx="371671" cy="34403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155206" y="3219022"/>
              <a:ext cx="15914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Unlabeled </a:t>
              </a: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Data</a:t>
              </a:r>
            </a:p>
          </p:txBody>
        </p:sp>
        <p:cxnSp>
          <p:nvCxnSpPr>
            <p:cNvPr id="82" name="Straight Connector 81"/>
            <p:cNvCxnSpPr/>
            <p:nvPr/>
          </p:nvCxnSpPr>
          <p:spPr>
            <a:xfrm>
              <a:off x="3192927" y="2187682"/>
              <a:ext cx="0" cy="2851677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7389932" y="2188156"/>
            <a:ext cx="1782864" cy="1939988"/>
            <a:chOff x="7389932" y="2188156"/>
            <a:chExt cx="1782864" cy="19399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ounded Rectangle 49"/>
                <p:cNvSpPr/>
                <p:nvPr/>
              </p:nvSpPr>
              <p:spPr>
                <a:xfrm>
                  <a:off x="7939381" y="3445517"/>
                  <a:ext cx="1146495" cy="682627"/>
                </a:xfrm>
                <a:prstGeom prst="round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𝑌</m:t>
                        </m:r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|</m:t>
                        </m:r>
                        <m:r>
                          <a:rPr lang="en-US" sz="24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𝝀</m:t>
                        </m:r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0" name="Rounded 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39381" y="3445517"/>
                  <a:ext cx="1146495" cy="682627"/>
                </a:xfrm>
                <a:prstGeom prst="roundRect">
                  <a:avLst/>
                </a:prstGeom>
                <a:blipFill rotWithShape="0">
                  <a:blip r:embed="rId13"/>
                  <a:stretch>
                    <a:fillRect l="-4167" r="-2083"/>
                  </a:stretch>
                </a:blipFill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TextBox 52"/>
            <p:cNvSpPr txBox="1"/>
            <p:nvPr/>
          </p:nvSpPr>
          <p:spPr>
            <a:xfrm>
              <a:off x="7867591" y="2188156"/>
              <a:ext cx="13052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Label Model</a:t>
              </a:r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1" name="Right Arrow 80"/>
            <p:cNvSpPr/>
            <p:nvPr/>
          </p:nvSpPr>
          <p:spPr>
            <a:xfrm>
              <a:off x="7389932" y="3602943"/>
              <a:ext cx="371671" cy="34403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7411189" y="3128850"/>
                  <a:ext cx="40969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𝝀</m:t>
                        </m:r>
                      </m:oMath>
                    </m:oMathPara>
                  </a14:m>
                  <a:endParaRPr 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1189" y="3128850"/>
                  <a:ext cx="409697" cy="461665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74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5" name="Right Brace 84"/>
          <p:cNvSpPr/>
          <p:nvPr/>
        </p:nvSpPr>
        <p:spPr>
          <a:xfrm rot="5400000">
            <a:off x="3220146" y="2361201"/>
            <a:ext cx="279483" cy="5826642"/>
          </a:xfrm>
          <a:prstGeom prst="rightBrac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4" name="Group 93"/>
          <p:cNvGrpSpPr/>
          <p:nvPr/>
        </p:nvGrpSpPr>
        <p:grpSpPr>
          <a:xfrm>
            <a:off x="2894022" y="5562809"/>
            <a:ext cx="931729" cy="1184263"/>
            <a:chOff x="3460584" y="5562809"/>
            <a:chExt cx="931729" cy="1184263"/>
          </a:xfrm>
        </p:grpSpPr>
        <p:sp>
          <p:nvSpPr>
            <p:cNvPr id="86" name="Round Same Side Corner Rectangle 85"/>
            <p:cNvSpPr/>
            <p:nvPr/>
          </p:nvSpPr>
          <p:spPr>
            <a:xfrm>
              <a:off x="3666628" y="5872852"/>
              <a:ext cx="519644" cy="446519"/>
            </a:xfrm>
            <a:prstGeom prst="round2Same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87" name="Oval 86"/>
            <p:cNvSpPr/>
            <p:nvPr/>
          </p:nvSpPr>
          <p:spPr>
            <a:xfrm>
              <a:off x="3727133" y="5562809"/>
              <a:ext cx="398632" cy="398632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460584" y="6285407"/>
              <a:ext cx="9317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2"/>
                  </a:solidFill>
                </a:rPr>
                <a:t>USER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329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Intuition: We can observe overlaps </a:t>
            </a:r>
            <a:r>
              <a:rPr lang="en-US" i="1" dirty="0"/>
              <a:t>across tasks </a:t>
            </a:r>
            <a:r>
              <a:rPr lang="en-US" dirty="0"/>
              <a:t>for extra signal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88" y="2749989"/>
            <a:ext cx="742143" cy="742143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4637178" y="2544461"/>
            <a:ext cx="2435803" cy="553879"/>
          </a:xfrm>
          <a:prstGeom prst="wedgeRoundRectCallout">
            <a:avLst>
              <a:gd name="adj1" fmla="val -70564"/>
              <a:gd name="adj2" fmla="val 3473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Diagnosis is normal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88" y="3923513"/>
            <a:ext cx="742143" cy="742143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4637178" y="3717985"/>
            <a:ext cx="2435803" cy="553879"/>
          </a:xfrm>
          <a:prstGeom prst="wedgeRoundRectCallout">
            <a:avLst>
              <a:gd name="adj1" fmla="val -70564"/>
              <a:gd name="adj2" fmla="val 3473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Patient has focal consolidation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71641" y="3130626"/>
            <a:ext cx="766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Task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71641" y="4321402"/>
            <a:ext cx="766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Task 3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115204" y="2534046"/>
            <a:ext cx="1853680" cy="2303332"/>
            <a:chOff x="535261" y="1777527"/>
            <a:chExt cx="1853680" cy="2303332"/>
          </a:xfrm>
        </p:grpSpPr>
        <p:sp>
          <p:nvSpPr>
            <p:cNvPr id="11" name="Oval 10"/>
            <p:cNvSpPr/>
            <p:nvPr/>
          </p:nvSpPr>
          <p:spPr>
            <a:xfrm>
              <a:off x="941034" y="2028894"/>
              <a:ext cx="393236" cy="393236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FF0000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52332" y="3687623"/>
              <a:ext cx="393236" cy="393236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Oval 12"/>
            <p:cNvSpPr/>
            <p:nvPr/>
          </p:nvSpPr>
          <p:spPr>
            <a:xfrm>
              <a:off x="1599582" y="2923753"/>
              <a:ext cx="393236" cy="393236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1287980" y="3259401"/>
              <a:ext cx="369190" cy="485810"/>
            </a:xfrm>
            <a:prstGeom prst="straightConnector1">
              <a:avLst/>
            </a:prstGeom>
            <a:ln w="508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1323349" y="1777527"/>
                  <a:ext cx="339901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3349" y="1777527"/>
                  <a:ext cx="339901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9643" r="-7143"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535261" y="3612851"/>
                  <a:ext cx="347018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261" y="3612851"/>
                  <a:ext cx="347018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9298" r="-7018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2041923" y="2838998"/>
                  <a:ext cx="347018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1923" y="2838998"/>
                  <a:ext cx="347018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9298" r="-7018" b="-15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Arrow Connector 17"/>
            <p:cNvCxnSpPr/>
            <p:nvPr/>
          </p:nvCxnSpPr>
          <p:spPr>
            <a:xfrm>
              <a:off x="1276682" y="2364542"/>
              <a:ext cx="380488" cy="616799"/>
            </a:xfrm>
            <a:prstGeom prst="straightConnector1">
              <a:avLst/>
            </a:prstGeom>
            <a:ln w="50800">
              <a:solidFill>
                <a:schemeClr val="tx1">
                  <a:lumMod val="75000"/>
                  <a:lumOff val="2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ight Arrow 19"/>
          <p:cNvSpPr/>
          <p:nvPr/>
        </p:nvSpPr>
        <p:spPr>
          <a:xfrm rot="10800000">
            <a:off x="7653403" y="3178649"/>
            <a:ext cx="1027134" cy="4168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9005198" y="2641610"/>
            <a:ext cx="26046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Given the task structure, this is an observable form of disagreement!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115205" y="5397016"/>
            <a:ext cx="10494614" cy="1111577"/>
          </a:xfrm>
          <a:prstGeom prst="roundRect">
            <a:avLst/>
          </a:prstGeom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Helvetica Light" charset="0"/>
                <a:ea typeface="Helvetica Light" charset="0"/>
                <a:cs typeface="Helvetica Light" charset="0"/>
              </a:rPr>
              <a:t>We can use our new matrix approximation approach to learn the accuracies of these multi-task sources!</a:t>
            </a:r>
          </a:p>
        </p:txBody>
      </p:sp>
    </p:spTree>
    <p:extLst>
      <p:ext uri="{BB962C8B-B14F-4D97-AF65-F5344CB8AC3E}">
        <p14:creationId xmlns:p14="http://schemas.microsoft.com/office/powerpoint/2010/main" val="96164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481012" y="3257572"/>
            <a:ext cx="3520440" cy="914400"/>
          </a:xfrm>
          <a:prstGeom prst="rect">
            <a:avLst/>
          </a:prstGeom>
          <a:solidFill>
            <a:sysClr val="windowText" lastClr="000000"/>
          </a:solidFill>
          <a:effectLst/>
        </p:spPr>
        <p:txBody>
          <a:bodyPr vert="horz" lIns="548583" tIns="45715" rIns="274292" bIns="45715" rtlCol="0" anchor="ctr">
            <a:noAutofit/>
          </a:bodyPr>
          <a:lstStyle>
            <a:lvl1pPr marL="0" indent="0" algn="l" defTabSz="685729" rtl="0" eaLnBrk="1" latinLnBrk="0" hangingPunct="1">
              <a:spcBef>
                <a:spcPct val="0"/>
              </a:spcBef>
              <a:buNone/>
              <a:tabLst/>
              <a:defRPr sz="2700" kern="1200">
                <a:solidFill>
                  <a:schemeClr val="bg1"/>
                </a:solidFill>
                <a:latin typeface="+mj-lt"/>
                <a:ea typeface="+mj-ea"/>
                <a:cs typeface="Futura"/>
              </a:defRPr>
            </a:lvl1pPr>
          </a:lstStyle>
          <a:p>
            <a:pPr>
              <a:defRPr/>
            </a:pPr>
            <a:r>
              <a:rPr lang="en-US" sz="4800" dirty="0">
                <a:solidFill>
                  <a:sysClr val="window" lastClr="FFFFFF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Dark Data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55884" y="630565"/>
            <a:ext cx="4846161" cy="438710"/>
          </a:xfrm>
          <a:prstGeom prst="rect">
            <a:avLst/>
          </a:prstGeom>
          <a:solidFill>
            <a:sysClr val="windowText" lastClr="000000">
              <a:alpha val="50000"/>
            </a:sys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2251" kern="0" dirty="0">
                <a:solidFill>
                  <a:prstClr val="white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Data easy to process </a:t>
            </a:r>
            <a:r>
              <a:rPr lang="en-US" sz="2251" kern="0">
                <a:solidFill>
                  <a:prstClr val="white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by machines</a:t>
            </a:r>
            <a:endParaRPr lang="en-US" sz="2251" kern="0" dirty="0">
              <a:solidFill>
                <a:prstClr val="white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830691" y="3490858"/>
            <a:ext cx="2528888" cy="1872996"/>
            <a:chOff x="3587804" y="2847920"/>
            <a:chExt cx="2528888" cy="187299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4648" y="2847920"/>
              <a:ext cx="915201" cy="122666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587804" y="4074585"/>
              <a:ext cx="2528888" cy="646331"/>
            </a:xfrm>
            <a:prstGeom prst="rect">
              <a:avLst/>
            </a:prstGeom>
            <a:solidFill>
              <a:sysClr val="windowText" lastClr="000000"/>
            </a:solidFill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US" kern="0" dirty="0">
                  <a:solidFill>
                    <a:prstClr val="white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Scientific articles &amp; government reports.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593001" y="3139595"/>
            <a:ext cx="2720340" cy="1368976"/>
            <a:chOff x="6550138" y="2232284"/>
            <a:chExt cx="2720340" cy="1368976"/>
          </a:xfrm>
        </p:grpSpPr>
        <p:pic>
          <p:nvPicPr>
            <p:cNvPr id="20" name="Picture 19" descr="test.jpg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56653" y="2232284"/>
              <a:ext cx="907311" cy="907311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550138" y="3139595"/>
              <a:ext cx="2720340" cy="461665"/>
            </a:xfrm>
            <a:prstGeom prst="rect">
              <a:avLst/>
            </a:prstGeom>
            <a:solidFill>
              <a:sysClr val="windowText" lastClr="000000"/>
            </a:solidFill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US" sz="2400" kern="0" dirty="0">
                  <a:solidFill>
                    <a:prstClr val="white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Medical Images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456652" y="5505426"/>
            <a:ext cx="4057651" cy="438710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2251" kern="0" dirty="0">
                <a:solidFill>
                  <a:prstClr val="white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Valuable &amp; hard to process.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0" b="97250" l="10000" r="90000">
                        <a14:foregroundMark x1="47750" y1="4000" x2="47750" y2="4000"/>
                        <a14:foregroundMark x1="47750" y1="4000" x2="47750" y2="4000"/>
                        <a14:foregroundMark x1="49500" y1="93750" x2="49500" y2="93750"/>
                        <a14:foregroundMark x1="49500" y1="93750" x2="49500" y2="93750"/>
                        <a14:foregroundMark x1="49500" y1="93750" x2="49500" y2="97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4485" y="269221"/>
            <a:ext cx="1161399" cy="11613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1012" y="647267"/>
            <a:ext cx="2593838" cy="438710"/>
          </a:xfrm>
          <a:prstGeom prst="rect">
            <a:avLst/>
          </a:prstGeom>
          <a:solidFill>
            <a:sysClr val="windowText" lastClr="000000">
              <a:alpha val="50000"/>
            </a:sys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2251" kern="0">
                <a:solidFill>
                  <a:prstClr val="white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Structured Data</a:t>
            </a:r>
            <a:endParaRPr lang="en-US" sz="2251" kern="0" dirty="0">
              <a:solidFill>
                <a:prstClr val="white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7206"/>
            <a:ext cx="12192000" cy="682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03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2" grpId="0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1" y="1930658"/>
            <a:ext cx="8248477" cy="22213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Chemical-Disease Relation Extraction from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5372050"/>
            <a:ext cx="7058941" cy="826313"/>
          </a:xfrm>
        </p:spPr>
        <p:txBody>
          <a:bodyPr>
            <a:normAutofit lnSpcReduction="10000"/>
          </a:bodyPr>
          <a:lstStyle/>
          <a:p>
            <a:r>
              <a:rPr lang="en-US"/>
              <a:t>Goal</a:t>
            </a:r>
            <a:r>
              <a:rPr lang="en-US" dirty="0"/>
              <a:t>: Populate a relational schema with </a:t>
            </a:r>
            <a:r>
              <a:rPr lang="en-US" i="1" dirty="0"/>
              <a:t>relation mentions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/>
          </p:nvPr>
        </p:nvGraphicFramePr>
        <p:xfrm>
          <a:off x="8324880" y="4621760"/>
          <a:ext cx="3028920" cy="1569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9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45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90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62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Chemical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Disease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Prob.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magnesium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Myasthenia gravis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magnesium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quadriplegic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magnesium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paralysis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39" name="Group 38"/>
          <p:cNvGrpSpPr/>
          <p:nvPr/>
        </p:nvGrpSpPr>
        <p:grpSpPr>
          <a:xfrm>
            <a:off x="840172" y="2137159"/>
            <a:ext cx="7289802" cy="1860842"/>
            <a:chOff x="431799" y="1865695"/>
            <a:chExt cx="7289802" cy="1860842"/>
          </a:xfrm>
        </p:grpSpPr>
        <p:grpSp>
          <p:nvGrpSpPr>
            <p:cNvPr id="8" name="Group 17"/>
            <p:cNvGrpSpPr/>
            <p:nvPr/>
          </p:nvGrpSpPr>
          <p:grpSpPr>
            <a:xfrm>
              <a:off x="431799" y="2402932"/>
              <a:ext cx="7289802" cy="1323605"/>
              <a:chOff x="431799" y="2402932"/>
              <a:chExt cx="7289802" cy="1323605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1354666" y="2590402"/>
                <a:ext cx="855133" cy="229805"/>
              </a:xfrm>
              <a:prstGeom prst="roundRect">
                <a:avLst/>
              </a:prstGeom>
              <a:solidFill>
                <a:srgbClr val="008000">
                  <a:alpha val="4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431799" y="2402932"/>
                <a:ext cx="855133" cy="229805"/>
              </a:xfrm>
              <a:prstGeom prst="roundRect">
                <a:avLst/>
              </a:prstGeom>
              <a:solidFill>
                <a:srgbClr val="008000">
                  <a:alpha val="4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1363133" y="3131461"/>
                <a:ext cx="956733" cy="229805"/>
              </a:xfrm>
              <a:prstGeom prst="roundRect">
                <a:avLst/>
              </a:prstGeom>
              <a:solidFill>
                <a:srgbClr val="008000">
                  <a:alpha val="4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4040572" y="2402932"/>
                <a:ext cx="819295" cy="229805"/>
              </a:xfrm>
              <a:prstGeom prst="roundRect">
                <a:avLst/>
              </a:prstGeom>
              <a:solidFill>
                <a:srgbClr val="008000">
                  <a:alpha val="4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6917267" y="3131461"/>
                <a:ext cx="804334" cy="229805"/>
              </a:xfrm>
              <a:prstGeom prst="roundRect">
                <a:avLst/>
              </a:prstGeom>
              <a:solidFill>
                <a:srgbClr val="008000">
                  <a:alpha val="4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6684434" y="3496732"/>
                <a:ext cx="804334" cy="229805"/>
              </a:xfrm>
              <a:prstGeom prst="roundRect">
                <a:avLst/>
              </a:prstGeom>
              <a:solidFill>
                <a:srgbClr val="008000">
                  <a:alpha val="4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8" name="Rounded Rectangle 37"/>
            <p:cNvSpPr/>
            <p:nvPr/>
          </p:nvSpPr>
          <p:spPr>
            <a:xfrm>
              <a:off x="3500677" y="1865695"/>
              <a:ext cx="819295" cy="229805"/>
            </a:xfrm>
            <a:prstGeom prst="roundRect">
              <a:avLst/>
            </a:prstGeom>
            <a:solidFill>
              <a:srgbClr val="008000">
                <a:alpha val="40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63603" y="2121935"/>
            <a:ext cx="7929741" cy="2064457"/>
            <a:chOff x="457201" y="1852995"/>
            <a:chExt cx="7929741" cy="2064457"/>
          </a:xfrm>
        </p:grpSpPr>
        <p:grpSp>
          <p:nvGrpSpPr>
            <p:cNvPr id="7" name="Group 8"/>
            <p:cNvGrpSpPr/>
            <p:nvPr/>
          </p:nvGrpSpPr>
          <p:grpSpPr>
            <a:xfrm>
              <a:off x="471155" y="2223820"/>
              <a:ext cx="7915787" cy="1693632"/>
              <a:chOff x="471155" y="2223820"/>
              <a:chExt cx="7915787" cy="1693632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362005" y="2223820"/>
                <a:ext cx="1515281" cy="229805"/>
              </a:xfrm>
              <a:prstGeom prst="roundRect">
                <a:avLst/>
              </a:prstGeom>
              <a:solidFill>
                <a:srgbClr val="FF6600">
                  <a:alpha val="40000"/>
                </a:srgbClr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6263501" y="2223820"/>
                <a:ext cx="867493" cy="229805"/>
              </a:xfrm>
              <a:prstGeom prst="roundRect">
                <a:avLst/>
              </a:prstGeom>
              <a:solidFill>
                <a:srgbClr val="FF6600">
                  <a:alpha val="40000"/>
                </a:srgbClr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2425917" y="2404134"/>
                <a:ext cx="922134" cy="229805"/>
              </a:xfrm>
              <a:prstGeom prst="roundRect">
                <a:avLst/>
              </a:prstGeom>
              <a:solidFill>
                <a:srgbClr val="FF6600">
                  <a:alpha val="40000"/>
                </a:srgbClr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>
                <a:off x="5984476" y="3133773"/>
                <a:ext cx="616229" cy="229805"/>
              </a:xfrm>
              <a:prstGeom prst="roundRect">
                <a:avLst/>
              </a:prstGeom>
              <a:solidFill>
                <a:srgbClr val="FF6600">
                  <a:alpha val="40000"/>
                </a:srgbClr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471155" y="2949085"/>
                <a:ext cx="659198" cy="229805"/>
              </a:xfrm>
              <a:prstGeom prst="roundRect">
                <a:avLst/>
              </a:prstGeom>
              <a:solidFill>
                <a:srgbClr val="FF6600">
                  <a:alpha val="40000"/>
                </a:srgbClr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6503020" y="2772382"/>
                <a:ext cx="1883922" cy="229805"/>
              </a:xfrm>
              <a:prstGeom prst="roundRect">
                <a:avLst/>
              </a:prstGeom>
              <a:solidFill>
                <a:srgbClr val="FF6600">
                  <a:alpha val="40000"/>
                </a:srgbClr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2706161" y="3673690"/>
                <a:ext cx="2638596" cy="243762"/>
              </a:xfrm>
              <a:prstGeom prst="roundRect">
                <a:avLst/>
              </a:prstGeom>
              <a:solidFill>
                <a:srgbClr val="FF6600">
                  <a:alpha val="40000"/>
                </a:srgbClr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>
                <a:off x="3188195" y="3297525"/>
                <a:ext cx="1263478" cy="243762"/>
              </a:xfrm>
              <a:prstGeom prst="roundRect">
                <a:avLst/>
              </a:prstGeom>
              <a:solidFill>
                <a:srgbClr val="FF6600">
                  <a:alpha val="40000"/>
                </a:srgbClr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Rounded Rectangle 34"/>
            <p:cNvSpPr/>
            <p:nvPr/>
          </p:nvSpPr>
          <p:spPr>
            <a:xfrm>
              <a:off x="457201" y="1852995"/>
              <a:ext cx="1219200" cy="229805"/>
            </a:xfrm>
            <a:prstGeom prst="roundRect">
              <a:avLst/>
            </a:prstGeom>
            <a:solidFill>
              <a:srgbClr val="FF6600">
                <a:alpha val="40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38200" y="2121935"/>
            <a:ext cx="7289802" cy="1510583"/>
            <a:chOff x="431799" y="1852995"/>
            <a:chExt cx="7289802" cy="1510583"/>
          </a:xfrm>
        </p:grpSpPr>
        <p:sp>
          <p:nvSpPr>
            <p:cNvPr id="29" name="Rounded Rectangle 28"/>
            <p:cNvSpPr/>
            <p:nvPr/>
          </p:nvSpPr>
          <p:spPr>
            <a:xfrm>
              <a:off x="431799" y="2402932"/>
              <a:ext cx="855133" cy="229805"/>
            </a:xfrm>
            <a:prstGeom prst="roundRect">
              <a:avLst/>
            </a:prstGeom>
            <a:solidFill>
              <a:srgbClr val="008000">
                <a:alpha val="40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6263501" y="2223820"/>
              <a:ext cx="867493" cy="229805"/>
            </a:xfrm>
            <a:prstGeom prst="roundRect">
              <a:avLst/>
            </a:prstGeom>
            <a:solidFill>
              <a:srgbClr val="FF6600">
                <a:alpha val="40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5984476" y="3133773"/>
              <a:ext cx="616229" cy="229805"/>
            </a:xfrm>
            <a:prstGeom prst="roundRect">
              <a:avLst/>
            </a:prstGeom>
            <a:solidFill>
              <a:srgbClr val="FF6600">
                <a:alpha val="40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6917267" y="3133773"/>
              <a:ext cx="804334" cy="229805"/>
            </a:xfrm>
            <a:prstGeom prst="roundRect">
              <a:avLst/>
            </a:prstGeom>
            <a:solidFill>
              <a:srgbClr val="008000">
                <a:alpha val="40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457200" y="1852995"/>
              <a:ext cx="1219200" cy="229805"/>
            </a:xfrm>
            <a:prstGeom prst="roundRect">
              <a:avLst/>
            </a:prstGeom>
            <a:solidFill>
              <a:srgbClr val="FF6600">
                <a:alpha val="40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3502649" y="1852995"/>
              <a:ext cx="819295" cy="229805"/>
            </a:xfrm>
            <a:prstGeom prst="roundRect">
              <a:avLst/>
            </a:prstGeom>
            <a:solidFill>
              <a:srgbClr val="008000">
                <a:alpha val="40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2082801" y="2132573"/>
            <a:ext cx="6710542" cy="1280778"/>
            <a:chOff x="558801" y="2236838"/>
            <a:chExt cx="6710542" cy="1280778"/>
          </a:xfrm>
        </p:grpSpPr>
        <p:cxnSp>
          <p:nvCxnSpPr>
            <p:cNvPr id="58" name="Straight Arrow Connector 57"/>
            <p:cNvCxnSpPr>
              <a:stCxn id="40" idx="3"/>
              <a:endCxn id="41" idx="1"/>
            </p:cNvCxnSpPr>
            <p:nvPr/>
          </p:nvCxnSpPr>
          <p:spPr>
            <a:xfrm>
              <a:off x="558801" y="2236838"/>
              <a:ext cx="1826249" cy="0"/>
            </a:xfrm>
            <a:prstGeom prst="straightConnector1">
              <a:avLst/>
            </a:prstGeom>
            <a:ln>
              <a:solidFill>
                <a:srgbClr val="82F75E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stCxn id="30" idx="3"/>
            </p:cNvCxnSpPr>
            <p:nvPr/>
          </p:nvCxnSpPr>
          <p:spPr>
            <a:xfrm>
              <a:off x="6013395" y="2607662"/>
              <a:ext cx="1255948" cy="1588"/>
            </a:xfrm>
            <a:prstGeom prst="straightConnector1">
              <a:avLst/>
            </a:prstGeom>
            <a:ln>
              <a:solidFill>
                <a:srgbClr val="82F75E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>
              <a:stCxn id="31" idx="3"/>
              <a:endCxn id="32" idx="1"/>
            </p:cNvCxnSpPr>
            <p:nvPr/>
          </p:nvCxnSpPr>
          <p:spPr>
            <a:xfrm>
              <a:off x="5483106" y="3517616"/>
              <a:ext cx="316562" cy="0"/>
            </a:xfrm>
            <a:prstGeom prst="straightConnector1">
              <a:avLst/>
            </a:prstGeom>
            <a:ln>
              <a:solidFill>
                <a:srgbClr val="82F75E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Bent Arrow 3"/>
          <p:cNvSpPr/>
          <p:nvPr/>
        </p:nvSpPr>
        <p:spPr>
          <a:xfrm rot="5400000">
            <a:off x="8944030" y="3284013"/>
            <a:ext cx="1300116" cy="968367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9184815" y="1352170"/>
            <a:ext cx="2584491" cy="503914"/>
            <a:chOff x="8579248" y="2398795"/>
            <a:chExt cx="3259157" cy="635458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94581" y="2398795"/>
              <a:ext cx="1143824" cy="635458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79248" y="2398795"/>
              <a:ext cx="1778650" cy="512036"/>
            </a:xfrm>
            <a:prstGeom prst="rect">
              <a:avLst/>
            </a:prstGeom>
          </p:spPr>
        </p:pic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49208" y="5694988"/>
            <a:ext cx="640195" cy="6401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03692" y="6335183"/>
            <a:ext cx="2436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KNOWLEDGE BASE (KB)</a:t>
            </a:r>
          </a:p>
        </p:txBody>
      </p:sp>
    </p:spTree>
    <p:extLst>
      <p:ext uri="{BB962C8B-B14F-4D97-AF65-F5344CB8AC3E}">
        <p14:creationId xmlns:p14="http://schemas.microsoft.com/office/powerpoint/2010/main" val="14877756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8611" r="40140" b="81044"/>
          <a:stretch/>
        </p:blipFill>
        <p:spPr>
          <a:xfrm>
            <a:off x="2329941" y="3441662"/>
            <a:ext cx="7967507" cy="37082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r>
              <a:rPr lang="en-US" dirty="0"/>
              <a:t>Example: Chemical-Disease Relation Extraction from Text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9184815" y="1352170"/>
            <a:ext cx="2584491" cy="503914"/>
            <a:chOff x="8579248" y="2398795"/>
            <a:chExt cx="3259157" cy="63545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94581" y="2398795"/>
              <a:ext cx="1143824" cy="6354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79248" y="2398795"/>
              <a:ext cx="1778650" cy="512036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2329941" y="3441662"/>
            <a:ext cx="2022140" cy="832755"/>
            <a:chOff x="2329941" y="3441662"/>
            <a:chExt cx="2022140" cy="832755"/>
          </a:xfrm>
        </p:grpSpPr>
        <p:sp>
          <p:nvSpPr>
            <p:cNvPr id="10" name="Rounded Rectangle 9"/>
            <p:cNvSpPr/>
            <p:nvPr/>
          </p:nvSpPr>
          <p:spPr>
            <a:xfrm>
              <a:off x="2329941" y="3441662"/>
              <a:ext cx="2022140" cy="370825"/>
            </a:xfrm>
            <a:prstGeom prst="roundRect">
              <a:avLst/>
            </a:prstGeom>
            <a:solidFill>
              <a:srgbClr val="FF6600">
                <a:alpha val="40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329941" y="3905085"/>
              <a:ext cx="20221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2"/>
                  </a:solidFill>
                </a:rPr>
                <a:t>Task 1: DISEASE?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157830" y="3441661"/>
            <a:ext cx="1573188" cy="832756"/>
            <a:chOff x="7157830" y="3441661"/>
            <a:chExt cx="1573188" cy="832756"/>
          </a:xfrm>
        </p:grpSpPr>
        <p:sp>
          <p:nvSpPr>
            <p:cNvPr id="11" name="Rounded Rectangle 10"/>
            <p:cNvSpPr/>
            <p:nvPr/>
          </p:nvSpPr>
          <p:spPr>
            <a:xfrm>
              <a:off x="7323582" y="3441661"/>
              <a:ext cx="1241685" cy="370825"/>
            </a:xfrm>
            <a:prstGeom prst="roundRect">
              <a:avLst/>
            </a:prstGeom>
            <a:solidFill>
              <a:srgbClr val="008000">
                <a:alpha val="40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157830" y="3905085"/>
              <a:ext cx="1573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6"/>
                  </a:solidFill>
                </a:rPr>
                <a:t>Task 2: CHEM?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341012" y="2758979"/>
            <a:ext cx="4603414" cy="682683"/>
            <a:chOff x="3341012" y="2758979"/>
            <a:chExt cx="4603414" cy="682683"/>
          </a:xfrm>
        </p:grpSpPr>
        <p:cxnSp>
          <p:nvCxnSpPr>
            <p:cNvPr id="19" name="Curved Connector 18"/>
            <p:cNvCxnSpPr>
              <a:stCxn id="10" idx="0"/>
              <a:endCxn id="11" idx="0"/>
            </p:cNvCxnSpPr>
            <p:nvPr/>
          </p:nvCxnSpPr>
          <p:spPr>
            <a:xfrm rot="5400000" flipH="1" flipV="1">
              <a:off x="5642718" y="1139955"/>
              <a:ext cx="1" cy="4603414"/>
            </a:xfrm>
            <a:prstGeom prst="curvedConnector3">
              <a:avLst>
                <a:gd name="adj1" fmla="val 22860100000"/>
              </a:avLst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517220" y="2758979"/>
              <a:ext cx="22510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</a:rPr>
                <a:t>Task 3</a:t>
              </a:r>
              <a:r>
                <a:rPr lang="en-US" b="1">
                  <a:solidFill>
                    <a:schemeClr val="accent1"/>
                  </a:solidFill>
                </a:rPr>
                <a:t>: CAUSES(C, D)?</a:t>
              </a:r>
              <a:endParaRPr lang="en-US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1199548" y="5428523"/>
            <a:ext cx="9662713" cy="768238"/>
          </a:xfrm>
          <a:prstGeom prst="roundRect">
            <a:avLst/>
          </a:prstGeom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Helvetica Light" charset="0"/>
                <a:ea typeface="Helvetica Light" charset="0"/>
                <a:cs typeface="Helvetica Light" charset="0"/>
              </a:rPr>
              <a:t>How do we build a “Software 2.0” system for this?</a:t>
            </a:r>
          </a:p>
        </p:txBody>
      </p:sp>
    </p:spTree>
    <p:extLst>
      <p:ext uri="{BB962C8B-B14F-4D97-AF65-F5344CB8AC3E}">
        <p14:creationId xmlns:p14="http://schemas.microsoft.com/office/powerpoint/2010/main" val="9674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approaches for this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03279"/>
          </a:xfrm>
        </p:spPr>
        <p:txBody>
          <a:bodyPr>
            <a:normAutofit/>
          </a:bodyPr>
          <a:lstStyle/>
          <a:p>
            <a:r>
              <a:rPr lang="en-US" b="1" dirty="0"/>
              <a:t>Weak supervision:</a:t>
            </a:r>
          </a:p>
          <a:p>
            <a:pPr lvl="1"/>
            <a:r>
              <a:rPr lang="en-US" dirty="0"/>
              <a:t>Quickly train each model and pipeline them!</a:t>
            </a:r>
            <a:endParaRPr lang="en-US" i="1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r>
              <a:rPr lang="en-US" dirty="0">
                <a:solidFill>
                  <a:srgbClr val="FF0000"/>
                </a:solidFill>
                <a:sym typeface="Wingdings"/>
              </a:rPr>
              <a:t>Problems:</a:t>
            </a:r>
          </a:p>
          <a:p>
            <a:pPr lvl="1"/>
            <a:r>
              <a:rPr lang="en-US" dirty="0">
                <a:solidFill>
                  <a:srgbClr val="FF0000"/>
                </a:solidFill>
                <a:sym typeface="Wingdings"/>
              </a:rPr>
              <a:t>Cascading errors</a:t>
            </a:r>
          </a:p>
          <a:p>
            <a:pPr lvl="1"/>
            <a:r>
              <a:rPr lang="en-US" dirty="0">
                <a:solidFill>
                  <a:srgbClr val="FF0000"/>
                </a:solidFill>
                <a:sym typeface="Wingdings"/>
              </a:rPr>
              <a:t>No pooling of sparse signal</a:t>
            </a:r>
          </a:p>
          <a:p>
            <a:pPr lvl="1"/>
            <a:r>
              <a:rPr lang="en-US" dirty="0">
                <a:solidFill>
                  <a:srgbClr val="FF0000"/>
                </a:solidFill>
                <a:sym typeface="Wingdings"/>
              </a:rPr>
              <a:t>Messy deployment</a:t>
            </a:r>
          </a:p>
          <a:p>
            <a:pPr lvl="2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03279"/>
          </a:xfrm>
        </p:spPr>
        <p:txBody>
          <a:bodyPr>
            <a:normAutofit/>
          </a:bodyPr>
          <a:lstStyle/>
          <a:p>
            <a:r>
              <a:rPr lang="en-US" b="1" dirty="0"/>
              <a:t>Multi-Task / Joint Learning:</a:t>
            </a:r>
          </a:p>
          <a:p>
            <a:pPr lvl="1"/>
            <a:r>
              <a:rPr lang="en-US" dirty="0"/>
              <a:t>Share learned representations within a single joint model</a:t>
            </a:r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r>
              <a:rPr lang="en-US" dirty="0">
                <a:solidFill>
                  <a:srgbClr val="FF0000"/>
                </a:solidFill>
                <a:sym typeface="Wingdings"/>
              </a:rPr>
              <a:t>Problem:</a:t>
            </a:r>
          </a:p>
          <a:p>
            <a:pPr lvl="1"/>
            <a:r>
              <a:rPr lang="en-US" dirty="0">
                <a:solidFill>
                  <a:srgbClr val="FF0000"/>
                </a:solidFill>
                <a:sym typeface="Wingdings"/>
              </a:rPr>
              <a:t>For T tasks, </a:t>
            </a:r>
            <a:r>
              <a:rPr lang="en-US" i="1" dirty="0">
                <a:solidFill>
                  <a:srgbClr val="FF0000"/>
                </a:solidFill>
                <a:sym typeface="Wingdings"/>
              </a:rPr>
              <a:t>still</a:t>
            </a:r>
            <a:r>
              <a:rPr lang="en-US" b="1" i="1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need T large hand-labeled training sets!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124921" y="5763841"/>
            <a:ext cx="7942158" cy="768238"/>
          </a:xfrm>
          <a:prstGeom prst="roundRect">
            <a:avLst/>
          </a:prstGeom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Helvetica Light" charset="0"/>
                <a:ea typeface="Helvetica Light" charset="0"/>
                <a:cs typeface="Helvetica Light" charset="0"/>
              </a:rPr>
              <a:t>Can we combine these </a:t>
            </a:r>
            <a:r>
              <a:rPr lang="en-US" sz="3200">
                <a:latin typeface="Helvetica Light" charset="0"/>
                <a:ea typeface="Helvetica Light" charset="0"/>
                <a:cs typeface="Helvetica Light" charset="0"/>
              </a:rPr>
              <a:t>two approaches?</a:t>
            </a:r>
            <a:endParaRPr lang="en-US" sz="32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43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Snorkel </a:t>
            </a:r>
            <a:r>
              <a:rPr lang="en-US" i="1" dirty="0" err="1"/>
              <a:t>MeTaL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First End-to-End System for Multi-Task Supervision and Learning</a:t>
            </a:r>
          </a:p>
        </p:txBody>
      </p:sp>
    </p:spTree>
    <p:extLst>
      <p:ext uri="{BB962C8B-B14F-4D97-AF65-F5344CB8AC3E}">
        <p14:creationId xmlns:p14="http://schemas.microsoft.com/office/powerpoint/2010/main" val="19134998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995" y="684010"/>
            <a:ext cx="11622298" cy="808012"/>
          </a:xfrm>
        </p:spPr>
        <p:txBody>
          <a:bodyPr/>
          <a:lstStyle/>
          <a:p>
            <a:r>
              <a:rPr lang="en-US" dirty="0"/>
              <a:t>Multi-Task Supervision in Snorkel </a:t>
            </a:r>
            <a:r>
              <a:rPr lang="en-US" dirty="0" err="1"/>
              <a:t>MeTaL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>
            <a:off x="4076434" y="3148277"/>
            <a:ext cx="617511" cy="3809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847989" y="2853998"/>
            <a:ext cx="2227785" cy="10420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Label Model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8052193" y="2853999"/>
            <a:ext cx="2227785" cy="10420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End Multi-Task Model</a:t>
            </a:r>
          </a:p>
        </p:txBody>
      </p:sp>
      <p:sp>
        <p:nvSpPr>
          <p:cNvPr id="138" name="Right Arrow 137"/>
          <p:cNvSpPr/>
          <p:nvPr/>
        </p:nvSpPr>
        <p:spPr>
          <a:xfrm>
            <a:off x="7269258" y="3185331"/>
            <a:ext cx="617511" cy="3809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195310" y="3781123"/>
            <a:ext cx="2430681" cy="1194639"/>
            <a:chOff x="1195310" y="3781123"/>
            <a:chExt cx="2430681" cy="1194639"/>
          </a:xfrm>
        </p:grpSpPr>
        <p:grpSp>
          <p:nvGrpSpPr>
            <p:cNvPr id="14" name="Group 13"/>
            <p:cNvGrpSpPr/>
            <p:nvPr/>
          </p:nvGrpSpPr>
          <p:grpSpPr>
            <a:xfrm>
              <a:off x="2338688" y="3781123"/>
              <a:ext cx="1287303" cy="1194639"/>
              <a:chOff x="2701528" y="3459898"/>
              <a:chExt cx="1287303" cy="1194639"/>
            </a:xfrm>
          </p:grpSpPr>
          <p:sp>
            <p:nvSpPr>
              <p:cNvPr id="139" name="Oval 138"/>
              <p:cNvSpPr/>
              <p:nvPr/>
            </p:nvSpPr>
            <p:spPr>
              <a:xfrm>
                <a:off x="3287817" y="3651479"/>
                <a:ext cx="170837" cy="170837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2956709" y="4034462"/>
                <a:ext cx="170837" cy="170837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3513480" y="4034461"/>
                <a:ext cx="170837" cy="170837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2701528" y="4399507"/>
                <a:ext cx="170837" cy="170837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3" name="Straight Arrow Connector 142"/>
              <p:cNvCxnSpPr/>
              <p:nvPr/>
            </p:nvCxnSpPr>
            <p:spPr>
              <a:xfrm flipH="1">
                <a:off x="3102528" y="3797298"/>
                <a:ext cx="210307" cy="262182"/>
              </a:xfrm>
              <a:prstGeom prst="straightConnector1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Arrow Connector 143"/>
              <p:cNvCxnSpPr/>
              <p:nvPr/>
            </p:nvCxnSpPr>
            <p:spPr>
              <a:xfrm flipH="1">
                <a:off x="2847347" y="4180281"/>
                <a:ext cx="134380" cy="244244"/>
              </a:xfrm>
              <a:prstGeom prst="straightConnector1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Arrow Connector 144"/>
              <p:cNvCxnSpPr/>
              <p:nvPr/>
            </p:nvCxnSpPr>
            <p:spPr>
              <a:xfrm>
                <a:off x="3433636" y="3797298"/>
                <a:ext cx="165263" cy="237163"/>
              </a:xfrm>
              <a:prstGeom prst="straightConnector1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6" name="TextBox 145"/>
                  <p:cNvSpPr txBox="1"/>
                  <p:nvPr/>
                </p:nvSpPr>
                <p:spPr>
                  <a:xfrm>
                    <a:off x="3493628" y="3459898"/>
                    <a:ext cx="27776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46" name="TextBox 14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93628" y="3459898"/>
                    <a:ext cx="277768" cy="276999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l="-22222" r="-6667" b="-2391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7" name="TextBox 146"/>
                  <p:cNvSpPr txBox="1"/>
                  <p:nvPr/>
                </p:nvSpPr>
                <p:spPr>
                  <a:xfrm>
                    <a:off x="3122917" y="3993890"/>
                    <a:ext cx="283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47" name="TextBox 14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22917" y="3993890"/>
                    <a:ext cx="283091" cy="276999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l="-21739" r="-6522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8" name="TextBox 147"/>
                  <p:cNvSpPr txBox="1"/>
                  <p:nvPr/>
                </p:nvSpPr>
                <p:spPr>
                  <a:xfrm>
                    <a:off x="3705740" y="3993890"/>
                    <a:ext cx="283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48" name="TextBox 1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05740" y="3993890"/>
                    <a:ext cx="283091" cy="276999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l="-19149" r="-6383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9" name="TextBox 148"/>
                  <p:cNvSpPr txBox="1"/>
                  <p:nvPr/>
                </p:nvSpPr>
                <p:spPr>
                  <a:xfrm>
                    <a:off x="2900581" y="4377538"/>
                    <a:ext cx="273215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49" name="TextBox 14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00581" y="4377538"/>
                    <a:ext cx="273215" cy="276999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l="-17778" r="-8889" b="-2444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5" name="TextBox 24"/>
            <p:cNvSpPr txBox="1"/>
            <p:nvPr/>
          </p:nvSpPr>
          <p:spPr>
            <a:xfrm>
              <a:off x="1195310" y="4201797"/>
              <a:ext cx="10988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rgbClr val="0070C0"/>
                  </a:solidFill>
                </a:rPr>
                <a:t>TASK GRAPH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195310" y="1988805"/>
            <a:ext cx="2249558" cy="923003"/>
            <a:chOff x="1195310" y="1988805"/>
            <a:chExt cx="2249558" cy="923003"/>
          </a:xfrm>
        </p:grpSpPr>
        <p:grpSp>
          <p:nvGrpSpPr>
            <p:cNvPr id="24" name="Group 23"/>
            <p:cNvGrpSpPr/>
            <p:nvPr/>
          </p:nvGrpSpPr>
          <p:grpSpPr>
            <a:xfrm>
              <a:off x="2509525" y="1988805"/>
              <a:ext cx="935343" cy="894475"/>
              <a:chOff x="1879765" y="2685774"/>
              <a:chExt cx="935343" cy="89447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2" name="Rectangle 131"/>
                  <p:cNvSpPr/>
                  <p:nvPr/>
                </p:nvSpPr>
                <p:spPr>
                  <a:xfrm>
                    <a:off x="1879765" y="2685774"/>
                    <a:ext cx="935343" cy="25895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1,1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132" name="Rectangle 13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79765" y="2685774"/>
                    <a:ext cx="935343" cy="258955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b="-227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1" name="Rectangle 170"/>
                  <p:cNvSpPr/>
                  <p:nvPr/>
                </p:nvSpPr>
                <p:spPr>
                  <a:xfrm>
                    <a:off x="1879765" y="3003534"/>
                    <a:ext cx="935343" cy="25895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2,1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171" name="Rectangle 17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79765" y="3003534"/>
                    <a:ext cx="935343" cy="258955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b="-227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2" name="Rectangle 171"/>
                  <p:cNvSpPr/>
                  <p:nvPr/>
                </p:nvSpPr>
                <p:spPr>
                  <a:xfrm>
                    <a:off x="1879765" y="3321294"/>
                    <a:ext cx="935343" cy="25895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3,1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172" name="Rectangle 17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79765" y="3321294"/>
                    <a:ext cx="935343" cy="258955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78" name="TextBox 177"/>
            <p:cNvSpPr txBox="1"/>
            <p:nvPr/>
          </p:nvSpPr>
          <p:spPr>
            <a:xfrm>
              <a:off x="1195310" y="2173144"/>
              <a:ext cx="10988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70C0"/>
                  </a:solidFill>
                </a:rPr>
                <a:t>LABELING FUNCTIONS</a:t>
              </a:r>
            </a:p>
            <a:p>
              <a:r>
                <a:rPr lang="en-US" sz="1400" dirty="0">
                  <a:solidFill>
                    <a:srgbClr val="0070C0"/>
                  </a:solidFill>
                </a:rPr>
                <a:t>(LFs)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195310" y="3116369"/>
            <a:ext cx="2004233" cy="560954"/>
            <a:chOff x="1195310" y="3116369"/>
            <a:chExt cx="2004233" cy="560954"/>
          </a:xfrm>
        </p:grpSpPr>
        <p:grpSp>
          <p:nvGrpSpPr>
            <p:cNvPr id="21" name="Group 20"/>
            <p:cNvGrpSpPr/>
            <p:nvPr/>
          </p:nvGrpSpPr>
          <p:grpSpPr>
            <a:xfrm>
              <a:off x="2764535" y="3118861"/>
              <a:ext cx="435008" cy="558462"/>
              <a:chOff x="2368526" y="3803516"/>
              <a:chExt cx="435008" cy="558462"/>
            </a:xfrm>
          </p:grpSpPr>
          <p:sp>
            <p:nvSpPr>
              <p:cNvPr id="17" name="Snip Single Corner Rectangle 16"/>
              <p:cNvSpPr/>
              <p:nvPr/>
            </p:nvSpPr>
            <p:spPr>
              <a:xfrm>
                <a:off x="2368526" y="3852691"/>
                <a:ext cx="361164" cy="509287"/>
              </a:xfrm>
              <a:prstGeom prst="snip1Rect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Snip Single Corner Rectangle 165"/>
              <p:cNvSpPr/>
              <p:nvPr/>
            </p:nvSpPr>
            <p:spPr>
              <a:xfrm>
                <a:off x="2408042" y="3828148"/>
                <a:ext cx="361164" cy="509287"/>
              </a:xfrm>
              <a:prstGeom prst="snip1Rect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Snip Single Corner Rectangle 169"/>
              <p:cNvSpPr/>
              <p:nvPr/>
            </p:nvSpPr>
            <p:spPr>
              <a:xfrm>
                <a:off x="2442370" y="3803516"/>
                <a:ext cx="361164" cy="509287"/>
              </a:xfrm>
              <a:prstGeom prst="snip1Rect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9" name="TextBox 178"/>
            <p:cNvSpPr txBox="1"/>
            <p:nvPr/>
          </p:nvSpPr>
          <p:spPr>
            <a:xfrm>
              <a:off x="1195310" y="3116369"/>
              <a:ext cx="10988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70C0"/>
                  </a:solidFill>
                </a:rPr>
                <a:t>UNLABELED DATA</a:t>
              </a:r>
            </a:p>
          </p:txBody>
        </p:sp>
      </p:grpSp>
      <p:sp>
        <p:nvSpPr>
          <p:cNvPr id="26" name="Right Brace 25"/>
          <p:cNvSpPr/>
          <p:nvPr/>
        </p:nvSpPr>
        <p:spPr>
          <a:xfrm>
            <a:off x="3660256" y="1820225"/>
            <a:ext cx="262134" cy="303703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Brace 2"/>
          <p:cNvSpPr/>
          <p:nvPr/>
        </p:nvSpPr>
        <p:spPr>
          <a:xfrm rot="5400000">
            <a:off x="5765910" y="3665900"/>
            <a:ext cx="391939" cy="2227784"/>
          </a:xfrm>
          <a:prstGeom prst="rightBrac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847987" y="5127653"/>
            <a:ext cx="2227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Goal: </a:t>
            </a:r>
            <a:r>
              <a:rPr lang="en-US" sz="2400" b="1" i="1" dirty="0">
                <a:solidFill>
                  <a:srgbClr val="FF0000"/>
                </a:solidFill>
              </a:rPr>
              <a:t>Reweight and combine</a:t>
            </a:r>
            <a:r>
              <a:rPr lang="en-US" sz="2400" dirty="0">
                <a:solidFill>
                  <a:srgbClr val="FF0000"/>
                </a:solidFill>
              </a:rPr>
              <a:t> the noisy labels</a:t>
            </a:r>
          </a:p>
        </p:txBody>
      </p:sp>
      <p:sp>
        <p:nvSpPr>
          <p:cNvPr id="43" name="Right Brace 42"/>
          <p:cNvSpPr/>
          <p:nvPr/>
        </p:nvSpPr>
        <p:spPr>
          <a:xfrm rot="5400000">
            <a:off x="8970116" y="3665901"/>
            <a:ext cx="391939" cy="2227784"/>
          </a:xfrm>
          <a:prstGeom prst="rightBrac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8052193" y="5127654"/>
            <a:ext cx="22277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Goal: </a:t>
            </a:r>
            <a:r>
              <a:rPr lang="en-US" sz="2400" b="1" i="1" dirty="0">
                <a:solidFill>
                  <a:srgbClr val="FF0000"/>
                </a:solidFill>
              </a:rPr>
              <a:t>Generalize beyond </a:t>
            </a:r>
            <a:r>
              <a:rPr lang="en-US" sz="2400" dirty="0">
                <a:solidFill>
                  <a:srgbClr val="FF0000"/>
                </a:solidFill>
              </a:rPr>
              <a:t>the noisy labels</a:t>
            </a:r>
          </a:p>
        </p:txBody>
      </p:sp>
    </p:spTree>
    <p:extLst>
      <p:ext uri="{BB962C8B-B14F-4D97-AF65-F5344CB8AC3E}">
        <p14:creationId xmlns:p14="http://schemas.microsoft.com/office/powerpoint/2010/main" val="162360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6" grpId="0" animBg="1"/>
      <p:bldP spid="138" grpId="0" animBg="1"/>
      <p:bldP spid="26" grpId="0" animBg="1"/>
      <p:bldP spid="3" grpId="0" animBg="1"/>
      <p:bldP spid="4" grpId="0"/>
      <p:bldP spid="43" grpId="0" animBg="1"/>
      <p:bldP spid="4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4410636"/>
            <a:ext cx="10515600" cy="1075204"/>
          </a:xfrm>
        </p:spPr>
        <p:txBody>
          <a:bodyPr/>
          <a:lstStyle/>
          <a:p>
            <a:r>
              <a:rPr lang="en-US" dirty="0"/>
              <a:t>Step 1: Inputs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831850" y="1414272"/>
            <a:ext cx="5837124" cy="2286908"/>
            <a:chOff x="3593747" y="1181189"/>
            <a:chExt cx="7941290" cy="3111292"/>
          </a:xfrm>
        </p:grpSpPr>
        <p:sp>
          <p:nvSpPr>
            <p:cNvPr id="4" name="Right Arrow 3"/>
            <p:cNvSpPr/>
            <p:nvPr/>
          </p:nvSpPr>
          <p:spPr>
            <a:xfrm>
              <a:off x="5331493" y="2583500"/>
              <a:ext cx="617511" cy="38092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6103048" y="2289221"/>
              <a:ext cx="2227785" cy="104201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Label Model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9307252" y="2289222"/>
              <a:ext cx="2227785" cy="104201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End Model</a:t>
              </a: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8524317" y="2620554"/>
              <a:ext cx="617511" cy="38092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3593747" y="1181189"/>
              <a:ext cx="1287303" cy="1194639"/>
              <a:chOff x="2701528" y="3459898"/>
              <a:chExt cx="1287303" cy="1194639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3287817" y="3651479"/>
                <a:ext cx="170837" cy="170837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956709" y="4034462"/>
                <a:ext cx="170837" cy="170837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3513480" y="4034461"/>
                <a:ext cx="170837" cy="170837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2701528" y="4399507"/>
                <a:ext cx="170837" cy="170837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flipH="1">
                <a:off x="3102528" y="3797298"/>
                <a:ext cx="210307" cy="262182"/>
              </a:xfrm>
              <a:prstGeom prst="straightConnector1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H="1">
                <a:off x="2847347" y="4180281"/>
                <a:ext cx="134380" cy="244244"/>
              </a:xfrm>
              <a:prstGeom prst="straightConnector1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3433636" y="3797298"/>
                <a:ext cx="165263" cy="237163"/>
              </a:xfrm>
              <a:prstGeom prst="straightConnector1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3493628" y="3459898"/>
                    <a:ext cx="27776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6" name="TextBox 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93628" y="3459898"/>
                    <a:ext cx="277768" cy="276999"/>
                  </a:xfrm>
                  <a:prstGeom prst="rect">
                    <a:avLst/>
                  </a:prstGeom>
                  <a:blipFill rotWithShape="0">
                    <a:blip r:embed="rId2"/>
                    <a:stretch>
                      <a:fillRect l="-42424" r="-33333" b="-6969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3122917" y="3993890"/>
                    <a:ext cx="283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7" name="TextBox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22917" y="3993890"/>
                    <a:ext cx="283091" cy="276999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l="-38235" r="-35294" b="-6764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3705740" y="3993890"/>
                    <a:ext cx="283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8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05740" y="3993890"/>
                    <a:ext cx="283091" cy="276999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l="-41176" r="-32353" b="-6764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2900581" y="4377538"/>
                    <a:ext cx="273215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9" name="TextBox 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00581" y="4377538"/>
                    <a:ext cx="273215" cy="276999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l="-39394" r="-33333" b="-6969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0" name="Group 19"/>
            <p:cNvGrpSpPr/>
            <p:nvPr/>
          </p:nvGrpSpPr>
          <p:grpSpPr>
            <a:xfrm>
              <a:off x="4019594" y="3660868"/>
              <a:ext cx="435008" cy="558462"/>
              <a:chOff x="2368526" y="3803516"/>
              <a:chExt cx="435008" cy="558462"/>
            </a:xfrm>
          </p:grpSpPr>
          <p:sp>
            <p:nvSpPr>
              <p:cNvPr id="21" name="Snip Single Corner Rectangle 20"/>
              <p:cNvSpPr/>
              <p:nvPr/>
            </p:nvSpPr>
            <p:spPr>
              <a:xfrm>
                <a:off x="2368526" y="3852691"/>
                <a:ext cx="361164" cy="509287"/>
              </a:xfrm>
              <a:prstGeom prst="snip1Rect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Snip Single Corner Rectangle 21"/>
              <p:cNvSpPr/>
              <p:nvPr/>
            </p:nvSpPr>
            <p:spPr>
              <a:xfrm>
                <a:off x="2408042" y="3828148"/>
                <a:ext cx="361164" cy="509287"/>
              </a:xfrm>
              <a:prstGeom prst="snip1Rect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Snip Single Corner Rectangle 22"/>
              <p:cNvSpPr/>
              <p:nvPr/>
            </p:nvSpPr>
            <p:spPr>
              <a:xfrm>
                <a:off x="2442370" y="3803516"/>
                <a:ext cx="361164" cy="509287"/>
              </a:xfrm>
              <a:prstGeom prst="snip1Rect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3764584" y="2530812"/>
              <a:ext cx="935343" cy="894475"/>
              <a:chOff x="1879765" y="2685774"/>
              <a:chExt cx="935343" cy="89447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Rectangle 24"/>
                  <p:cNvSpPr/>
                  <p:nvPr/>
                </p:nvSpPr>
                <p:spPr>
                  <a:xfrm>
                    <a:off x="1879765" y="2685774"/>
                    <a:ext cx="935343" cy="25895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1,1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25" name="Rectangle 2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79765" y="2685774"/>
                    <a:ext cx="935343" cy="258955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b="-1818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Rectangle 25"/>
                  <p:cNvSpPr/>
                  <p:nvPr/>
                </p:nvSpPr>
                <p:spPr>
                  <a:xfrm>
                    <a:off x="1879765" y="3003534"/>
                    <a:ext cx="935343" cy="25895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2,1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26" name="Rectangle 2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79765" y="3003534"/>
                    <a:ext cx="935343" cy="258955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b="-1818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Rectangle 26"/>
                  <p:cNvSpPr/>
                  <p:nvPr/>
                </p:nvSpPr>
                <p:spPr>
                  <a:xfrm>
                    <a:off x="1879765" y="3321294"/>
                    <a:ext cx="935343" cy="25895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3,1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27" name="Rectangle 2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79765" y="3321294"/>
                    <a:ext cx="935343" cy="258955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b="-1764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1" name="Right Brace 30"/>
            <p:cNvSpPr/>
            <p:nvPr/>
          </p:nvSpPr>
          <p:spPr>
            <a:xfrm>
              <a:off x="4915315" y="1255448"/>
              <a:ext cx="262134" cy="3037033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/>
          <p:cNvSpPr/>
          <p:nvPr/>
        </p:nvSpPr>
        <p:spPr>
          <a:xfrm>
            <a:off x="2620191" y="1806775"/>
            <a:ext cx="4255738" cy="1617319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862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891" y="481533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Specifying a Simple Task </a:t>
            </a:r>
            <a:r>
              <a:rPr lang="en-US" sz="4000"/>
              <a:t>Relationship Graph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8611" r="40140" b="81044"/>
          <a:stretch/>
        </p:blipFill>
        <p:spPr>
          <a:xfrm>
            <a:off x="2356835" y="2031970"/>
            <a:ext cx="7967507" cy="37082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56835" y="2031970"/>
            <a:ext cx="2022140" cy="370825"/>
          </a:xfrm>
          <a:prstGeom prst="roundRect">
            <a:avLst/>
          </a:prstGeom>
          <a:solidFill>
            <a:srgbClr val="FF6600">
              <a:alpha val="40000"/>
            </a:srgb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7350476" y="2031969"/>
            <a:ext cx="1241685" cy="370825"/>
          </a:xfrm>
          <a:prstGeom prst="roundRect">
            <a:avLst/>
          </a:prstGeom>
          <a:solidFill>
            <a:srgbClr val="008000">
              <a:alpha val="40000"/>
            </a:srgb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Curved Connector 8"/>
          <p:cNvCxnSpPr/>
          <p:nvPr/>
        </p:nvCxnSpPr>
        <p:spPr>
          <a:xfrm rot="5400000" flipH="1" flipV="1">
            <a:off x="5669612" y="-269737"/>
            <a:ext cx="1" cy="4603414"/>
          </a:xfrm>
          <a:prstGeom prst="curvedConnector3">
            <a:avLst>
              <a:gd name="adj1" fmla="val 22860100000"/>
            </a:avLst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5343123" y="2782048"/>
            <a:ext cx="1598795" cy="1028411"/>
            <a:chOff x="2101160" y="3388999"/>
            <a:chExt cx="1598795" cy="1028411"/>
          </a:xfrm>
        </p:grpSpPr>
        <p:sp>
          <p:nvSpPr>
            <p:cNvPr id="10" name="TextBox 9"/>
            <p:cNvSpPr txBox="1"/>
            <p:nvPr/>
          </p:nvSpPr>
          <p:spPr>
            <a:xfrm>
              <a:off x="2101160" y="3388999"/>
              <a:ext cx="15987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</a:rPr>
                <a:t>Task 3: CAUSES(C, D)?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2739194" y="4094681"/>
              <a:ext cx="322729" cy="3227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505778" y="4518985"/>
            <a:ext cx="1110694" cy="992364"/>
            <a:chOff x="882892" y="4776312"/>
            <a:chExt cx="1110694" cy="992364"/>
          </a:xfrm>
        </p:grpSpPr>
        <p:sp>
          <p:nvSpPr>
            <p:cNvPr id="7" name="TextBox 6"/>
            <p:cNvSpPr txBox="1"/>
            <p:nvPr/>
          </p:nvSpPr>
          <p:spPr>
            <a:xfrm>
              <a:off x="882892" y="5122345"/>
              <a:ext cx="11106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2"/>
                  </a:solidFill>
                </a:rPr>
                <a:t>Task 1</a:t>
              </a:r>
              <a:r>
                <a:rPr lang="en-US" b="1">
                  <a:solidFill>
                    <a:schemeClr val="accent2"/>
                  </a:solidFill>
                </a:rPr>
                <a:t>: DISEASE?</a:t>
              </a:r>
              <a:endParaRPr lang="en-US" b="1" dirty="0">
                <a:solidFill>
                  <a:schemeClr val="accent2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276874" y="4776312"/>
              <a:ext cx="322729" cy="3227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663608" y="4518985"/>
            <a:ext cx="947958" cy="992363"/>
            <a:chOff x="3904995" y="4776313"/>
            <a:chExt cx="947958" cy="992363"/>
          </a:xfrm>
        </p:grpSpPr>
        <p:sp>
          <p:nvSpPr>
            <p:cNvPr id="8" name="TextBox 7"/>
            <p:cNvSpPr txBox="1"/>
            <p:nvPr/>
          </p:nvSpPr>
          <p:spPr>
            <a:xfrm>
              <a:off x="3904995" y="5122345"/>
              <a:ext cx="9479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6"/>
                  </a:solidFill>
                </a:rPr>
                <a:t>Task 2: CHEM?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4217610" y="4776313"/>
              <a:ext cx="322729" cy="3227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3" name="Straight Arrow Connector 32"/>
          <p:cNvCxnSpPr>
            <a:stCxn id="30" idx="7"/>
            <a:endCxn id="29" idx="3"/>
          </p:cNvCxnSpPr>
          <p:nvPr/>
        </p:nvCxnSpPr>
        <p:spPr>
          <a:xfrm flipV="1">
            <a:off x="5175226" y="3763196"/>
            <a:ext cx="853194" cy="80305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254207" y="3874187"/>
            <a:ext cx="1396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!D </a:t>
            </a:r>
            <a:r>
              <a:rPr lang="en-US">
                <a:sym typeface="Wingdings"/>
              </a:rPr>
              <a:t>=&gt; !C(D,C)</a:t>
            </a:r>
            <a:endParaRPr lang="en-US"/>
          </a:p>
        </p:txBody>
      </p:sp>
      <p:cxnSp>
        <p:nvCxnSpPr>
          <p:cNvPr id="38" name="Straight Arrow Connector 37"/>
          <p:cNvCxnSpPr>
            <a:stCxn id="31" idx="1"/>
            <a:endCxn id="29" idx="5"/>
          </p:cNvCxnSpPr>
          <p:nvPr/>
        </p:nvCxnSpPr>
        <p:spPr>
          <a:xfrm flipH="1" flipV="1">
            <a:off x="6256623" y="3763196"/>
            <a:ext cx="766863" cy="80305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816056" y="3874187"/>
            <a:ext cx="1377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!C </a:t>
            </a:r>
            <a:r>
              <a:rPr lang="en-US" dirty="0">
                <a:sym typeface="Wingdings"/>
              </a:rPr>
              <a:t>=&gt; !C(D,C)</a:t>
            </a:r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589507" y="5903107"/>
            <a:ext cx="9102367" cy="768238"/>
          </a:xfrm>
          <a:prstGeom prst="roundRect">
            <a:avLst/>
          </a:prstGeom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Helvetica Light" charset="0"/>
                <a:ea typeface="Helvetica Light" charset="0"/>
                <a:cs typeface="Helvetica Light" charset="0"/>
              </a:rPr>
              <a:t>Simple way </a:t>
            </a:r>
            <a:r>
              <a:rPr lang="en-US" sz="3200">
                <a:latin typeface="Helvetica Light" charset="0"/>
                <a:ea typeface="Helvetica Light" charset="0"/>
                <a:cs typeface="Helvetica Light" charset="0"/>
              </a:rPr>
              <a:t>to specify known logical structure</a:t>
            </a:r>
            <a:endParaRPr lang="en-US" sz="32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78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36" grpId="0"/>
      <p:bldP spid="41" grpId="0"/>
      <p:bldP spid="2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891" y="706199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Expressing Multi-Task Weak Supervision as Labeling Functions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8611" r="40140" b="81044"/>
          <a:stretch/>
        </p:blipFill>
        <p:spPr>
          <a:xfrm>
            <a:off x="2356835" y="2428650"/>
            <a:ext cx="7967507" cy="37082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56835" y="2428650"/>
            <a:ext cx="2022140" cy="370825"/>
          </a:xfrm>
          <a:prstGeom prst="roundRect">
            <a:avLst/>
          </a:prstGeom>
          <a:solidFill>
            <a:srgbClr val="FF6600">
              <a:alpha val="40000"/>
            </a:srgb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7350476" y="2428649"/>
            <a:ext cx="1241685" cy="370825"/>
          </a:xfrm>
          <a:prstGeom prst="roundRect">
            <a:avLst/>
          </a:prstGeom>
          <a:solidFill>
            <a:srgbClr val="008000">
              <a:alpha val="40000"/>
            </a:srgb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Curved Connector 8"/>
          <p:cNvCxnSpPr/>
          <p:nvPr/>
        </p:nvCxnSpPr>
        <p:spPr>
          <a:xfrm rot="5400000" flipH="1" flipV="1">
            <a:off x="5669612" y="126943"/>
            <a:ext cx="1" cy="4603414"/>
          </a:xfrm>
          <a:prstGeom prst="curvedConnector3">
            <a:avLst>
              <a:gd name="adj1" fmla="val 22860100000"/>
            </a:avLst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37696" y="4686887"/>
            <a:ext cx="297709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C00000"/>
                </a:solidFill>
                <a:latin typeface="Andale Mono" charset="0"/>
                <a:ea typeface="Andale Mono" charset="0"/>
                <a:cs typeface="Andale Mono" charset="0"/>
              </a:rPr>
              <a:t>def</a:t>
            </a:r>
            <a:r>
              <a:rPr lang="en-US" sz="1400" dirty="0"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Andale Mono" charset="0"/>
              </a:rPr>
              <a:t>disease_in_KB</a:t>
            </a:r>
            <a:r>
              <a:rPr lang="en-US" sz="1400" dirty="0">
                <a:latin typeface="Andale Mono" charset="0"/>
                <a:ea typeface="Andale Mono" charset="0"/>
                <a:cs typeface="Andale Mono" charset="0"/>
              </a:rPr>
              <a:t>(x):</a:t>
            </a:r>
          </a:p>
          <a:p>
            <a:r>
              <a:rPr lang="en-US" sz="1400" dirty="0"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400" dirty="0">
                <a:solidFill>
                  <a:srgbClr val="C00000"/>
                </a:solidFill>
                <a:latin typeface="Andale Mono" charset="0"/>
                <a:ea typeface="Andale Mono" charset="0"/>
                <a:cs typeface="Andale Mono" charset="0"/>
              </a:rPr>
              <a:t>if</a:t>
            </a:r>
            <a:r>
              <a:rPr lang="en-US" sz="1400" dirty="0"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sz="1400" dirty="0" err="1">
                <a:latin typeface="Andale Mono" charset="0"/>
                <a:ea typeface="Andale Mono" charset="0"/>
                <a:cs typeface="Andale Mono" charset="0"/>
              </a:rPr>
              <a:t>x.arg</a:t>
            </a:r>
            <a:r>
              <a:rPr lang="en-US" sz="1400" dirty="0">
                <a:latin typeface="Andale Mono" charset="0"/>
                <a:ea typeface="Andale Mono" charset="0"/>
                <a:cs typeface="Andale Mono" charset="0"/>
              </a:rPr>
              <a:t>[0] in DISEASES:</a:t>
            </a:r>
          </a:p>
          <a:p>
            <a:r>
              <a:rPr lang="en-US" sz="1400" dirty="0">
                <a:latin typeface="Andale Mono" charset="0"/>
                <a:ea typeface="Andale Mono" charset="0"/>
                <a:cs typeface="Andale Mono" charset="0"/>
              </a:rPr>
              <a:t>    </a:t>
            </a:r>
            <a:r>
              <a:rPr lang="en-US" sz="1400" dirty="0">
                <a:solidFill>
                  <a:srgbClr val="C00000"/>
                </a:solidFill>
                <a:latin typeface="Andale Mono" charset="0"/>
                <a:ea typeface="Andale Mono" charset="0"/>
                <a:cs typeface="Andale Mono" charset="0"/>
              </a:rPr>
              <a:t>return </a:t>
            </a:r>
            <a:r>
              <a:rPr lang="en-US" sz="1400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DISEASE</a:t>
            </a:r>
          </a:p>
          <a:p>
            <a:r>
              <a:rPr lang="en-US" sz="1400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400" dirty="0">
                <a:solidFill>
                  <a:srgbClr val="C00000"/>
                </a:solidFill>
                <a:latin typeface="Andale Mono" charset="0"/>
                <a:ea typeface="Andale Mono" charset="0"/>
                <a:cs typeface="Andale Mono" charset="0"/>
              </a:rPr>
              <a:t>else:</a:t>
            </a:r>
          </a:p>
          <a:p>
            <a:r>
              <a:rPr lang="en-US" sz="1400" dirty="0">
                <a:latin typeface="Andale Mono" charset="0"/>
                <a:ea typeface="Andale Mono" charset="0"/>
                <a:cs typeface="Andale Mono" charset="0"/>
              </a:rPr>
              <a:t>    </a:t>
            </a:r>
            <a:r>
              <a:rPr lang="en-US" sz="1400" dirty="0">
                <a:solidFill>
                  <a:srgbClr val="C00000"/>
                </a:solidFill>
                <a:latin typeface="Andale Mono" charset="0"/>
                <a:ea typeface="Andale Mono" charset="0"/>
                <a:cs typeface="Andale Mono" charset="0"/>
              </a:rPr>
              <a:t>return </a:t>
            </a:r>
            <a:r>
              <a:rPr lang="en-US" sz="1400" dirty="0">
                <a:solidFill>
                  <a:schemeClr val="accent1"/>
                </a:solidFill>
                <a:latin typeface="Andale Mono" charset="0"/>
                <a:ea typeface="Andale Mono" charset="0"/>
                <a:cs typeface="Andale Mono" charset="0"/>
              </a:rPr>
              <a:t>None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37696" y="3460195"/>
            <a:ext cx="2838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Example Labeling Functions: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033" y="4060810"/>
            <a:ext cx="481426" cy="4814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3229" y="4053646"/>
            <a:ext cx="798795" cy="4269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541" y="4008092"/>
            <a:ext cx="472524" cy="47252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172939" y="4686887"/>
            <a:ext cx="3514104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C00000"/>
                </a:solidFill>
                <a:latin typeface="Andale Mono" charset="0"/>
                <a:ea typeface="Andale Mono" charset="0"/>
                <a:cs typeface="Andale Mono" charset="0"/>
              </a:rPr>
              <a:t>def</a:t>
            </a:r>
            <a:r>
              <a:rPr lang="en-US" sz="1400" dirty="0"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Andale Mono" charset="0"/>
              </a:rPr>
              <a:t>pretrained_chem_tagger</a:t>
            </a:r>
            <a:r>
              <a:rPr lang="en-US" sz="1400" dirty="0">
                <a:latin typeface="Andale Mono" charset="0"/>
                <a:ea typeface="Andale Mono" charset="0"/>
                <a:cs typeface="Andale Mono" charset="0"/>
              </a:rPr>
              <a:t>(x):</a:t>
            </a:r>
          </a:p>
          <a:p>
            <a:r>
              <a:rPr lang="en-US" sz="1400" dirty="0"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400" dirty="0" err="1">
                <a:latin typeface="Andale Mono" charset="0"/>
                <a:ea typeface="Andale Mono" charset="0"/>
                <a:cs typeface="Andale Mono" charset="0"/>
              </a:rPr>
              <a:t>seq</a:t>
            </a:r>
            <a:r>
              <a:rPr lang="en-US" sz="1400" dirty="0">
                <a:latin typeface="Andale Mono" charset="0"/>
                <a:ea typeface="Andale Mono" charset="0"/>
                <a:cs typeface="Andale Mono" charset="0"/>
              </a:rPr>
              <a:t> = </a:t>
            </a:r>
            <a:r>
              <a:rPr lang="en-US" sz="1400" dirty="0" err="1">
                <a:latin typeface="Andale Mono" charset="0"/>
                <a:ea typeface="Andale Mono" charset="0"/>
                <a:cs typeface="Andale Mono" charset="0"/>
              </a:rPr>
              <a:t>chem_tagger.tag</a:t>
            </a:r>
            <a:r>
              <a:rPr lang="en-US" sz="1400" dirty="0">
                <a:latin typeface="Andale Mono" charset="0"/>
                <a:ea typeface="Andale Mono" charset="0"/>
                <a:cs typeface="Andale Mono" charset="0"/>
              </a:rPr>
              <a:t>(</a:t>
            </a:r>
            <a:r>
              <a:rPr lang="en-US" sz="1400" dirty="0" err="1">
                <a:latin typeface="Andale Mono" charset="0"/>
                <a:ea typeface="Andale Mono" charset="0"/>
                <a:cs typeface="Andale Mono" charset="0"/>
              </a:rPr>
              <a:t>x.sent</a:t>
            </a:r>
            <a:r>
              <a:rPr lang="en-US" sz="1400" dirty="0">
                <a:latin typeface="Andale Mono" charset="0"/>
                <a:ea typeface="Andale Mono" charset="0"/>
                <a:cs typeface="Andale Mono" charset="0"/>
              </a:rPr>
              <a:t>)</a:t>
            </a:r>
          </a:p>
          <a:p>
            <a:r>
              <a:rPr lang="en-US" sz="1400" dirty="0">
                <a:latin typeface="Andale Mono" charset="0"/>
                <a:ea typeface="Andale Mono" charset="0"/>
                <a:cs typeface="Andale Mono" charset="0"/>
              </a:rPr>
              <a:t>  tag = </a:t>
            </a:r>
            <a:r>
              <a:rPr lang="en-US" sz="1400" dirty="0" err="1">
                <a:latin typeface="Andale Mono" charset="0"/>
                <a:ea typeface="Andale Mono" charset="0"/>
                <a:cs typeface="Andale Mono" charset="0"/>
              </a:rPr>
              <a:t>seq</a:t>
            </a:r>
            <a:r>
              <a:rPr lang="en-US" sz="1400" dirty="0">
                <a:latin typeface="Andale Mono" charset="0"/>
                <a:ea typeface="Andale Mono" charset="0"/>
                <a:cs typeface="Andale Mono" charset="0"/>
              </a:rPr>
              <a:t>[</a:t>
            </a:r>
            <a:r>
              <a:rPr lang="en-US" sz="1400" dirty="0" err="1">
                <a:latin typeface="Andale Mono" charset="0"/>
                <a:ea typeface="Andale Mono" charset="0"/>
                <a:cs typeface="Andale Mono" charset="0"/>
              </a:rPr>
              <a:t>x.arg</a:t>
            </a:r>
            <a:r>
              <a:rPr lang="en-US" sz="1400" dirty="0">
                <a:latin typeface="Andale Mono" charset="0"/>
                <a:ea typeface="Andale Mono" charset="0"/>
                <a:cs typeface="Andale Mono" charset="0"/>
              </a:rPr>
              <a:t>[1].</a:t>
            </a:r>
            <a:r>
              <a:rPr lang="en-US" sz="1400" dirty="0" err="1">
                <a:latin typeface="Andale Mono" charset="0"/>
                <a:ea typeface="Andale Mono" charset="0"/>
                <a:cs typeface="Andale Mono" charset="0"/>
              </a:rPr>
              <a:t>pos</a:t>
            </a:r>
            <a:r>
              <a:rPr lang="en-US" sz="1400" dirty="0">
                <a:latin typeface="Andale Mono" charset="0"/>
                <a:ea typeface="Andale Mono" charset="0"/>
                <a:cs typeface="Andale Mono" charset="0"/>
              </a:rPr>
              <a:t>]</a:t>
            </a:r>
          </a:p>
          <a:p>
            <a:r>
              <a:rPr lang="en-US" sz="1400" dirty="0">
                <a:solidFill>
                  <a:srgbClr val="C00000"/>
                </a:solidFill>
                <a:latin typeface="Andale Mono" charset="0"/>
                <a:ea typeface="Andale Mono" charset="0"/>
                <a:cs typeface="Andale Mono" charset="0"/>
              </a:rPr>
              <a:t>  if</a:t>
            </a:r>
            <a:r>
              <a:rPr lang="en-US" sz="1400" dirty="0">
                <a:latin typeface="Andale Mono" charset="0"/>
                <a:ea typeface="Andale Mono" charset="0"/>
                <a:cs typeface="Andale Mono" charset="0"/>
              </a:rPr>
              <a:t> tag == ’CHEM’:</a:t>
            </a:r>
          </a:p>
          <a:p>
            <a:r>
              <a:rPr lang="en-US" sz="1400" dirty="0">
                <a:latin typeface="Andale Mono" charset="0"/>
                <a:ea typeface="Andale Mono" charset="0"/>
                <a:cs typeface="Andale Mono" charset="0"/>
              </a:rPr>
              <a:t>    </a:t>
            </a:r>
            <a:r>
              <a:rPr lang="en-US" sz="1400" dirty="0">
                <a:solidFill>
                  <a:srgbClr val="C00000"/>
                </a:solidFill>
                <a:latin typeface="Andale Mono" charset="0"/>
                <a:ea typeface="Andale Mono" charset="0"/>
                <a:cs typeface="Andale Mono" charset="0"/>
              </a:rPr>
              <a:t>return </a:t>
            </a:r>
            <a:r>
              <a:rPr lang="en-US" sz="1400" dirty="0">
                <a:solidFill>
                  <a:srgbClr val="00B050"/>
                </a:solidFill>
                <a:latin typeface="Andale Mono" charset="0"/>
                <a:ea typeface="Andale Mono" charset="0"/>
                <a:cs typeface="Andale Mono" charset="0"/>
              </a:rPr>
              <a:t>CHEMICAL</a:t>
            </a:r>
          </a:p>
          <a:p>
            <a:r>
              <a:rPr lang="en-US" sz="1400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400" dirty="0">
                <a:solidFill>
                  <a:srgbClr val="C00000"/>
                </a:solidFill>
                <a:latin typeface="Andale Mono" charset="0"/>
                <a:ea typeface="Andale Mono" charset="0"/>
                <a:cs typeface="Andale Mono" charset="0"/>
              </a:rPr>
              <a:t>else:</a:t>
            </a:r>
          </a:p>
          <a:p>
            <a:r>
              <a:rPr lang="en-US" sz="1400" dirty="0">
                <a:latin typeface="Andale Mono" charset="0"/>
                <a:ea typeface="Andale Mono" charset="0"/>
                <a:cs typeface="Andale Mono" charset="0"/>
              </a:rPr>
              <a:t>    </a:t>
            </a:r>
            <a:r>
              <a:rPr lang="en-US" sz="1400" dirty="0">
                <a:solidFill>
                  <a:srgbClr val="C00000"/>
                </a:solidFill>
                <a:latin typeface="Andale Mono" charset="0"/>
                <a:ea typeface="Andale Mono" charset="0"/>
                <a:cs typeface="Andale Mono" charset="0"/>
              </a:rPr>
              <a:t>return </a:t>
            </a:r>
            <a:r>
              <a:rPr lang="en-US" sz="1400" dirty="0">
                <a:solidFill>
                  <a:schemeClr val="accent1"/>
                </a:solidFill>
                <a:latin typeface="Andale Mono" charset="0"/>
                <a:ea typeface="Andale Mono" charset="0"/>
                <a:cs typeface="Andale Mono" charset="0"/>
              </a:rPr>
              <a:t>None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059115" y="4686887"/>
            <a:ext cx="37289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C00000"/>
                </a:solidFill>
                <a:latin typeface="Andale Mono" charset="0"/>
                <a:ea typeface="Andale Mono" charset="0"/>
                <a:cs typeface="Andale Mono" charset="0"/>
              </a:rPr>
              <a:t>def</a:t>
            </a:r>
            <a:r>
              <a:rPr lang="en-US" sz="1400" dirty="0"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Andale Mono" charset="0"/>
              </a:rPr>
              <a:t>cause_pattern_match</a:t>
            </a:r>
            <a:r>
              <a:rPr lang="en-US" sz="1400" dirty="0">
                <a:latin typeface="Andale Mono" charset="0"/>
                <a:ea typeface="Andale Mono" charset="0"/>
                <a:cs typeface="Andale Mono" charset="0"/>
              </a:rPr>
              <a:t>(x):</a:t>
            </a:r>
          </a:p>
          <a:p>
            <a:r>
              <a:rPr lang="en-US" sz="1400" dirty="0">
                <a:solidFill>
                  <a:srgbClr val="C00000"/>
                </a:solidFill>
                <a:latin typeface="Andale Mono" charset="0"/>
                <a:ea typeface="Andale Mono" charset="0"/>
                <a:cs typeface="Andale Mono" charset="0"/>
              </a:rPr>
              <a:t>  if</a:t>
            </a:r>
            <a:r>
              <a:rPr lang="en-US" sz="1400" dirty="0"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sz="1400" dirty="0" err="1">
                <a:latin typeface="Andale Mono" charset="0"/>
                <a:ea typeface="Andale Mono" charset="0"/>
                <a:cs typeface="Andale Mono" charset="0"/>
              </a:rPr>
              <a:t>re.find</a:t>
            </a:r>
            <a:r>
              <a:rPr lang="en-US" sz="1400" dirty="0">
                <a:latin typeface="Andale Mono" charset="0"/>
                <a:ea typeface="Andale Mono" charset="0"/>
                <a:cs typeface="Andale Mono" charset="0"/>
              </a:rPr>
              <a:t>(</a:t>
            </a:r>
            <a:r>
              <a:rPr lang="en-US" sz="1400" dirty="0" err="1">
                <a:latin typeface="Andale Mono" charset="0"/>
                <a:ea typeface="Andale Mono" charset="0"/>
                <a:cs typeface="Andale Mono" charset="0"/>
              </a:rPr>
              <a:t>r’cause</a:t>
            </a:r>
            <a:r>
              <a:rPr lang="en-US" sz="1400" dirty="0">
                <a:latin typeface="Andale Mono" charset="0"/>
                <a:ea typeface="Andale Mono" charset="0"/>
                <a:cs typeface="Andale Mono" charset="0"/>
              </a:rPr>
              <a:t>.*’, </a:t>
            </a:r>
            <a:r>
              <a:rPr lang="en-US" sz="1400" dirty="0" err="1">
                <a:latin typeface="Andale Mono" charset="0"/>
                <a:ea typeface="Andale Mono" charset="0"/>
                <a:cs typeface="Andale Mono" charset="0"/>
              </a:rPr>
              <a:t>x.sent</a:t>
            </a:r>
            <a:r>
              <a:rPr lang="en-US" sz="1400" dirty="0">
                <a:latin typeface="Andale Mono" charset="0"/>
                <a:ea typeface="Andale Mono" charset="0"/>
                <a:cs typeface="Andale Mono" charset="0"/>
              </a:rPr>
              <a:t>):</a:t>
            </a:r>
          </a:p>
          <a:p>
            <a:r>
              <a:rPr lang="en-US" sz="1400" dirty="0">
                <a:latin typeface="Andale Mono" charset="0"/>
                <a:ea typeface="Andale Mono" charset="0"/>
                <a:cs typeface="Andale Mono" charset="0"/>
              </a:rPr>
              <a:t>    </a:t>
            </a:r>
            <a:r>
              <a:rPr lang="en-US" sz="1400" dirty="0">
                <a:solidFill>
                  <a:srgbClr val="C00000"/>
                </a:solidFill>
                <a:latin typeface="Andale Mono" charset="0"/>
                <a:ea typeface="Andale Mono" charset="0"/>
                <a:cs typeface="Andale Mono" charset="0"/>
              </a:rPr>
              <a:t>return</a:t>
            </a:r>
            <a:r>
              <a:rPr lang="en-US" sz="1400" dirty="0"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sz="1400" dirty="0">
                <a:solidFill>
                  <a:srgbClr val="0070C0"/>
                </a:solidFill>
                <a:latin typeface="Andale Mono" charset="0"/>
                <a:ea typeface="Andale Mono" charset="0"/>
                <a:cs typeface="Andale Mono" charset="0"/>
              </a:rPr>
              <a:t>CAUSES</a:t>
            </a:r>
          </a:p>
          <a:p>
            <a:r>
              <a:rPr lang="en-US" sz="1400" dirty="0"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400" dirty="0">
                <a:solidFill>
                  <a:srgbClr val="C00000"/>
                </a:solidFill>
                <a:latin typeface="Andale Mono" charset="0"/>
                <a:ea typeface="Andale Mono" charset="0"/>
                <a:cs typeface="Andale Mono" charset="0"/>
              </a:rPr>
              <a:t>return</a:t>
            </a:r>
            <a:r>
              <a:rPr lang="en-US" sz="1400" dirty="0"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sz="1400" dirty="0">
                <a:solidFill>
                  <a:srgbClr val="0070C0"/>
                </a:solidFill>
                <a:latin typeface="Andale Mono" charset="0"/>
                <a:ea typeface="Andale Mono" charset="0"/>
                <a:cs typeface="Andale Mono" charset="0"/>
              </a:rPr>
              <a:t>None</a:t>
            </a:r>
          </a:p>
        </p:txBody>
      </p:sp>
    </p:spTree>
    <p:extLst>
      <p:ext uri="{BB962C8B-B14F-4D97-AF65-F5344CB8AC3E}">
        <p14:creationId xmlns:p14="http://schemas.microsoft.com/office/powerpoint/2010/main" val="73392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919900"/>
            <a:ext cx="10515600" cy="1922618"/>
          </a:xfrm>
        </p:spPr>
        <p:txBody>
          <a:bodyPr/>
          <a:lstStyle/>
          <a:p>
            <a:r>
              <a:rPr lang="en-US" dirty="0"/>
              <a:t>Step 2: Modeling Multi-Task Weak Supervision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31850" y="1414272"/>
            <a:ext cx="5837124" cy="2286908"/>
            <a:chOff x="3593747" y="1181189"/>
            <a:chExt cx="7941290" cy="3111292"/>
          </a:xfrm>
        </p:grpSpPr>
        <p:sp>
          <p:nvSpPr>
            <p:cNvPr id="5" name="Right Arrow 4"/>
            <p:cNvSpPr/>
            <p:nvPr/>
          </p:nvSpPr>
          <p:spPr>
            <a:xfrm>
              <a:off x="5331493" y="2583500"/>
              <a:ext cx="617511" cy="38092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6103048" y="2289221"/>
              <a:ext cx="2227785" cy="104201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Label Model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307252" y="2289222"/>
              <a:ext cx="2227785" cy="104201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End Model</a:t>
              </a:r>
            </a:p>
          </p:txBody>
        </p:sp>
        <p:sp>
          <p:nvSpPr>
            <p:cNvPr id="8" name="Right Arrow 7"/>
            <p:cNvSpPr/>
            <p:nvPr/>
          </p:nvSpPr>
          <p:spPr>
            <a:xfrm>
              <a:off x="8524317" y="2620554"/>
              <a:ext cx="617511" cy="38092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593747" y="1181189"/>
              <a:ext cx="1287303" cy="1194639"/>
              <a:chOff x="2701528" y="3459898"/>
              <a:chExt cx="1287303" cy="1194639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3287817" y="3651479"/>
                <a:ext cx="170837" cy="170837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2956709" y="4034462"/>
                <a:ext cx="170837" cy="170837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3513480" y="4034461"/>
                <a:ext cx="170837" cy="170837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2701528" y="4399507"/>
                <a:ext cx="170837" cy="170837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 flipH="1">
                <a:off x="3102528" y="3797298"/>
                <a:ext cx="210307" cy="262182"/>
              </a:xfrm>
              <a:prstGeom prst="straightConnector1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flipH="1">
                <a:off x="2847347" y="4180281"/>
                <a:ext cx="134380" cy="244244"/>
              </a:xfrm>
              <a:prstGeom prst="straightConnector1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>
                <a:off x="3433636" y="3797298"/>
                <a:ext cx="165263" cy="237163"/>
              </a:xfrm>
              <a:prstGeom prst="straightConnector1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3493628" y="3459898"/>
                    <a:ext cx="27776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6" name="TextBox 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93628" y="3459898"/>
                    <a:ext cx="277768" cy="276999"/>
                  </a:xfrm>
                  <a:prstGeom prst="rect">
                    <a:avLst/>
                  </a:prstGeom>
                  <a:blipFill rotWithShape="0">
                    <a:blip r:embed="rId2"/>
                    <a:stretch>
                      <a:fillRect l="-42424" r="-33333" b="-6969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3122917" y="3993890"/>
                    <a:ext cx="283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7" name="TextBox 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22917" y="3993890"/>
                    <a:ext cx="283091" cy="276999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l="-38235" r="-35294" b="-6764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3705740" y="3993890"/>
                    <a:ext cx="283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8" name="TextBox 2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05740" y="3993890"/>
                    <a:ext cx="283091" cy="276999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l="-41176" r="-32353" b="-6764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2900581" y="4377538"/>
                    <a:ext cx="273215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9" name="TextBox 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00581" y="4377538"/>
                    <a:ext cx="273215" cy="276999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l="-39394" r="-33333" b="-6969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" name="Group 9"/>
            <p:cNvGrpSpPr/>
            <p:nvPr/>
          </p:nvGrpSpPr>
          <p:grpSpPr>
            <a:xfrm>
              <a:off x="4019594" y="3660868"/>
              <a:ext cx="435008" cy="558462"/>
              <a:chOff x="2368526" y="3803516"/>
              <a:chExt cx="435008" cy="558462"/>
            </a:xfrm>
          </p:grpSpPr>
          <p:sp>
            <p:nvSpPr>
              <p:cNvPr id="16" name="Snip Single Corner Rectangle 15"/>
              <p:cNvSpPr/>
              <p:nvPr/>
            </p:nvSpPr>
            <p:spPr>
              <a:xfrm>
                <a:off x="2368526" y="3852691"/>
                <a:ext cx="361164" cy="509287"/>
              </a:xfrm>
              <a:prstGeom prst="snip1Rect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Snip Single Corner Rectangle 16"/>
              <p:cNvSpPr/>
              <p:nvPr/>
            </p:nvSpPr>
            <p:spPr>
              <a:xfrm>
                <a:off x="2408042" y="3828148"/>
                <a:ext cx="361164" cy="509287"/>
              </a:xfrm>
              <a:prstGeom prst="snip1Rect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Snip Single Corner Rectangle 17"/>
              <p:cNvSpPr/>
              <p:nvPr/>
            </p:nvSpPr>
            <p:spPr>
              <a:xfrm>
                <a:off x="2442370" y="3803516"/>
                <a:ext cx="361164" cy="509287"/>
              </a:xfrm>
              <a:prstGeom prst="snip1Rect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3764584" y="2530812"/>
              <a:ext cx="935343" cy="894475"/>
              <a:chOff x="1879765" y="2685774"/>
              <a:chExt cx="935343" cy="89447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Rectangle 12"/>
                  <p:cNvSpPr/>
                  <p:nvPr/>
                </p:nvSpPr>
                <p:spPr>
                  <a:xfrm>
                    <a:off x="1879765" y="2685774"/>
                    <a:ext cx="935343" cy="25895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1,1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13" name="Rectangle 1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79765" y="2685774"/>
                    <a:ext cx="935343" cy="258955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b="-1818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Rectangle 13"/>
                  <p:cNvSpPr/>
                  <p:nvPr/>
                </p:nvSpPr>
                <p:spPr>
                  <a:xfrm>
                    <a:off x="1879765" y="3003534"/>
                    <a:ext cx="935343" cy="25895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2,1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14" name="Rectangle 1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79765" y="3003534"/>
                    <a:ext cx="935343" cy="258955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b="-1818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Rectangle 14"/>
                  <p:cNvSpPr/>
                  <p:nvPr/>
                </p:nvSpPr>
                <p:spPr>
                  <a:xfrm>
                    <a:off x="1879765" y="3321294"/>
                    <a:ext cx="935343" cy="25895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3,1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15" name="Rectangle 1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79765" y="3321294"/>
                    <a:ext cx="935343" cy="258955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b="-1764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" name="Right Brace 11"/>
            <p:cNvSpPr/>
            <p:nvPr/>
          </p:nvSpPr>
          <p:spPr>
            <a:xfrm>
              <a:off x="4915315" y="1255448"/>
              <a:ext cx="262134" cy="3037033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4426999" y="1806775"/>
            <a:ext cx="2448930" cy="1617319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75737" y="1250135"/>
            <a:ext cx="1787309" cy="266976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753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Multi-Task Supervision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56391"/>
            <a:ext cx="7411065" cy="423175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Input: </a:t>
            </a:r>
            <a:r>
              <a:rPr lang="en-US" b="1" dirty="0"/>
              <a:t>noisy, overlapping and conflicting </a:t>
            </a:r>
            <a:r>
              <a:rPr lang="en-US" dirty="0"/>
              <a:t>labels from LFs of </a:t>
            </a:r>
            <a:r>
              <a:rPr lang="en-US" b="1" i="1" dirty="0"/>
              <a:t>unknown </a:t>
            </a:r>
            <a:r>
              <a:rPr lang="en-US" b="1" dirty="0"/>
              <a:t>accuracies</a:t>
            </a:r>
          </a:p>
          <a:p>
            <a:endParaRPr lang="en-US" b="1" dirty="0"/>
          </a:p>
          <a:p>
            <a:r>
              <a:rPr lang="en-US" dirty="0"/>
              <a:t>Goal: learn the accuracies of the LFs, </a:t>
            </a:r>
            <a:r>
              <a:rPr lang="en-US" b="1" i="1" dirty="0"/>
              <a:t>without labeled data</a:t>
            </a:r>
            <a:r>
              <a:rPr lang="en-US" dirty="0"/>
              <a:t>, to reweight and combine their labels</a:t>
            </a:r>
          </a:p>
          <a:p>
            <a:endParaRPr lang="en-US" dirty="0"/>
          </a:p>
          <a:p>
            <a:r>
              <a:rPr lang="en-US" dirty="0"/>
              <a:t>A classic technical challenge, but with several fundamental twists</a:t>
            </a:r>
            <a:r>
              <a:rPr lang="mr-IN" dirty="0"/>
              <a:t>…</a:t>
            </a:r>
            <a:endParaRPr lang="en-US" dirty="0"/>
          </a:p>
          <a:p>
            <a:pPr lvl="1"/>
            <a:r>
              <a:rPr lang="en-US" dirty="0"/>
              <a:t>Small # of labelers, each with large coverage</a:t>
            </a:r>
          </a:p>
          <a:p>
            <a:pPr lvl="1"/>
            <a:r>
              <a:rPr lang="en-US" dirty="0"/>
              <a:t>Correlated labelers</a:t>
            </a:r>
          </a:p>
          <a:p>
            <a:pPr lvl="1"/>
            <a:r>
              <a:rPr lang="en-US" dirty="0"/>
              <a:t>Multi-task labelers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975555" y="5894680"/>
            <a:ext cx="5378245" cy="586938"/>
          </a:xfrm>
          <a:prstGeom prst="roundRect">
            <a:avLst/>
          </a:prstGeom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Helvetica Light" charset="0"/>
                <a:ea typeface="Helvetica Light" charset="0"/>
                <a:cs typeface="Helvetica Light" charset="0"/>
              </a:rPr>
              <a:t>First step: Represent the problem</a:t>
            </a:r>
            <a:r>
              <a:rPr lang="mr-IN" sz="2400" dirty="0">
                <a:latin typeface="Helvetica Light" charset="0"/>
                <a:ea typeface="Helvetica Light" charset="0"/>
                <a:cs typeface="Helvetica Light" charset="0"/>
              </a:rPr>
              <a:t>…</a:t>
            </a:r>
            <a:endParaRPr lang="en-US" sz="24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373450" y="2216596"/>
            <a:ext cx="3599663" cy="1302958"/>
            <a:chOff x="8373450" y="2216596"/>
            <a:chExt cx="3599663" cy="130295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9645" y="2216596"/>
              <a:ext cx="393203" cy="39320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3450" y="2717033"/>
              <a:ext cx="553563" cy="29588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3450" y="3120156"/>
              <a:ext cx="399398" cy="399398"/>
            </a:xfrm>
            <a:prstGeom prst="rect">
              <a:avLst/>
            </a:prstGeom>
          </p:spPr>
        </p:pic>
        <p:sp>
          <p:nvSpPr>
            <p:cNvPr id="8" name="Right Arrow 7"/>
            <p:cNvSpPr/>
            <p:nvPr/>
          </p:nvSpPr>
          <p:spPr>
            <a:xfrm>
              <a:off x="8927013" y="2383657"/>
              <a:ext cx="557482" cy="22614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Arrow 8"/>
            <p:cNvSpPr/>
            <p:nvPr/>
          </p:nvSpPr>
          <p:spPr>
            <a:xfrm>
              <a:off x="9061030" y="2727326"/>
              <a:ext cx="423465" cy="22614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8906865" y="3074630"/>
              <a:ext cx="577630" cy="19942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9618513" y="2383656"/>
              <a:ext cx="1098650" cy="89040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Label Model</a:t>
              </a:r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10851181" y="2727326"/>
              <a:ext cx="423465" cy="22614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11408663" y="2691189"/>
                  <a:ext cx="564450" cy="29841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𝑝𝑟𝑜𝑏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08663" y="2691189"/>
                  <a:ext cx="564450" cy="29841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7527" r="-6452" b="-265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668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Data Extraction (DDE)</a:t>
            </a:r>
          </a:p>
        </p:txBody>
      </p:sp>
      <p:sp>
        <p:nvSpPr>
          <p:cNvPr id="62" name="Striped Right Arrow 61"/>
          <p:cNvSpPr/>
          <p:nvPr/>
        </p:nvSpPr>
        <p:spPr>
          <a:xfrm>
            <a:off x="5329238" y="3043028"/>
            <a:ext cx="1221129" cy="65789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645187" y="1992124"/>
            <a:ext cx="3192606" cy="3401950"/>
            <a:chOff x="625789" y="1934974"/>
            <a:chExt cx="3192606" cy="3401950"/>
          </a:xfrm>
        </p:grpSpPr>
        <p:grpSp>
          <p:nvGrpSpPr>
            <p:cNvPr id="47" name="Group 78"/>
            <p:cNvGrpSpPr/>
            <p:nvPr/>
          </p:nvGrpSpPr>
          <p:grpSpPr>
            <a:xfrm>
              <a:off x="951416" y="3347167"/>
              <a:ext cx="1332075" cy="1017427"/>
              <a:chOff x="0" y="0"/>
              <a:chExt cx="1291686" cy="986577"/>
            </a:xfrm>
          </p:grpSpPr>
          <p:pic>
            <p:nvPicPr>
              <p:cNvPr id="56" name="pasted-image.ti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104261"/>
                <a:ext cx="703769" cy="469180"/>
              </a:xfrm>
              <a:prstGeom prst="rect">
                <a:avLst/>
              </a:prstGeom>
              <a:ln w="63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57" name="pasted-image.ti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21817" y="517398"/>
                <a:ext cx="625573" cy="469180"/>
              </a:xfrm>
              <a:prstGeom prst="rect">
                <a:avLst/>
              </a:prstGeom>
              <a:ln w="63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58" name="pasted-image.ti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264972" y="0"/>
                <a:ext cx="914959" cy="659685"/>
              </a:xfrm>
              <a:prstGeom prst="rect">
                <a:avLst/>
              </a:prstGeom>
              <a:ln w="63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59" name="pasted-image.ti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584305" y="425095"/>
                <a:ext cx="707382" cy="475148"/>
              </a:xfrm>
              <a:prstGeom prst="rect">
                <a:avLst/>
              </a:prstGeom>
              <a:ln w="63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48" name="Group 85"/>
            <p:cNvGrpSpPr/>
            <p:nvPr/>
          </p:nvGrpSpPr>
          <p:grpSpPr>
            <a:xfrm>
              <a:off x="2283492" y="2342712"/>
              <a:ext cx="1157922" cy="1175466"/>
              <a:chOff x="0" y="0"/>
              <a:chExt cx="1122813" cy="1139825"/>
            </a:xfrm>
          </p:grpSpPr>
          <p:pic>
            <p:nvPicPr>
              <p:cNvPr id="53" name="pasted-image.ti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93478" y="0"/>
                <a:ext cx="738621" cy="550551"/>
              </a:xfrm>
              <a:prstGeom prst="rect">
                <a:avLst/>
              </a:prstGeom>
              <a:ln w="63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54" name="pasted-image.tif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548754" y="122378"/>
                <a:ext cx="574060" cy="670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5" name="pasted-image.tif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0" y="445359"/>
                <a:ext cx="640061" cy="694467"/>
              </a:xfrm>
              <a:prstGeom prst="rect">
                <a:avLst/>
              </a:prstGeom>
              <a:ln w="63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49" name="Group 89"/>
            <p:cNvGrpSpPr/>
            <p:nvPr/>
          </p:nvGrpSpPr>
          <p:grpSpPr>
            <a:xfrm>
              <a:off x="1081793" y="1934974"/>
              <a:ext cx="976917" cy="1246847"/>
              <a:chOff x="0" y="0"/>
              <a:chExt cx="947297" cy="1209039"/>
            </a:xfrm>
          </p:grpSpPr>
          <p:pic>
            <p:nvPicPr>
              <p:cNvPr id="50" name="pasted-image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0" y="231212"/>
                <a:ext cx="562657" cy="803797"/>
              </a:xfrm>
              <a:prstGeom prst="rect">
                <a:avLst/>
              </a:prstGeom>
              <a:ln w="63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51" name="pasted-image.tif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326248" y="0"/>
                <a:ext cx="621050" cy="803796"/>
              </a:xfrm>
              <a:prstGeom prst="rect">
                <a:avLst/>
              </a:prstGeom>
              <a:ln w="63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52" name="pasted-image.tif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84377" y="405244"/>
                <a:ext cx="584454" cy="803796"/>
              </a:xfrm>
              <a:prstGeom prst="rect">
                <a:avLst/>
              </a:prstGeom>
              <a:ln w="63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77" name="TextBox 76"/>
            <p:cNvSpPr txBox="1"/>
            <p:nvPr/>
          </p:nvSpPr>
          <p:spPr>
            <a:xfrm>
              <a:off x="625789" y="4505927"/>
              <a:ext cx="31926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>
                  <a:latin typeface="+mj-lt"/>
                </a:rPr>
                <a:t>Dark Data: </a:t>
              </a:r>
              <a:r>
                <a:rPr lang="en-US" sz="2400" dirty="0">
                  <a:latin typeface="+mj-lt"/>
                </a:rPr>
                <a:t>Text, Tables, Images, Diagrams, etc.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289906" y="2017962"/>
            <a:ext cx="3463819" cy="3376112"/>
            <a:chOff x="8421749" y="1963205"/>
            <a:chExt cx="3463819" cy="3376112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13"/>
            <a:srcRect l="784"/>
            <a:stretch/>
          </p:blipFill>
          <p:spPr>
            <a:xfrm>
              <a:off x="10084480" y="1963205"/>
              <a:ext cx="1801088" cy="105118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421749" y="2762933"/>
              <a:ext cx="1536380" cy="91819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163824" y="3222029"/>
              <a:ext cx="1652895" cy="114631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78" name="TextBox 77"/>
            <p:cNvSpPr txBox="1"/>
            <p:nvPr/>
          </p:nvSpPr>
          <p:spPr>
            <a:xfrm>
              <a:off x="8521221" y="4508320"/>
              <a:ext cx="33643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>
                  <a:latin typeface="+mj-lt"/>
                </a:rPr>
                <a:t>Structured Data: </a:t>
              </a:r>
              <a:r>
                <a:rPr lang="en-US" sz="2400" dirty="0">
                  <a:latin typeface="+mj-lt"/>
                </a:rPr>
                <a:t>Enables analyses, interfaces, etc.</a:t>
              </a:r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852628" y="5970524"/>
            <a:ext cx="10831372" cy="627321"/>
          </a:xfrm>
          <a:prstGeom prst="roundRect">
            <a:avLst/>
          </a:prstGeom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Helvetica Light" charset="0"/>
                <a:ea typeface="Helvetica Light" charset="0"/>
                <a:cs typeface="Helvetica Light" charset="0"/>
              </a:rPr>
              <a:t>A critical and difficult step in many analysis pipelines</a:t>
            </a:r>
          </a:p>
        </p:txBody>
      </p:sp>
    </p:spTree>
    <p:extLst>
      <p:ext uri="{BB962C8B-B14F-4D97-AF65-F5344CB8AC3E}">
        <p14:creationId xmlns:p14="http://schemas.microsoft.com/office/powerpoint/2010/main" val="192741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2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LFs as Noisy Voters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956391"/>
                <a:ext cx="10515600" cy="466899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We model each labeling function as having an </a:t>
                </a:r>
                <a:r>
                  <a:rPr lang="en-US" i="1" dirty="0"/>
                  <a:t>accuracy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and a </a:t>
                </a:r>
                <a:r>
                  <a:rPr lang="en-US" i="1" dirty="0"/>
                  <a:t>labeling propensity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𝛽</m:t>
                    </m:r>
                  </m:oMath>
                </a14:m>
                <a:r>
                  <a:rPr lang="en-US" i="1" dirty="0"/>
                  <a:t>:</a:t>
                </a:r>
              </a:p>
              <a:p>
                <a:endParaRPr lang="en-US" i="1" dirty="0"/>
              </a:p>
              <a:p>
                <a:endParaRPr lang="en-US" i="1" dirty="0"/>
              </a:p>
              <a:p>
                <a:endParaRPr lang="en-US" i="1" dirty="0"/>
              </a:p>
              <a:p>
                <a:endParaRPr lang="en-US" i="1" dirty="0"/>
              </a:p>
              <a:p>
                <a:endParaRPr lang="en-US" i="1" dirty="0"/>
              </a:p>
              <a:p>
                <a:endParaRPr lang="en-US" i="1" dirty="0"/>
              </a:p>
              <a:p>
                <a:endParaRPr lang="en-US" dirty="0"/>
              </a:p>
              <a:p>
                <a:r>
                  <a:rPr lang="en-US" dirty="0"/>
                  <a:t>And can be correlated with other LFs</a:t>
                </a:r>
                <a:r>
                  <a:rPr lang="mr-IN" dirty="0"/>
                  <a:t>…</a:t>
                </a:r>
                <a:endParaRPr lang="en-US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956391"/>
                <a:ext cx="10515600" cy="4668998"/>
              </a:xfrm>
              <a:blipFill rotWithShape="0">
                <a:blip r:embed="rId2"/>
                <a:stretch>
                  <a:fillRect l="-928" t="-30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122822" y="3866147"/>
                <a:ext cx="1606594" cy="598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3600" b="0" i="1" smtClean="0">
                          <a:latin typeface="Cambria Math" charset="0"/>
                        </a:rPr>
                        <m:t>=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2822" y="3866147"/>
                <a:ext cx="1606594" cy="59856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Left Brace 4"/>
          <p:cNvSpPr/>
          <p:nvPr/>
        </p:nvSpPr>
        <p:spPr>
          <a:xfrm>
            <a:off x="5919537" y="3066543"/>
            <a:ext cx="529390" cy="2197769"/>
          </a:xfrm>
          <a:prstGeom prst="leftBrac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737686" y="3080084"/>
                <a:ext cx="2842638" cy="598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sz="3600" b="0" i="1" smtClean="0">
                          <a:latin typeface="Cambria Math" charset="0"/>
                        </a:rPr>
                        <m:t>   </m:t>
                      </m:r>
                      <m:r>
                        <a:rPr lang="en-US" sz="3600" b="0" i="1" smtClean="0">
                          <a:latin typeface="Cambria Math" charset="0"/>
                        </a:rPr>
                        <m:t>𝑤</m:t>
                      </m:r>
                      <m:r>
                        <a:rPr lang="en-US" sz="3600" b="0" i="1" smtClean="0">
                          <a:latin typeface="Cambria Math" charset="0"/>
                        </a:rPr>
                        <m:t>.</m:t>
                      </m:r>
                      <m:r>
                        <a:rPr lang="en-US" sz="3600" b="0" i="1" smtClean="0">
                          <a:latin typeface="Cambria Math" charset="0"/>
                        </a:rPr>
                        <m:t>𝑝</m:t>
                      </m:r>
                      <m:r>
                        <a:rPr lang="en-US" sz="3600" b="0" i="1" smtClean="0">
                          <a:latin typeface="Cambria Math" charset="0"/>
                        </a:rPr>
                        <m:t>.   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7686" y="3080084"/>
                <a:ext cx="2842638" cy="59856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448927" y="3866147"/>
                <a:ext cx="4417812" cy="598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sz="3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sz="3600" b="0" i="1" smtClean="0">
                          <a:latin typeface="Cambria Math" charset="0"/>
                        </a:rPr>
                        <m:t>   </m:t>
                      </m:r>
                      <m:r>
                        <a:rPr lang="en-US" sz="3600" b="0" i="1" smtClean="0">
                          <a:latin typeface="Cambria Math" charset="0"/>
                        </a:rPr>
                        <m:t>𝑤</m:t>
                      </m:r>
                      <m:r>
                        <a:rPr lang="en-US" sz="3600" b="0" i="1" smtClean="0">
                          <a:latin typeface="Cambria Math" charset="0"/>
                        </a:rPr>
                        <m:t>.</m:t>
                      </m:r>
                      <m:r>
                        <a:rPr lang="en-US" sz="3600" b="0" i="1" smtClean="0">
                          <a:latin typeface="Cambria Math" charset="0"/>
                        </a:rPr>
                        <m:t>𝑝</m:t>
                      </m:r>
                      <m:r>
                        <a:rPr lang="en-US" sz="3600" b="0" i="1" smtClean="0">
                          <a:latin typeface="Cambria Math" charset="0"/>
                        </a:rPr>
                        <m:t>.   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(1−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8927" y="3866147"/>
                <a:ext cx="4417812" cy="59856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769770" y="4652210"/>
                <a:ext cx="3257237" cy="598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charset="0"/>
                        </a:rPr>
                        <m:t>0</m:t>
                      </m:r>
                      <m:r>
                        <a:rPr lang="en-US" sz="3600" b="0" i="1" smtClean="0">
                          <a:latin typeface="Cambria Math" charset="0"/>
                        </a:rPr>
                        <m:t>     </m:t>
                      </m:r>
                      <m:r>
                        <a:rPr lang="en-US" sz="3600" b="0" i="1" smtClean="0">
                          <a:latin typeface="Cambria Math" charset="0"/>
                        </a:rPr>
                        <m:t>𝑤</m:t>
                      </m:r>
                      <m:r>
                        <a:rPr lang="en-US" sz="3600" b="0" i="1" smtClean="0">
                          <a:latin typeface="Cambria Math" charset="0"/>
                        </a:rPr>
                        <m:t>.</m:t>
                      </m:r>
                      <m:r>
                        <a:rPr lang="en-US" sz="3600" b="0" i="1" smtClean="0">
                          <a:latin typeface="Cambria Math" charset="0"/>
                        </a:rPr>
                        <m:t>𝑝</m:t>
                      </m:r>
                      <m:r>
                        <a:rPr lang="en-US" sz="3600" b="0" i="1" smtClean="0">
                          <a:latin typeface="Cambria Math" charset="0"/>
                        </a:rPr>
                        <m:t>.   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</a:rPr>
                            <m:t>1−</m:t>
                          </m:r>
                          <m:r>
                            <a:rPr lang="en-US" sz="36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9770" y="4652210"/>
                <a:ext cx="3257237" cy="59856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38200" y="2911642"/>
                <a:ext cx="237706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sz="3600" i="1" smtClean="0">
                          <a:solidFill>
                            <a:srgbClr val="0070C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∈</m:t>
                      </m:r>
                      <m:r>
                        <a:rPr lang="en-US" sz="3600" b="0" i="1" smtClean="0">
                          <a:solidFill>
                            <a:srgbClr val="0070C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{−1,1}</m:t>
                      </m:r>
                    </m:oMath>
                  </m:oMathPara>
                </a14:m>
                <a:endParaRPr lang="en-US" sz="3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911642"/>
                <a:ext cx="2377061" cy="55399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67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 animBg="1"/>
      <p:bldP spid="6" grpId="0"/>
      <p:bldP spid="8" grpId="0"/>
      <p:bldP spid="9" grpId="0"/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Multi-Task Supervision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86916" y="1637156"/>
            <a:ext cx="4549588" cy="4231758"/>
          </a:xfrm>
        </p:spPr>
        <p:txBody>
          <a:bodyPr/>
          <a:lstStyle/>
          <a:p>
            <a:r>
              <a:rPr lang="en-US" i="1" dirty="0"/>
              <a:t>Unobserved </a:t>
            </a:r>
            <a:r>
              <a:rPr lang="en-US" dirty="0"/>
              <a:t>multi-task labels with given structure</a:t>
            </a:r>
          </a:p>
          <a:p>
            <a:endParaRPr lang="en-US" i="1" dirty="0"/>
          </a:p>
          <a:p>
            <a:r>
              <a:rPr lang="en-US" i="1" dirty="0"/>
              <a:t>Observed </a:t>
            </a:r>
            <a:r>
              <a:rPr lang="en-US" dirty="0"/>
              <a:t>labeling function outputs</a:t>
            </a:r>
          </a:p>
          <a:p>
            <a:endParaRPr lang="en-US" dirty="0"/>
          </a:p>
          <a:p>
            <a:r>
              <a:rPr lang="en-US" i="1" dirty="0"/>
              <a:t>Correlations</a:t>
            </a:r>
            <a:r>
              <a:rPr lang="en-US" dirty="0"/>
              <a:t> between labeling functions</a:t>
            </a:r>
            <a:endParaRPr lang="en-US" i="1" dirty="0"/>
          </a:p>
        </p:txBody>
      </p:sp>
      <p:sp>
        <p:nvSpPr>
          <p:cNvPr id="4" name="Oval 3"/>
          <p:cNvSpPr/>
          <p:nvPr/>
        </p:nvSpPr>
        <p:spPr>
          <a:xfrm>
            <a:off x="1055033" y="3485347"/>
            <a:ext cx="573742" cy="57374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</a:t>
            </a:r>
            <a:r>
              <a:rPr lang="en-US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196725" y="3485347"/>
            <a:ext cx="573742" cy="57374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</a:t>
            </a:r>
            <a:r>
              <a:rPr lang="en-US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066631" y="1825625"/>
            <a:ext cx="573742" cy="57374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</a:t>
            </a:r>
            <a:r>
              <a:rPr lang="en-US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9" name="Straight Connector 8"/>
          <p:cNvCxnSpPr>
            <a:stCxn id="7" idx="0"/>
            <a:endCxn id="6" idx="3"/>
          </p:cNvCxnSpPr>
          <p:nvPr/>
        </p:nvCxnSpPr>
        <p:spPr>
          <a:xfrm flipV="1">
            <a:off x="2305149" y="2315344"/>
            <a:ext cx="845505" cy="627638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 rot="2877028">
            <a:off x="2109879" y="2905977"/>
            <a:ext cx="224118" cy="22411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>
            <a:stCxn id="4" idx="7"/>
            <a:endCxn id="7" idx="2"/>
          </p:cNvCxnSpPr>
          <p:nvPr/>
        </p:nvCxnSpPr>
        <p:spPr>
          <a:xfrm flipV="1">
            <a:off x="1544752" y="3093090"/>
            <a:ext cx="593975" cy="47628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65" idx="0"/>
            <a:endCxn id="6" idx="5"/>
          </p:cNvCxnSpPr>
          <p:nvPr/>
        </p:nvCxnSpPr>
        <p:spPr>
          <a:xfrm flipH="1" flipV="1">
            <a:off x="3556350" y="2315344"/>
            <a:ext cx="935008" cy="631412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 rot="18722972" flipH="1">
            <a:off x="4462510" y="2909751"/>
            <a:ext cx="224118" cy="22411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/>
          <p:cNvCxnSpPr>
            <a:stCxn id="5" idx="1"/>
            <a:endCxn id="65" idx="2"/>
          </p:cNvCxnSpPr>
          <p:nvPr/>
        </p:nvCxnSpPr>
        <p:spPr>
          <a:xfrm flipH="1" flipV="1">
            <a:off x="4657780" y="3096864"/>
            <a:ext cx="622968" cy="472506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ounded Rectangle 93"/>
          <p:cNvSpPr/>
          <p:nvPr/>
        </p:nvSpPr>
        <p:spPr>
          <a:xfrm>
            <a:off x="1578202" y="6008225"/>
            <a:ext cx="9812576" cy="586938"/>
          </a:xfrm>
          <a:prstGeom prst="roundRect">
            <a:avLst/>
          </a:prstGeom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Helvetica Light" charset="0"/>
                <a:ea typeface="Helvetica Light" charset="0"/>
                <a:cs typeface="Helvetica Light" charset="0"/>
              </a:rPr>
              <a:t>Problem: How to learn without any observed ground-truth labels??</a:t>
            </a:r>
          </a:p>
        </p:txBody>
      </p:sp>
      <p:grpSp>
        <p:nvGrpSpPr>
          <p:cNvPr id="221" name="Group 220"/>
          <p:cNvGrpSpPr/>
          <p:nvPr/>
        </p:nvGrpSpPr>
        <p:grpSpPr>
          <a:xfrm>
            <a:off x="4505910" y="4057526"/>
            <a:ext cx="1899159" cy="1098635"/>
            <a:chOff x="4505910" y="4057526"/>
            <a:chExt cx="1899159" cy="1098635"/>
          </a:xfrm>
        </p:grpSpPr>
        <p:cxnSp>
          <p:nvCxnSpPr>
            <p:cNvPr id="113" name="Straight Connector 112"/>
            <p:cNvCxnSpPr>
              <a:stCxn id="114" idx="0"/>
            </p:cNvCxnSpPr>
            <p:nvPr/>
          </p:nvCxnSpPr>
          <p:spPr>
            <a:xfrm flipV="1">
              <a:off x="5046232" y="4057526"/>
              <a:ext cx="430879" cy="167097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Rectangle 113"/>
            <p:cNvSpPr/>
            <p:nvPr/>
          </p:nvSpPr>
          <p:spPr>
            <a:xfrm>
              <a:off x="4934173" y="4224623"/>
              <a:ext cx="224118" cy="2241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" name="Straight Connector 114"/>
            <p:cNvCxnSpPr>
              <a:stCxn id="123" idx="0"/>
              <a:endCxn id="114" idx="2"/>
            </p:cNvCxnSpPr>
            <p:nvPr/>
          </p:nvCxnSpPr>
          <p:spPr>
            <a:xfrm flipV="1">
              <a:off x="4749750" y="4448741"/>
              <a:ext cx="296482" cy="21974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>
              <a:stCxn id="117" idx="0"/>
            </p:cNvCxnSpPr>
            <p:nvPr/>
          </p:nvCxnSpPr>
          <p:spPr>
            <a:xfrm flipV="1">
              <a:off x="5466714" y="4057526"/>
              <a:ext cx="10397" cy="167097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Rectangle 116"/>
            <p:cNvSpPr/>
            <p:nvPr/>
          </p:nvSpPr>
          <p:spPr>
            <a:xfrm>
              <a:off x="5354655" y="4224623"/>
              <a:ext cx="224118" cy="2241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8" name="Straight Connector 117"/>
            <p:cNvCxnSpPr>
              <a:stCxn id="126" idx="0"/>
              <a:endCxn id="117" idx="2"/>
            </p:cNvCxnSpPr>
            <p:nvPr/>
          </p:nvCxnSpPr>
          <p:spPr>
            <a:xfrm flipH="1" flipV="1">
              <a:off x="5466714" y="4448741"/>
              <a:ext cx="52" cy="21974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>
              <a:stCxn id="120" idx="0"/>
            </p:cNvCxnSpPr>
            <p:nvPr/>
          </p:nvCxnSpPr>
          <p:spPr>
            <a:xfrm flipH="1" flipV="1">
              <a:off x="5477111" y="4057526"/>
              <a:ext cx="407895" cy="167097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Rectangle 119"/>
            <p:cNvSpPr/>
            <p:nvPr/>
          </p:nvSpPr>
          <p:spPr>
            <a:xfrm>
              <a:off x="5772947" y="4224623"/>
              <a:ext cx="224118" cy="2241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1" name="Straight Connector 120"/>
            <p:cNvCxnSpPr>
              <a:endCxn id="120" idx="2"/>
            </p:cNvCxnSpPr>
            <p:nvPr/>
          </p:nvCxnSpPr>
          <p:spPr>
            <a:xfrm flipH="1" flipV="1">
              <a:off x="5885006" y="4448741"/>
              <a:ext cx="277803" cy="21974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2" name="Group 121"/>
            <p:cNvGrpSpPr/>
            <p:nvPr/>
          </p:nvGrpSpPr>
          <p:grpSpPr>
            <a:xfrm>
              <a:off x="4505910" y="4668481"/>
              <a:ext cx="498925" cy="487680"/>
              <a:chOff x="370703" y="4934237"/>
              <a:chExt cx="498925" cy="487680"/>
            </a:xfrm>
          </p:grpSpPr>
          <p:sp>
            <p:nvSpPr>
              <p:cNvPr id="123" name="Oval 122"/>
              <p:cNvSpPr/>
              <p:nvPr/>
            </p:nvSpPr>
            <p:spPr>
              <a:xfrm>
                <a:off x="370703" y="4934237"/>
                <a:ext cx="487680" cy="4876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70C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4" name="Rectangle 123"/>
                  <p:cNvSpPr/>
                  <p:nvPr/>
                </p:nvSpPr>
                <p:spPr>
                  <a:xfrm>
                    <a:off x="404501" y="4983087"/>
                    <a:ext cx="465127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24" name="Rectangle 12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4501" y="4983087"/>
                    <a:ext cx="465127" cy="369332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25" name="Group 124"/>
            <p:cNvGrpSpPr/>
            <p:nvPr/>
          </p:nvGrpSpPr>
          <p:grpSpPr>
            <a:xfrm>
              <a:off x="5222926" y="4668481"/>
              <a:ext cx="487680" cy="487680"/>
              <a:chOff x="370703" y="4934237"/>
              <a:chExt cx="487680" cy="487680"/>
            </a:xfrm>
          </p:grpSpPr>
          <p:sp>
            <p:nvSpPr>
              <p:cNvPr id="126" name="Oval 125"/>
              <p:cNvSpPr/>
              <p:nvPr/>
            </p:nvSpPr>
            <p:spPr>
              <a:xfrm>
                <a:off x="370703" y="4934237"/>
                <a:ext cx="487680" cy="4876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70C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7" name="Rectangle 126"/>
                  <p:cNvSpPr/>
                  <p:nvPr/>
                </p:nvSpPr>
                <p:spPr>
                  <a:xfrm>
                    <a:off x="385360" y="4983087"/>
                    <a:ext cx="465127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5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27" name="Rectangle 12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5360" y="4983087"/>
                    <a:ext cx="465127" cy="369332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b="-1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28" name="Group 127"/>
            <p:cNvGrpSpPr/>
            <p:nvPr/>
          </p:nvGrpSpPr>
          <p:grpSpPr>
            <a:xfrm>
              <a:off x="5911208" y="4668481"/>
              <a:ext cx="493861" cy="487680"/>
              <a:chOff x="370703" y="4934237"/>
              <a:chExt cx="493861" cy="487680"/>
            </a:xfrm>
          </p:grpSpPr>
          <p:sp>
            <p:nvSpPr>
              <p:cNvPr id="129" name="Oval 128"/>
              <p:cNvSpPr/>
              <p:nvPr/>
            </p:nvSpPr>
            <p:spPr>
              <a:xfrm>
                <a:off x="370703" y="4934237"/>
                <a:ext cx="487680" cy="4876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70C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0" name="Rectangle 129"/>
                  <p:cNvSpPr/>
                  <p:nvPr/>
                </p:nvSpPr>
                <p:spPr>
                  <a:xfrm>
                    <a:off x="399437" y="4982651"/>
                    <a:ext cx="465127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6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30" name="Rectangle 12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9437" y="4982651"/>
                    <a:ext cx="465127" cy="369332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19" name="Group 218"/>
          <p:cNvGrpSpPr/>
          <p:nvPr/>
        </p:nvGrpSpPr>
        <p:grpSpPr>
          <a:xfrm>
            <a:off x="373506" y="4082660"/>
            <a:ext cx="1899159" cy="1098635"/>
            <a:chOff x="373506" y="4082660"/>
            <a:chExt cx="1899159" cy="1098635"/>
          </a:xfrm>
        </p:grpSpPr>
        <p:cxnSp>
          <p:nvCxnSpPr>
            <p:cNvPr id="131" name="Straight Connector 130"/>
            <p:cNvCxnSpPr>
              <a:stCxn id="132" idx="0"/>
            </p:cNvCxnSpPr>
            <p:nvPr/>
          </p:nvCxnSpPr>
          <p:spPr>
            <a:xfrm flipV="1">
              <a:off x="913828" y="4082660"/>
              <a:ext cx="430879" cy="167097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Rectangle 131"/>
            <p:cNvSpPr/>
            <p:nvPr/>
          </p:nvSpPr>
          <p:spPr>
            <a:xfrm>
              <a:off x="801769" y="4249757"/>
              <a:ext cx="224118" cy="2241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3" name="Straight Connector 132"/>
            <p:cNvCxnSpPr>
              <a:stCxn id="141" idx="0"/>
              <a:endCxn id="132" idx="2"/>
            </p:cNvCxnSpPr>
            <p:nvPr/>
          </p:nvCxnSpPr>
          <p:spPr>
            <a:xfrm flipV="1">
              <a:off x="617346" y="4473875"/>
              <a:ext cx="296482" cy="21974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>
              <a:stCxn id="135" idx="0"/>
            </p:cNvCxnSpPr>
            <p:nvPr/>
          </p:nvCxnSpPr>
          <p:spPr>
            <a:xfrm flipV="1">
              <a:off x="1334310" y="4082660"/>
              <a:ext cx="10397" cy="167097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Rectangle 134"/>
            <p:cNvSpPr/>
            <p:nvPr/>
          </p:nvSpPr>
          <p:spPr>
            <a:xfrm>
              <a:off x="1222251" y="4249757"/>
              <a:ext cx="224118" cy="2241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6" name="Straight Connector 135"/>
            <p:cNvCxnSpPr>
              <a:stCxn id="144" idx="0"/>
              <a:endCxn id="135" idx="2"/>
            </p:cNvCxnSpPr>
            <p:nvPr/>
          </p:nvCxnSpPr>
          <p:spPr>
            <a:xfrm flipH="1" flipV="1">
              <a:off x="1334310" y="4473875"/>
              <a:ext cx="52" cy="21974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>
              <a:stCxn id="138" idx="0"/>
            </p:cNvCxnSpPr>
            <p:nvPr/>
          </p:nvCxnSpPr>
          <p:spPr>
            <a:xfrm flipH="1" flipV="1">
              <a:off x="1344707" y="4082660"/>
              <a:ext cx="407895" cy="167097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Rectangle 137"/>
            <p:cNvSpPr/>
            <p:nvPr/>
          </p:nvSpPr>
          <p:spPr>
            <a:xfrm>
              <a:off x="1640543" y="4249757"/>
              <a:ext cx="224118" cy="2241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9" name="Straight Connector 138"/>
            <p:cNvCxnSpPr>
              <a:endCxn id="138" idx="2"/>
            </p:cNvCxnSpPr>
            <p:nvPr/>
          </p:nvCxnSpPr>
          <p:spPr>
            <a:xfrm flipH="1" flipV="1">
              <a:off x="1752602" y="4473875"/>
              <a:ext cx="277803" cy="21974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39"/>
            <p:cNvGrpSpPr/>
            <p:nvPr/>
          </p:nvGrpSpPr>
          <p:grpSpPr>
            <a:xfrm>
              <a:off x="373506" y="4693615"/>
              <a:ext cx="493604" cy="487680"/>
              <a:chOff x="370703" y="4934237"/>
              <a:chExt cx="493604" cy="487680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370703" y="4934237"/>
                <a:ext cx="487680" cy="4876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70C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2" name="Rectangle 141"/>
                  <p:cNvSpPr/>
                  <p:nvPr/>
                </p:nvSpPr>
                <p:spPr>
                  <a:xfrm>
                    <a:off x="404501" y="4983087"/>
                    <a:ext cx="459806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42" name="Rectangle 14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4501" y="4983087"/>
                    <a:ext cx="459806" cy="369332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43" name="Group 142"/>
            <p:cNvGrpSpPr/>
            <p:nvPr/>
          </p:nvGrpSpPr>
          <p:grpSpPr>
            <a:xfrm>
              <a:off x="1090522" y="4693615"/>
              <a:ext cx="487680" cy="487680"/>
              <a:chOff x="370703" y="4934237"/>
              <a:chExt cx="487680" cy="487680"/>
            </a:xfrm>
          </p:grpSpPr>
          <p:sp>
            <p:nvSpPr>
              <p:cNvPr id="144" name="Oval 143"/>
              <p:cNvSpPr/>
              <p:nvPr/>
            </p:nvSpPr>
            <p:spPr>
              <a:xfrm>
                <a:off x="370703" y="4934237"/>
                <a:ext cx="487680" cy="4876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70C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5" name="Rectangle 144"/>
                  <p:cNvSpPr/>
                  <p:nvPr/>
                </p:nvSpPr>
                <p:spPr>
                  <a:xfrm>
                    <a:off x="385360" y="4983087"/>
                    <a:ext cx="465127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45" name="Rectangle 14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5360" y="4983087"/>
                    <a:ext cx="465127" cy="369332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46" name="Group 145"/>
            <p:cNvGrpSpPr/>
            <p:nvPr/>
          </p:nvGrpSpPr>
          <p:grpSpPr>
            <a:xfrm>
              <a:off x="1778804" y="4693615"/>
              <a:ext cx="493861" cy="487680"/>
              <a:chOff x="370703" y="4934237"/>
              <a:chExt cx="493861" cy="487680"/>
            </a:xfrm>
          </p:grpSpPr>
          <p:sp>
            <p:nvSpPr>
              <p:cNvPr id="147" name="Oval 146"/>
              <p:cNvSpPr/>
              <p:nvPr/>
            </p:nvSpPr>
            <p:spPr>
              <a:xfrm>
                <a:off x="370703" y="4934237"/>
                <a:ext cx="487680" cy="4876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70C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8" name="Rectangle 147"/>
                  <p:cNvSpPr/>
                  <p:nvPr/>
                </p:nvSpPr>
                <p:spPr>
                  <a:xfrm>
                    <a:off x="399437" y="4982651"/>
                    <a:ext cx="465127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48" name="Rectangle 14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9437" y="4982651"/>
                    <a:ext cx="465127" cy="369332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20" name="Group 219"/>
          <p:cNvGrpSpPr/>
          <p:nvPr/>
        </p:nvGrpSpPr>
        <p:grpSpPr>
          <a:xfrm>
            <a:off x="2731602" y="2399367"/>
            <a:ext cx="1214669" cy="1065936"/>
            <a:chOff x="2731602" y="2399367"/>
            <a:chExt cx="1214669" cy="1065936"/>
          </a:xfrm>
        </p:grpSpPr>
        <p:cxnSp>
          <p:nvCxnSpPr>
            <p:cNvPr id="149" name="Straight Connector 148"/>
            <p:cNvCxnSpPr>
              <a:stCxn id="150" idx="0"/>
              <a:endCxn id="6" idx="4"/>
            </p:cNvCxnSpPr>
            <p:nvPr/>
          </p:nvCxnSpPr>
          <p:spPr>
            <a:xfrm flipV="1">
              <a:off x="3070622" y="2399367"/>
              <a:ext cx="282880" cy="140423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Rectangle 149"/>
            <p:cNvSpPr/>
            <p:nvPr/>
          </p:nvSpPr>
          <p:spPr>
            <a:xfrm>
              <a:off x="2958563" y="2539790"/>
              <a:ext cx="224118" cy="2241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1" name="Straight Connector 150"/>
            <p:cNvCxnSpPr>
              <a:stCxn id="159" idx="0"/>
              <a:endCxn id="150" idx="2"/>
            </p:cNvCxnSpPr>
            <p:nvPr/>
          </p:nvCxnSpPr>
          <p:spPr>
            <a:xfrm flipV="1">
              <a:off x="2975442" y="2763908"/>
              <a:ext cx="95180" cy="213715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>
              <a:stCxn id="156" idx="0"/>
              <a:endCxn id="6" idx="4"/>
            </p:cNvCxnSpPr>
            <p:nvPr/>
          </p:nvCxnSpPr>
          <p:spPr>
            <a:xfrm flipH="1" flipV="1">
              <a:off x="3353502" y="2399367"/>
              <a:ext cx="263144" cy="134398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Rectangle 155"/>
            <p:cNvSpPr/>
            <p:nvPr/>
          </p:nvSpPr>
          <p:spPr>
            <a:xfrm>
              <a:off x="3504587" y="2533765"/>
              <a:ext cx="224118" cy="2241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7" name="Straight Connector 156"/>
            <p:cNvCxnSpPr>
              <a:stCxn id="165" idx="0"/>
              <a:endCxn id="156" idx="2"/>
            </p:cNvCxnSpPr>
            <p:nvPr/>
          </p:nvCxnSpPr>
          <p:spPr>
            <a:xfrm flipH="1" flipV="1">
              <a:off x="3616646" y="2757883"/>
              <a:ext cx="79604" cy="21974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8" name="Group 157"/>
            <p:cNvGrpSpPr/>
            <p:nvPr/>
          </p:nvGrpSpPr>
          <p:grpSpPr>
            <a:xfrm>
              <a:off x="2731602" y="2977623"/>
              <a:ext cx="498925" cy="487680"/>
              <a:chOff x="370703" y="4934237"/>
              <a:chExt cx="498925" cy="487680"/>
            </a:xfrm>
          </p:grpSpPr>
          <p:sp>
            <p:nvSpPr>
              <p:cNvPr id="159" name="Oval 158"/>
              <p:cNvSpPr/>
              <p:nvPr/>
            </p:nvSpPr>
            <p:spPr>
              <a:xfrm>
                <a:off x="370703" y="4934237"/>
                <a:ext cx="487680" cy="4876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70C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0" name="Rectangle 159"/>
                  <p:cNvSpPr/>
                  <p:nvPr/>
                </p:nvSpPr>
                <p:spPr>
                  <a:xfrm>
                    <a:off x="404501" y="4983087"/>
                    <a:ext cx="465127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7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60" name="Rectangle 15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4501" y="4983087"/>
                    <a:ext cx="465127" cy="369332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64" name="Group 163"/>
            <p:cNvGrpSpPr/>
            <p:nvPr/>
          </p:nvGrpSpPr>
          <p:grpSpPr>
            <a:xfrm>
              <a:off x="3452410" y="2977623"/>
              <a:ext cx="493861" cy="487680"/>
              <a:chOff x="370703" y="4934237"/>
              <a:chExt cx="493861" cy="487680"/>
            </a:xfrm>
          </p:grpSpPr>
          <p:sp>
            <p:nvSpPr>
              <p:cNvPr id="165" name="Oval 164"/>
              <p:cNvSpPr/>
              <p:nvPr/>
            </p:nvSpPr>
            <p:spPr>
              <a:xfrm>
                <a:off x="370703" y="4934237"/>
                <a:ext cx="487680" cy="4876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70C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6" name="Rectangle 165"/>
                  <p:cNvSpPr/>
                  <p:nvPr/>
                </p:nvSpPr>
                <p:spPr>
                  <a:xfrm>
                    <a:off x="399437" y="4982651"/>
                    <a:ext cx="465127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8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66" name="Rectangle 16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9437" y="4982651"/>
                    <a:ext cx="465127" cy="369332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69" name="TextBox 168"/>
          <p:cNvSpPr txBox="1"/>
          <p:nvPr/>
        </p:nvSpPr>
        <p:spPr>
          <a:xfrm>
            <a:off x="303027" y="2856519"/>
            <a:ext cx="1110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Task 1</a:t>
            </a:r>
            <a:r>
              <a:rPr lang="en-US" b="1">
                <a:solidFill>
                  <a:schemeClr val="accent2"/>
                </a:solidFill>
              </a:rPr>
              <a:t>: DISEASE?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5586447" y="2947428"/>
            <a:ext cx="947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</a:rPr>
              <a:t>Task 2: CHEM?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3640373" y="1548835"/>
            <a:ext cx="159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Task 3</a:t>
            </a:r>
            <a:r>
              <a:rPr lang="en-US" b="1">
                <a:solidFill>
                  <a:schemeClr val="accent1"/>
                </a:solidFill>
              </a:rPr>
              <a:t>: CAUSES(C, D)?</a:t>
            </a:r>
            <a:endParaRPr lang="en-US" b="1" dirty="0">
              <a:solidFill>
                <a:schemeClr val="accent1"/>
              </a:solidFill>
            </a:endParaRPr>
          </a:p>
        </p:txBody>
      </p:sp>
      <p:grpSp>
        <p:nvGrpSpPr>
          <p:cNvPr id="222" name="Group 221"/>
          <p:cNvGrpSpPr/>
          <p:nvPr/>
        </p:nvGrpSpPr>
        <p:grpSpPr>
          <a:xfrm>
            <a:off x="2195065" y="3393884"/>
            <a:ext cx="1328764" cy="1371150"/>
            <a:chOff x="2195065" y="3393884"/>
            <a:chExt cx="1328764" cy="1371150"/>
          </a:xfrm>
        </p:grpSpPr>
        <p:cxnSp>
          <p:nvCxnSpPr>
            <p:cNvPr id="174" name="Straight Connector 173"/>
            <p:cNvCxnSpPr>
              <a:stCxn id="175" idx="0"/>
              <a:endCxn id="165" idx="3"/>
            </p:cNvCxnSpPr>
            <p:nvPr/>
          </p:nvCxnSpPr>
          <p:spPr>
            <a:xfrm flipV="1">
              <a:off x="2878295" y="3393884"/>
              <a:ext cx="645534" cy="645194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Rectangle 174"/>
            <p:cNvSpPr/>
            <p:nvPr/>
          </p:nvSpPr>
          <p:spPr>
            <a:xfrm rot="2403922">
              <a:off x="2694108" y="4012779"/>
              <a:ext cx="224118" cy="22411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6" name="Straight Connector 175"/>
            <p:cNvCxnSpPr>
              <a:stCxn id="147" idx="7"/>
              <a:endCxn id="175" idx="2"/>
            </p:cNvCxnSpPr>
            <p:nvPr/>
          </p:nvCxnSpPr>
          <p:spPr>
            <a:xfrm flipV="1">
              <a:off x="2195065" y="4210598"/>
              <a:ext cx="538974" cy="554436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3" name="Group 222"/>
          <p:cNvGrpSpPr/>
          <p:nvPr/>
        </p:nvGrpSpPr>
        <p:grpSpPr>
          <a:xfrm>
            <a:off x="1334362" y="5181295"/>
            <a:ext cx="688282" cy="359301"/>
            <a:chOff x="1334362" y="5181295"/>
            <a:chExt cx="688282" cy="359301"/>
          </a:xfrm>
        </p:grpSpPr>
        <p:cxnSp>
          <p:nvCxnSpPr>
            <p:cNvPr id="192" name="Straight Connector 191"/>
            <p:cNvCxnSpPr>
              <a:stCxn id="193" idx="0"/>
              <a:endCxn id="147" idx="4"/>
            </p:cNvCxnSpPr>
            <p:nvPr/>
          </p:nvCxnSpPr>
          <p:spPr>
            <a:xfrm flipV="1">
              <a:off x="1791797" y="5181295"/>
              <a:ext cx="230847" cy="247242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3" name="Rectangle 192"/>
            <p:cNvSpPr/>
            <p:nvPr/>
          </p:nvSpPr>
          <p:spPr>
            <a:xfrm rot="5400000">
              <a:off x="1567679" y="5316478"/>
              <a:ext cx="224118" cy="22411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4" name="Straight Connector 193"/>
            <p:cNvCxnSpPr>
              <a:stCxn id="144" idx="4"/>
              <a:endCxn id="193" idx="2"/>
            </p:cNvCxnSpPr>
            <p:nvPr/>
          </p:nvCxnSpPr>
          <p:spPr>
            <a:xfrm>
              <a:off x="1334362" y="5181295"/>
              <a:ext cx="233317" cy="247242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4" name="Group 223"/>
          <p:cNvGrpSpPr/>
          <p:nvPr/>
        </p:nvGrpSpPr>
        <p:grpSpPr>
          <a:xfrm>
            <a:off x="5466766" y="5156161"/>
            <a:ext cx="688282" cy="384435"/>
            <a:chOff x="5466766" y="5156161"/>
            <a:chExt cx="688282" cy="384435"/>
          </a:xfrm>
        </p:grpSpPr>
        <p:cxnSp>
          <p:nvCxnSpPr>
            <p:cNvPr id="207" name="Straight Connector 206"/>
            <p:cNvCxnSpPr>
              <a:stCxn id="208" idx="0"/>
              <a:endCxn id="129" idx="4"/>
            </p:cNvCxnSpPr>
            <p:nvPr/>
          </p:nvCxnSpPr>
          <p:spPr>
            <a:xfrm flipV="1">
              <a:off x="5921811" y="5156161"/>
              <a:ext cx="233237" cy="272376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Rectangle 207"/>
            <p:cNvSpPr/>
            <p:nvPr/>
          </p:nvSpPr>
          <p:spPr>
            <a:xfrm rot="5400000">
              <a:off x="5697693" y="5316478"/>
              <a:ext cx="224118" cy="22411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9" name="Straight Connector 208"/>
            <p:cNvCxnSpPr>
              <a:stCxn id="126" idx="4"/>
              <a:endCxn id="208" idx="2"/>
            </p:cNvCxnSpPr>
            <p:nvPr/>
          </p:nvCxnSpPr>
          <p:spPr>
            <a:xfrm>
              <a:off x="5466766" y="5156161"/>
              <a:ext cx="230927" cy="272376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5" name="Rounded Rectangle 224"/>
          <p:cNvSpPr/>
          <p:nvPr/>
        </p:nvSpPr>
        <p:spPr>
          <a:xfrm>
            <a:off x="10437311" y="5364923"/>
            <a:ext cx="1337594" cy="362109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ICML 2017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73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4" grpId="0" animBg="1"/>
      <p:bldP spid="22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Intuition: Learning from LF Overlaps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86916" y="1637156"/>
            <a:ext cx="4549588" cy="423175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If two LFs disagree on average, </a:t>
            </a:r>
            <a:r>
              <a:rPr lang="en-US" i="1" dirty="0"/>
              <a:t>we know one (or both) must have lower accuracy</a:t>
            </a:r>
            <a:endParaRPr lang="en-US" dirty="0"/>
          </a:p>
          <a:p>
            <a:endParaRPr lang="en-US" i="1" dirty="0"/>
          </a:p>
          <a:p>
            <a:r>
              <a:rPr lang="en-US" dirty="0">
                <a:solidFill>
                  <a:srgbClr val="FF0000"/>
                </a:solidFill>
              </a:rPr>
              <a:t>Problem: What if LFs are too sparse for a task?</a:t>
            </a:r>
          </a:p>
          <a:p>
            <a:endParaRPr lang="en-US" dirty="0"/>
          </a:p>
          <a:p>
            <a:r>
              <a:rPr lang="en-US" dirty="0"/>
              <a:t>We can learn from cross-task agreements too!</a:t>
            </a:r>
          </a:p>
        </p:txBody>
      </p:sp>
      <p:sp>
        <p:nvSpPr>
          <p:cNvPr id="4" name="Oval 3"/>
          <p:cNvSpPr/>
          <p:nvPr/>
        </p:nvSpPr>
        <p:spPr>
          <a:xfrm>
            <a:off x="1055033" y="3485347"/>
            <a:ext cx="573742" cy="57374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</a:t>
            </a:r>
            <a:r>
              <a:rPr lang="en-US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196725" y="3485347"/>
            <a:ext cx="573742" cy="57374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</a:t>
            </a:r>
            <a:r>
              <a:rPr lang="en-US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066631" y="1825625"/>
            <a:ext cx="573742" cy="57374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</a:t>
            </a:r>
            <a:r>
              <a:rPr lang="en-US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9" name="Straight Connector 8"/>
          <p:cNvCxnSpPr>
            <a:stCxn id="7" idx="0"/>
            <a:endCxn id="6" idx="3"/>
          </p:cNvCxnSpPr>
          <p:nvPr/>
        </p:nvCxnSpPr>
        <p:spPr>
          <a:xfrm flipV="1">
            <a:off x="2305149" y="2315344"/>
            <a:ext cx="845505" cy="627638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 rot="2877028">
            <a:off x="2109879" y="2905977"/>
            <a:ext cx="224118" cy="22411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>
            <a:stCxn id="4" idx="7"/>
            <a:endCxn id="7" idx="2"/>
          </p:cNvCxnSpPr>
          <p:nvPr/>
        </p:nvCxnSpPr>
        <p:spPr>
          <a:xfrm flipV="1">
            <a:off x="1544752" y="3093090"/>
            <a:ext cx="593975" cy="47628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65" idx="0"/>
            <a:endCxn id="6" idx="5"/>
          </p:cNvCxnSpPr>
          <p:nvPr/>
        </p:nvCxnSpPr>
        <p:spPr>
          <a:xfrm flipH="1" flipV="1">
            <a:off x="3556350" y="2315344"/>
            <a:ext cx="935008" cy="631412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 rot="18722972" flipH="1">
            <a:off x="4462510" y="2909751"/>
            <a:ext cx="224118" cy="22411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/>
          <p:cNvCxnSpPr>
            <a:stCxn id="5" idx="1"/>
            <a:endCxn id="65" idx="2"/>
          </p:cNvCxnSpPr>
          <p:nvPr/>
        </p:nvCxnSpPr>
        <p:spPr>
          <a:xfrm flipH="1" flipV="1">
            <a:off x="4657780" y="3096864"/>
            <a:ext cx="622968" cy="472506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ounded Rectangle 93"/>
          <p:cNvSpPr/>
          <p:nvPr/>
        </p:nvSpPr>
        <p:spPr>
          <a:xfrm>
            <a:off x="1744141" y="6065164"/>
            <a:ext cx="8703718" cy="586938"/>
          </a:xfrm>
          <a:prstGeom prst="roundRect">
            <a:avLst/>
          </a:prstGeom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Helvetica Light" charset="0"/>
                <a:ea typeface="Helvetica Light" charset="0"/>
                <a:cs typeface="Helvetica Light" charset="0"/>
              </a:rPr>
              <a:t>We can then learn </a:t>
            </a:r>
            <a:r>
              <a:rPr lang="en-US" sz="2400">
                <a:latin typeface="Helvetica Light" charset="0"/>
                <a:ea typeface="Helvetica Light" charset="0"/>
                <a:cs typeface="Helvetica Light" charset="0"/>
              </a:rPr>
              <a:t>this model using Gibbs sampling + SGD</a:t>
            </a:r>
            <a:endParaRPr lang="en-US" sz="24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cxnSp>
        <p:nvCxnSpPr>
          <p:cNvPr id="113" name="Straight Connector 112"/>
          <p:cNvCxnSpPr>
            <a:stCxn id="114" idx="0"/>
          </p:cNvCxnSpPr>
          <p:nvPr/>
        </p:nvCxnSpPr>
        <p:spPr>
          <a:xfrm flipV="1">
            <a:off x="5046232" y="4057526"/>
            <a:ext cx="430879" cy="167097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ectangle 113"/>
          <p:cNvSpPr/>
          <p:nvPr/>
        </p:nvSpPr>
        <p:spPr>
          <a:xfrm>
            <a:off x="4934173" y="4224623"/>
            <a:ext cx="224118" cy="2241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5" name="Straight Connector 114"/>
          <p:cNvCxnSpPr>
            <a:stCxn id="123" idx="0"/>
            <a:endCxn id="114" idx="2"/>
          </p:cNvCxnSpPr>
          <p:nvPr/>
        </p:nvCxnSpPr>
        <p:spPr>
          <a:xfrm flipV="1">
            <a:off x="4749750" y="4448741"/>
            <a:ext cx="296482" cy="21974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>
            <a:stCxn id="117" idx="0"/>
          </p:cNvCxnSpPr>
          <p:nvPr/>
        </p:nvCxnSpPr>
        <p:spPr>
          <a:xfrm flipV="1">
            <a:off x="5466714" y="4057526"/>
            <a:ext cx="10397" cy="167097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/>
          <p:cNvSpPr/>
          <p:nvPr/>
        </p:nvSpPr>
        <p:spPr>
          <a:xfrm>
            <a:off x="5354655" y="4224623"/>
            <a:ext cx="224118" cy="2241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8" name="Straight Connector 117"/>
          <p:cNvCxnSpPr>
            <a:stCxn id="126" idx="0"/>
            <a:endCxn id="117" idx="2"/>
          </p:cNvCxnSpPr>
          <p:nvPr/>
        </p:nvCxnSpPr>
        <p:spPr>
          <a:xfrm flipH="1" flipV="1">
            <a:off x="5466714" y="4448741"/>
            <a:ext cx="52" cy="21974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>
            <a:stCxn id="120" idx="0"/>
          </p:cNvCxnSpPr>
          <p:nvPr/>
        </p:nvCxnSpPr>
        <p:spPr>
          <a:xfrm flipH="1" flipV="1">
            <a:off x="5477111" y="4057526"/>
            <a:ext cx="407895" cy="167097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angle 119"/>
          <p:cNvSpPr/>
          <p:nvPr/>
        </p:nvSpPr>
        <p:spPr>
          <a:xfrm>
            <a:off x="5772947" y="4224623"/>
            <a:ext cx="224118" cy="2241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/>
          <p:cNvCxnSpPr>
            <a:endCxn id="120" idx="2"/>
          </p:cNvCxnSpPr>
          <p:nvPr/>
        </p:nvCxnSpPr>
        <p:spPr>
          <a:xfrm flipH="1" flipV="1">
            <a:off x="5885006" y="4448741"/>
            <a:ext cx="277803" cy="21974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2" name="Group 121"/>
          <p:cNvGrpSpPr/>
          <p:nvPr/>
        </p:nvGrpSpPr>
        <p:grpSpPr>
          <a:xfrm>
            <a:off x="4505910" y="4668481"/>
            <a:ext cx="498925" cy="487680"/>
            <a:chOff x="370703" y="4934237"/>
            <a:chExt cx="498925" cy="487680"/>
          </a:xfrm>
        </p:grpSpPr>
        <p:sp>
          <p:nvSpPr>
            <p:cNvPr id="123" name="Oval 122"/>
            <p:cNvSpPr/>
            <p:nvPr/>
          </p:nvSpPr>
          <p:spPr>
            <a:xfrm>
              <a:off x="370703" y="4934237"/>
              <a:ext cx="487680" cy="487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Rectangle 123"/>
                <p:cNvSpPr/>
                <p:nvPr/>
              </p:nvSpPr>
              <p:spPr>
                <a:xfrm>
                  <a:off x="404501" y="4983087"/>
                  <a:ext cx="46512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4" name="Rectangle 1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501" y="4983087"/>
                  <a:ext cx="465127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5" name="Group 124"/>
          <p:cNvGrpSpPr/>
          <p:nvPr/>
        </p:nvGrpSpPr>
        <p:grpSpPr>
          <a:xfrm>
            <a:off x="5222926" y="4668481"/>
            <a:ext cx="487680" cy="487680"/>
            <a:chOff x="370703" y="4934237"/>
            <a:chExt cx="487680" cy="487680"/>
          </a:xfrm>
        </p:grpSpPr>
        <p:sp>
          <p:nvSpPr>
            <p:cNvPr id="126" name="Oval 125"/>
            <p:cNvSpPr/>
            <p:nvPr/>
          </p:nvSpPr>
          <p:spPr>
            <a:xfrm>
              <a:off x="370703" y="4934237"/>
              <a:ext cx="487680" cy="487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Rectangle 126"/>
                <p:cNvSpPr/>
                <p:nvPr/>
              </p:nvSpPr>
              <p:spPr>
                <a:xfrm>
                  <a:off x="385360" y="4983087"/>
                  <a:ext cx="46512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7" name="Rectangle 1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360" y="4983087"/>
                  <a:ext cx="465127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8" name="Group 127"/>
          <p:cNvGrpSpPr/>
          <p:nvPr/>
        </p:nvGrpSpPr>
        <p:grpSpPr>
          <a:xfrm>
            <a:off x="5911208" y="4668481"/>
            <a:ext cx="493861" cy="487680"/>
            <a:chOff x="370703" y="4934237"/>
            <a:chExt cx="493861" cy="487680"/>
          </a:xfrm>
        </p:grpSpPr>
        <p:sp>
          <p:nvSpPr>
            <p:cNvPr id="129" name="Oval 128"/>
            <p:cNvSpPr/>
            <p:nvPr/>
          </p:nvSpPr>
          <p:spPr>
            <a:xfrm>
              <a:off x="370703" y="4934237"/>
              <a:ext cx="487680" cy="487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Rectangle 129"/>
                <p:cNvSpPr/>
                <p:nvPr/>
              </p:nvSpPr>
              <p:spPr>
                <a:xfrm>
                  <a:off x="399437" y="4982651"/>
                  <a:ext cx="46512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0" name="Rectangle 1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9437" y="4982651"/>
                  <a:ext cx="465127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31" name="Straight Connector 130"/>
          <p:cNvCxnSpPr>
            <a:stCxn id="132" idx="0"/>
          </p:cNvCxnSpPr>
          <p:nvPr/>
        </p:nvCxnSpPr>
        <p:spPr>
          <a:xfrm flipV="1">
            <a:off x="913828" y="4082660"/>
            <a:ext cx="430879" cy="167097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Rectangle 131"/>
          <p:cNvSpPr/>
          <p:nvPr/>
        </p:nvSpPr>
        <p:spPr>
          <a:xfrm>
            <a:off x="801769" y="4249757"/>
            <a:ext cx="224118" cy="2241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3" name="Straight Connector 132"/>
          <p:cNvCxnSpPr>
            <a:stCxn id="141" idx="0"/>
            <a:endCxn id="132" idx="2"/>
          </p:cNvCxnSpPr>
          <p:nvPr/>
        </p:nvCxnSpPr>
        <p:spPr>
          <a:xfrm flipV="1">
            <a:off x="617346" y="4473875"/>
            <a:ext cx="296482" cy="21974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>
            <a:stCxn id="135" idx="0"/>
          </p:cNvCxnSpPr>
          <p:nvPr/>
        </p:nvCxnSpPr>
        <p:spPr>
          <a:xfrm flipV="1">
            <a:off x="1334310" y="4082660"/>
            <a:ext cx="10397" cy="167097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134"/>
          <p:cNvSpPr/>
          <p:nvPr/>
        </p:nvSpPr>
        <p:spPr>
          <a:xfrm>
            <a:off x="1222251" y="4249757"/>
            <a:ext cx="224118" cy="2241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6" name="Straight Connector 135"/>
          <p:cNvCxnSpPr>
            <a:stCxn id="144" idx="0"/>
            <a:endCxn id="135" idx="2"/>
          </p:cNvCxnSpPr>
          <p:nvPr/>
        </p:nvCxnSpPr>
        <p:spPr>
          <a:xfrm flipH="1" flipV="1">
            <a:off x="1334310" y="4473875"/>
            <a:ext cx="52" cy="21974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>
            <a:stCxn id="138" idx="0"/>
          </p:cNvCxnSpPr>
          <p:nvPr/>
        </p:nvCxnSpPr>
        <p:spPr>
          <a:xfrm flipH="1" flipV="1">
            <a:off x="1344707" y="4082660"/>
            <a:ext cx="407895" cy="167097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Rectangle 137"/>
          <p:cNvSpPr/>
          <p:nvPr/>
        </p:nvSpPr>
        <p:spPr>
          <a:xfrm>
            <a:off x="1640543" y="4249757"/>
            <a:ext cx="224118" cy="2241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9" name="Straight Connector 138"/>
          <p:cNvCxnSpPr>
            <a:endCxn id="138" idx="2"/>
          </p:cNvCxnSpPr>
          <p:nvPr/>
        </p:nvCxnSpPr>
        <p:spPr>
          <a:xfrm flipH="1" flipV="1">
            <a:off x="1752602" y="4473875"/>
            <a:ext cx="277803" cy="21974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0" name="Group 139"/>
          <p:cNvGrpSpPr/>
          <p:nvPr/>
        </p:nvGrpSpPr>
        <p:grpSpPr>
          <a:xfrm>
            <a:off x="373506" y="4693615"/>
            <a:ext cx="493604" cy="487680"/>
            <a:chOff x="370703" y="4934237"/>
            <a:chExt cx="493604" cy="487680"/>
          </a:xfrm>
        </p:grpSpPr>
        <p:sp>
          <p:nvSpPr>
            <p:cNvPr id="141" name="Oval 140"/>
            <p:cNvSpPr/>
            <p:nvPr/>
          </p:nvSpPr>
          <p:spPr>
            <a:xfrm>
              <a:off x="370703" y="4934237"/>
              <a:ext cx="487680" cy="487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Rectangle 141"/>
                <p:cNvSpPr/>
                <p:nvPr/>
              </p:nvSpPr>
              <p:spPr>
                <a:xfrm>
                  <a:off x="404501" y="4983087"/>
                  <a:ext cx="45980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2" name="Rectangle 14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501" y="4983087"/>
                  <a:ext cx="459806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3" name="Group 142"/>
          <p:cNvGrpSpPr/>
          <p:nvPr/>
        </p:nvGrpSpPr>
        <p:grpSpPr>
          <a:xfrm>
            <a:off x="1090522" y="4693615"/>
            <a:ext cx="487680" cy="487680"/>
            <a:chOff x="370703" y="4934237"/>
            <a:chExt cx="487680" cy="487680"/>
          </a:xfrm>
        </p:grpSpPr>
        <p:sp>
          <p:nvSpPr>
            <p:cNvPr id="144" name="Oval 143"/>
            <p:cNvSpPr/>
            <p:nvPr/>
          </p:nvSpPr>
          <p:spPr>
            <a:xfrm>
              <a:off x="370703" y="4934237"/>
              <a:ext cx="487680" cy="487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Rectangle 144"/>
                <p:cNvSpPr/>
                <p:nvPr/>
              </p:nvSpPr>
              <p:spPr>
                <a:xfrm>
                  <a:off x="385360" y="4983087"/>
                  <a:ext cx="46512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5" name="Rectangle 14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360" y="4983087"/>
                  <a:ext cx="465127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6" name="Group 145"/>
          <p:cNvGrpSpPr/>
          <p:nvPr/>
        </p:nvGrpSpPr>
        <p:grpSpPr>
          <a:xfrm>
            <a:off x="1778804" y="4693615"/>
            <a:ext cx="493861" cy="487680"/>
            <a:chOff x="370703" y="4934237"/>
            <a:chExt cx="493861" cy="487680"/>
          </a:xfrm>
        </p:grpSpPr>
        <p:sp>
          <p:nvSpPr>
            <p:cNvPr id="147" name="Oval 146"/>
            <p:cNvSpPr/>
            <p:nvPr/>
          </p:nvSpPr>
          <p:spPr>
            <a:xfrm>
              <a:off x="370703" y="4934237"/>
              <a:ext cx="487680" cy="487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Rectangle 147"/>
                <p:cNvSpPr/>
                <p:nvPr/>
              </p:nvSpPr>
              <p:spPr>
                <a:xfrm>
                  <a:off x="399437" y="4982651"/>
                  <a:ext cx="46512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8" name="Rectangle 1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9437" y="4982651"/>
                  <a:ext cx="465127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49" name="Straight Connector 148"/>
          <p:cNvCxnSpPr>
            <a:stCxn id="150" idx="0"/>
            <a:endCxn id="6" idx="4"/>
          </p:cNvCxnSpPr>
          <p:nvPr/>
        </p:nvCxnSpPr>
        <p:spPr>
          <a:xfrm flipV="1">
            <a:off x="3070622" y="2399367"/>
            <a:ext cx="282880" cy="14042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Rectangle 149"/>
          <p:cNvSpPr/>
          <p:nvPr/>
        </p:nvSpPr>
        <p:spPr>
          <a:xfrm>
            <a:off x="2958563" y="2539790"/>
            <a:ext cx="224118" cy="2241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1" name="Straight Connector 150"/>
          <p:cNvCxnSpPr>
            <a:stCxn id="159" idx="0"/>
            <a:endCxn id="150" idx="2"/>
          </p:cNvCxnSpPr>
          <p:nvPr/>
        </p:nvCxnSpPr>
        <p:spPr>
          <a:xfrm flipV="1">
            <a:off x="2975442" y="2763908"/>
            <a:ext cx="95180" cy="213715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>
            <a:stCxn id="156" idx="0"/>
            <a:endCxn id="6" idx="4"/>
          </p:cNvCxnSpPr>
          <p:nvPr/>
        </p:nvCxnSpPr>
        <p:spPr>
          <a:xfrm flipH="1" flipV="1">
            <a:off x="3353502" y="2399367"/>
            <a:ext cx="263144" cy="134398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Rectangle 155"/>
          <p:cNvSpPr/>
          <p:nvPr/>
        </p:nvSpPr>
        <p:spPr>
          <a:xfrm>
            <a:off x="3504587" y="2533765"/>
            <a:ext cx="224118" cy="2241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7" name="Straight Connector 156"/>
          <p:cNvCxnSpPr>
            <a:stCxn id="165" idx="0"/>
            <a:endCxn id="156" idx="2"/>
          </p:cNvCxnSpPr>
          <p:nvPr/>
        </p:nvCxnSpPr>
        <p:spPr>
          <a:xfrm flipH="1" flipV="1">
            <a:off x="3616646" y="2757883"/>
            <a:ext cx="79604" cy="21974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8" name="Group 157"/>
          <p:cNvGrpSpPr/>
          <p:nvPr/>
        </p:nvGrpSpPr>
        <p:grpSpPr>
          <a:xfrm>
            <a:off x="2731602" y="2977623"/>
            <a:ext cx="498925" cy="487680"/>
            <a:chOff x="370703" y="4934237"/>
            <a:chExt cx="498925" cy="487680"/>
          </a:xfrm>
        </p:grpSpPr>
        <p:sp>
          <p:nvSpPr>
            <p:cNvPr id="159" name="Oval 158"/>
            <p:cNvSpPr/>
            <p:nvPr/>
          </p:nvSpPr>
          <p:spPr>
            <a:xfrm>
              <a:off x="370703" y="4934237"/>
              <a:ext cx="487680" cy="487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0" name="Rectangle 159"/>
                <p:cNvSpPr/>
                <p:nvPr/>
              </p:nvSpPr>
              <p:spPr>
                <a:xfrm>
                  <a:off x="404501" y="4983087"/>
                  <a:ext cx="46512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7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0" name="Rectangle 15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501" y="4983087"/>
                  <a:ext cx="465127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4" name="Group 163"/>
          <p:cNvGrpSpPr/>
          <p:nvPr/>
        </p:nvGrpSpPr>
        <p:grpSpPr>
          <a:xfrm>
            <a:off x="3452410" y="2977623"/>
            <a:ext cx="493861" cy="487680"/>
            <a:chOff x="370703" y="4934237"/>
            <a:chExt cx="493861" cy="487680"/>
          </a:xfrm>
        </p:grpSpPr>
        <p:sp>
          <p:nvSpPr>
            <p:cNvPr id="165" name="Oval 164"/>
            <p:cNvSpPr/>
            <p:nvPr/>
          </p:nvSpPr>
          <p:spPr>
            <a:xfrm>
              <a:off x="370703" y="4934237"/>
              <a:ext cx="487680" cy="487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6" name="Rectangle 165"/>
                <p:cNvSpPr/>
                <p:nvPr/>
              </p:nvSpPr>
              <p:spPr>
                <a:xfrm>
                  <a:off x="399437" y="4982651"/>
                  <a:ext cx="46512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8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6" name="Rectangle 1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9437" y="4982651"/>
                  <a:ext cx="465127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9" name="TextBox 168"/>
          <p:cNvSpPr txBox="1"/>
          <p:nvPr/>
        </p:nvSpPr>
        <p:spPr>
          <a:xfrm>
            <a:off x="303027" y="2856519"/>
            <a:ext cx="1110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Task 1: DISEASE?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5586447" y="2947428"/>
            <a:ext cx="947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</a:rPr>
              <a:t>Task 2: CHEM?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3640373" y="1548835"/>
            <a:ext cx="159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Task 3</a:t>
            </a:r>
            <a:r>
              <a:rPr lang="en-US" b="1">
                <a:solidFill>
                  <a:schemeClr val="accent1"/>
                </a:solidFill>
              </a:rPr>
              <a:t>: CAUSES(C, D)?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174" name="Straight Connector 173"/>
          <p:cNvCxnSpPr>
            <a:stCxn id="175" idx="0"/>
            <a:endCxn id="165" idx="3"/>
          </p:cNvCxnSpPr>
          <p:nvPr/>
        </p:nvCxnSpPr>
        <p:spPr>
          <a:xfrm flipV="1">
            <a:off x="2878295" y="3393884"/>
            <a:ext cx="645534" cy="64519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Rectangle 174"/>
          <p:cNvSpPr/>
          <p:nvPr/>
        </p:nvSpPr>
        <p:spPr>
          <a:xfrm rot="2403922">
            <a:off x="2694108" y="4012779"/>
            <a:ext cx="224118" cy="2241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6" name="Straight Connector 175"/>
          <p:cNvCxnSpPr>
            <a:stCxn id="147" idx="7"/>
            <a:endCxn id="175" idx="2"/>
          </p:cNvCxnSpPr>
          <p:nvPr/>
        </p:nvCxnSpPr>
        <p:spPr>
          <a:xfrm flipV="1">
            <a:off x="2195065" y="4210598"/>
            <a:ext cx="538974" cy="554436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/>
          <p:cNvCxnSpPr>
            <a:stCxn id="193" idx="0"/>
            <a:endCxn id="147" idx="4"/>
          </p:cNvCxnSpPr>
          <p:nvPr/>
        </p:nvCxnSpPr>
        <p:spPr>
          <a:xfrm flipV="1">
            <a:off x="1791797" y="5181295"/>
            <a:ext cx="230847" cy="247242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Rectangle 192"/>
          <p:cNvSpPr/>
          <p:nvPr/>
        </p:nvSpPr>
        <p:spPr>
          <a:xfrm rot="5400000">
            <a:off x="1567679" y="5316478"/>
            <a:ext cx="224118" cy="2241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4" name="Straight Connector 193"/>
          <p:cNvCxnSpPr>
            <a:stCxn id="144" idx="4"/>
            <a:endCxn id="193" idx="2"/>
          </p:cNvCxnSpPr>
          <p:nvPr/>
        </p:nvCxnSpPr>
        <p:spPr>
          <a:xfrm>
            <a:off x="1334362" y="5181295"/>
            <a:ext cx="233317" cy="247242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/>
          <p:cNvCxnSpPr>
            <a:stCxn id="208" idx="0"/>
            <a:endCxn id="129" idx="4"/>
          </p:cNvCxnSpPr>
          <p:nvPr/>
        </p:nvCxnSpPr>
        <p:spPr>
          <a:xfrm flipV="1">
            <a:off x="5921811" y="5156161"/>
            <a:ext cx="233237" cy="272376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Rectangle 207"/>
          <p:cNvSpPr/>
          <p:nvPr/>
        </p:nvSpPr>
        <p:spPr>
          <a:xfrm rot="5400000">
            <a:off x="5697693" y="5316478"/>
            <a:ext cx="224118" cy="2241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9" name="Straight Connector 208"/>
          <p:cNvCxnSpPr>
            <a:stCxn id="126" idx="4"/>
            <a:endCxn id="208" idx="2"/>
          </p:cNvCxnSpPr>
          <p:nvPr/>
        </p:nvCxnSpPr>
        <p:spPr>
          <a:xfrm>
            <a:off x="5466766" y="5156161"/>
            <a:ext cx="230927" cy="272376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300070" y="4600889"/>
            <a:ext cx="1337516" cy="647997"/>
          </a:xfrm>
          <a:prstGeom prst="roundRect">
            <a:avLst/>
          </a:prstGeom>
          <a:noFill/>
          <a:ln w="635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216749" y="1463040"/>
            <a:ext cx="3022419" cy="2106330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ounded Rectangle 76"/>
          <p:cNvSpPr/>
          <p:nvPr/>
        </p:nvSpPr>
        <p:spPr>
          <a:xfrm rot="17870459">
            <a:off x="1214164" y="3748632"/>
            <a:ext cx="2600085" cy="647997"/>
          </a:xfrm>
          <a:prstGeom prst="roundRect">
            <a:avLst/>
          </a:prstGeom>
          <a:noFill/>
          <a:ln w="635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2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4" grpId="0" animBg="1"/>
      <p:bldP spid="8" grpId="0" animBg="1"/>
      <p:bldP spid="8" grpId="1" animBg="1"/>
      <p:bldP spid="10" grpId="0" animBg="1"/>
      <p:bldP spid="10" grpId="1" animBg="1"/>
      <p:bldP spid="7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Label Model Procedure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Apply LFs to unlabeled data X = {x</a:t>
                </a:r>
                <a:r>
                  <a:rPr lang="en-US" baseline="-25000" dirty="0"/>
                  <a:t>1</a:t>
                </a:r>
                <a:r>
                  <a:rPr lang="en-US" dirty="0"/>
                  <a:t>,</a:t>
                </a:r>
                <a:r>
                  <a:rPr lang="mr-IN" dirty="0"/>
                  <a:t>…</a:t>
                </a:r>
                <a:r>
                  <a:rPr lang="en-US" dirty="0"/>
                  <a:t>,</a:t>
                </a:r>
                <a:r>
                  <a:rPr lang="en-US" dirty="0" err="1"/>
                  <a:t>x</a:t>
                </a:r>
                <a:r>
                  <a:rPr lang="en-US" baseline="-25000" dirty="0" err="1"/>
                  <a:t>n</a:t>
                </a:r>
                <a:r>
                  <a:rPr lang="en-US" dirty="0"/>
                  <a:t>}</a:t>
                </a:r>
              </a:p>
              <a:p>
                <a:pPr lvl="1"/>
                <a:r>
                  <a:rPr lang="en-US" dirty="0"/>
                  <a:t>For each data point x, get noisy labels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𝑚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(</m:t>
                    </m:r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  <m:r>
                      <a:rPr lang="en-US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Learn model: Estimate the LF accuracies, labeling propensities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𝛽</m:t>
                    </m:r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Apply model to output probabilistic training labels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𝑌</m:t>
                        </m:r>
                      </m:e>
                    </m:acc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870" t="-2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/>
          <p:cNvSpPr/>
          <p:nvPr/>
        </p:nvSpPr>
        <p:spPr>
          <a:xfrm>
            <a:off x="1744141" y="5731977"/>
            <a:ext cx="8703718" cy="586938"/>
          </a:xfrm>
          <a:prstGeom prst="roundRect">
            <a:avLst/>
          </a:prstGeom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Helvetica Light" charset="0"/>
                <a:ea typeface="Helvetica Light" charset="0"/>
                <a:cs typeface="Helvetica Light" charset="0"/>
              </a:rPr>
              <a:t>These can then be used to train any discriminative model!</a:t>
            </a:r>
          </a:p>
        </p:txBody>
      </p:sp>
    </p:spTree>
    <p:extLst>
      <p:ext uri="{BB962C8B-B14F-4D97-AF65-F5344CB8AC3E}">
        <p14:creationId xmlns:p14="http://schemas.microsoft.com/office/powerpoint/2010/main" val="49967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4212510"/>
            <a:ext cx="10515600" cy="1767001"/>
          </a:xfrm>
        </p:spPr>
        <p:txBody>
          <a:bodyPr/>
          <a:lstStyle/>
          <a:p>
            <a:r>
              <a:rPr lang="en-US" dirty="0"/>
              <a:t>Step 3: Dynamically-Compiled MTL Network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31850" y="1414272"/>
            <a:ext cx="5837124" cy="2286908"/>
            <a:chOff x="3593747" y="1181189"/>
            <a:chExt cx="7941290" cy="3111292"/>
          </a:xfrm>
        </p:grpSpPr>
        <p:sp>
          <p:nvSpPr>
            <p:cNvPr id="5" name="Right Arrow 4"/>
            <p:cNvSpPr/>
            <p:nvPr/>
          </p:nvSpPr>
          <p:spPr>
            <a:xfrm>
              <a:off x="5331493" y="2583500"/>
              <a:ext cx="617511" cy="38092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6103048" y="2289221"/>
              <a:ext cx="2227785" cy="104201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Label Model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307252" y="2289222"/>
              <a:ext cx="2227785" cy="104201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End Model</a:t>
              </a:r>
            </a:p>
          </p:txBody>
        </p:sp>
        <p:sp>
          <p:nvSpPr>
            <p:cNvPr id="8" name="Right Arrow 7"/>
            <p:cNvSpPr/>
            <p:nvPr/>
          </p:nvSpPr>
          <p:spPr>
            <a:xfrm>
              <a:off x="8524317" y="2620554"/>
              <a:ext cx="617511" cy="38092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593747" y="1181189"/>
              <a:ext cx="1287303" cy="1194639"/>
              <a:chOff x="2701528" y="3459898"/>
              <a:chExt cx="1287303" cy="1194639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3287817" y="3651479"/>
                <a:ext cx="170837" cy="170837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2956709" y="4034462"/>
                <a:ext cx="170837" cy="170837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3513480" y="4034461"/>
                <a:ext cx="170837" cy="170837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2701528" y="4399507"/>
                <a:ext cx="170837" cy="170837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 flipH="1">
                <a:off x="3102528" y="3797298"/>
                <a:ext cx="210307" cy="262182"/>
              </a:xfrm>
              <a:prstGeom prst="straightConnector1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flipH="1">
                <a:off x="2847347" y="4180281"/>
                <a:ext cx="134380" cy="244244"/>
              </a:xfrm>
              <a:prstGeom prst="straightConnector1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>
                <a:off x="3433636" y="3797298"/>
                <a:ext cx="165263" cy="237163"/>
              </a:xfrm>
              <a:prstGeom prst="straightConnector1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3493628" y="3459898"/>
                    <a:ext cx="27776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6" name="TextBox 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93628" y="3459898"/>
                    <a:ext cx="277768" cy="276999"/>
                  </a:xfrm>
                  <a:prstGeom prst="rect">
                    <a:avLst/>
                  </a:prstGeom>
                  <a:blipFill rotWithShape="0">
                    <a:blip r:embed="rId2"/>
                    <a:stretch>
                      <a:fillRect l="-42424" r="-33333" b="-6969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3122917" y="3993890"/>
                    <a:ext cx="283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7" name="TextBox 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22917" y="3993890"/>
                    <a:ext cx="283091" cy="276999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l="-38235" r="-35294" b="-6764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3705740" y="3993890"/>
                    <a:ext cx="283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8" name="TextBox 2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05740" y="3993890"/>
                    <a:ext cx="283091" cy="276999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l="-41176" r="-32353" b="-6764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2900581" y="4377538"/>
                    <a:ext cx="273215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9" name="TextBox 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00581" y="4377538"/>
                    <a:ext cx="273215" cy="276999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l="-39394" r="-33333" b="-6969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" name="Group 9"/>
            <p:cNvGrpSpPr/>
            <p:nvPr/>
          </p:nvGrpSpPr>
          <p:grpSpPr>
            <a:xfrm>
              <a:off x="4019594" y="3660868"/>
              <a:ext cx="435008" cy="558462"/>
              <a:chOff x="2368526" y="3803516"/>
              <a:chExt cx="435008" cy="558462"/>
            </a:xfrm>
          </p:grpSpPr>
          <p:sp>
            <p:nvSpPr>
              <p:cNvPr id="16" name="Snip Single Corner Rectangle 15"/>
              <p:cNvSpPr/>
              <p:nvPr/>
            </p:nvSpPr>
            <p:spPr>
              <a:xfrm>
                <a:off x="2368526" y="3852691"/>
                <a:ext cx="361164" cy="509287"/>
              </a:xfrm>
              <a:prstGeom prst="snip1Rect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Snip Single Corner Rectangle 16"/>
              <p:cNvSpPr/>
              <p:nvPr/>
            </p:nvSpPr>
            <p:spPr>
              <a:xfrm>
                <a:off x="2408042" y="3828148"/>
                <a:ext cx="361164" cy="509287"/>
              </a:xfrm>
              <a:prstGeom prst="snip1Rect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Snip Single Corner Rectangle 17"/>
              <p:cNvSpPr/>
              <p:nvPr/>
            </p:nvSpPr>
            <p:spPr>
              <a:xfrm>
                <a:off x="2442370" y="3803516"/>
                <a:ext cx="361164" cy="509287"/>
              </a:xfrm>
              <a:prstGeom prst="snip1Rect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3764584" y="2530812"/>
              <a:ext cx="935343" cy="894475"/>
              <a:chOff x="1879765" y="2685774"/>
              <a:chExt cx="935343" cy="89447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Rectangle 12"/>
                  <p:cNvSpPr/>
                  <p:nvPr/>
                </p:nvSpPr>
                <p:spPr>
                  <a:xfrm>
                    <a:off x="1879765" y="2685774"/>
                    <a:ext cx="935343" cy="25895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1,1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13" name="Rectangle 1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79765" y="2685774"/>
                    <a:ext cx="935343" cy="258955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b="-1818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Rectangle 13"/>
                  <p:cNvSpPr/>
                  <p:nvPr/>
                </p:nvSpPr>
                <p:spPr>
                  <a:xfrm>
                    <a:off x="1879765" y="3003534"/>
                    <a:ext cx="935343" cy="25895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2,1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14" name="Rectangle 1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79765" y="3003534"/>
                    <a:ext cx="935343" cy="258955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b="-1818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Rectangle 14"/>
                  <p:cNvSpPr/>
                  <p:nvPr/>
                </p:nvSpPr>
                <p:spPr>
                  <a:xfrm>
                    <a:off x="1879765" y="3321294"/>
                    <a:ext cx="935343" cy="25895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3,1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15" name="Rectangle 1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79765" y="3321294"/>
                    <a:ext cx="935343" cy="258955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b="-1764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" name="Right Brace 11"/>
            <p:cNvSpPr/>
            <p:nvPr/>
          </p:nvSpPr>
          <p:spPr>
            <a:xfrm>
              <a:off x="4915315" y="1255448"/>
              <a:ext cx="262134" cy="3037033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793667" y="1326777"/>
            <a:ext cx="4134145" cy="2545976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5941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roup 128"/>
          <p:cNvGrpSpPr/>
          <p:nvPr/>
        </p:nvGrpSpPr>
        <p:grpSpPr>
          <a:xfrm>
            <a:off x="6417929" y="3517271"/>
            <a:ext cx="5267005" cy="2006277"/>
            <a:chOff x="6417929" y="3517271"/>
            <a:chExt cx="5267005" cy="2006277"/>
          </a:xfrm>
        </p:grpSpPr>
        <p:grpSp>
          <p:nvGrpSpPr>
            <p:cNvPr id="5" name="Group 4"/>
            <p:cNvGrpSpPr/>
            <p:nvPr/>
          </p:nvGrpSpPr>
          <p:grpSpPr>
            <a:xfrm>
              <a:off x="6417929" y="4790321"/>
              <a:ext cx="2427747" cy="611665"/>
              <a:chOff x="1960606" y="1968843"/>
              <a:chExt cx="1556951" cy="392270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1960606" y="1968843"/>
                <a:ext cx="1556951" cy="39227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2026509" y="2029053"/>
                <a:ext cx="271849" cy="2718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2413687" y="2029053"/>
                <a:ext cx="271849" cy="2718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2792628" y="2029053"/>
                <a:ext cx="271849" cy="2718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3167449" y="2029053"/>
                <a:ext cx="271849" cy="2718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6658334" y="3517271"/>
              <a:ext cx="1818401" cy="611665"/>
              <a:chOff x="1960607" y="1968843"/>
              <a:chExt cx="1166168" cy="392270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1960607" y="1968843"/>
                <a:ext cx="1166168" cy="39227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2026509" y="2029053"/>
                <a:ext cx="271849" cy="2718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2413687" y="2029053"/>
                <a:ext cx="271849" cy="2718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2792628" y="2029053"/>
                <a:ext cx="271849" cy="2718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" name="Straight Connector 8"/>
            <p:cNvCxnSpPr>
              <a:stCxn id="51" idx="0"/>
              <a:endCxn id="47" idx="4"/>
            </p:cNvCxnSpPr>
            <p:nvPr/>
          </p:nvCxnSpPr>
          <p:spPr>
            <a:xfrm flipV="1">
              <a:off x="6732638" y="4035049"/>
              <a:ext cx="240404" cy="8491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52" idx="0"/>
              <a:endCxn id="47" idx="4"/>
            </p:cNvCxnSpPr>
            <p:nvPr/>
          </p:nvCxnSpPr>
          <p:spPr>
            <a:xfrm flipH="1" flipV="1">
              <a:off x="6973042" y="4035049"/>
              <a:ext cx="363321" cy="8491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53" idx="0"/>
              <a:endCxn id="47" idx="4"/>
            </p:cNvCxnSpPr>
            <p:nvPr/>
          </p:nvCxnSpPr>
          <p:spPr>
            <a:xfrm flipH="1" flipV="1">
              <a:off x="6973042" y="4035049"/>
              <a:ext cx="954202" cy="8491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endCxn id="47" idx="4"/>
            </p:cNvCxnSpPr>
            <p:nvPr/>
          </p:nvCxnSpPr>
          <p:spPr>
            <a:xfrm flipH="1" flipV="1">
              <a:off x="6973042" y="4035049"/>
              <a:ext cx="1538660" cy="8491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51" idx="0"/>
              <a:endCxn id="48" idx="4"/>
            </p:cNvCxnSpPr>
            <p:nvPr/>
          </p:nvCxnSpPr>
          <p:spPr>
            <a:xfrm flipV="1">
              <a:off x="6732638" y="4035049"/>
              <a:ext cx="844129" cy="8491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52" idx="0"/>
              <a:endCxn id="48" idx="4"/>
            </p:cNvCxnSpPr>
            <p:nvPr/>
          </p:nvCxnSpPr>
          <p:spPr>
            <a:xfrm flipV="1">
              <a:off x="7336363" y="4035049"/>
              <a:ext cx="240404" cy="8491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53" idx="0"/>
              <a:endCxn id="48" idx="4"/>
            </p:cNvCxnSpPr>
            <p:nvPr/>
          </p:nvCxnSpPr>
          <p:spPr>
            <a:xfrm flipH="1" flipV="1">
              <a:off x="7576767" y="4035049"/>
              <a:ext cx="350477" cy="8491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54" idx="0"/>
              <a:endCxn id="48" idx="4"/>
            </p:cNvCxnSpPr>
            <p:nvPr/>
          </p:nvCxnSpPr>
          <p:spPr>
            <a:xfrm flipH="1" flipV="1">
              <a:off x="7576767" y="4035049"/>
              <a:ext cx="934934" cy="8491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51" idx="0"/>
              <a:endCxn id="49" idx="4"/>
            </p:cNvCxnSpPr>
            <p:nvPr/>
          </p:nvCxnSpPr>
          <p:spPr>
            <a:xfrm flipV="1">
              <a:off x="6732638" y="4035049"/>
              <a:ext cx="1435010" cy="8491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52" idx="0"/>
              <a:endCxn id="49" idx="4"/>
            </p:cNvCxnSpPr>
            <p:nvPr/>
          </p:nvCxnSpPr>
          <p:spPr>
            <a:xfrm flipV="1">
              <a:off x="7336363" y="4035049"/>
              <a:ext cx="831285" cy="8491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53" idx="0"/>
              <a:endCxn id="49" idx="4"/>
            </p:cNvCxnSpPr>
            <p:nvPr/>
          </p:nvCxnSpPr>
          <p:spPr>
            <a:xfrm flipV="1">
              <a:off x="7927244" y="4035049"/>
              <a:ext cx="240404" cy="8491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54" idx="0"/>
            </p:cNvCxnSpPr>
            <p:nvPr/>
          </p:nvCxnSpPr>
          <p:spPr>
            <a:xfrm flipH="1" flipV="1">
              <a:off x="8164879" y="4041398"/>
              <a:ext cx="346822" cy="8428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6730228" y="5308099"/>
              <a:ext cx="2411" cy="2154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7336362" y="5308099"/>
              <a:ext cx="2411" cy="2154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7918023" y="5308099"/>
              <a:ext cx="2411" cy="2154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8509289" y="5308099"/>
              <a:ext cx="2411" cy="2154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Box 121"/>
            <p:cNvSpPr txBox="1"/>
            <p:nvPr/>
          </p:nvSpPr>
          <p:spPr>
            <a:xfrm>
              <a:off x="9645465" y="4122722"/>
              <a:ext cx="20394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Intermediate layers</a:t>
              </a:r>
            </a:p>
            <a:p>
              <a:r>
                <a:rPr lang="en-US" b="1" dirty="0">
                  <a:solidFill>
                    <a:schemeClr val="accent1"/>
                  </a:solidFill>
                </a:rPr>
                <a:t>[shared]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Dynamically-Compiled MTL Network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811793" y="3018609"/>
            <a:ext cx="159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Task 3</a:t>
            </a:r>
            <a:r>
              <a:rPr lang="en-US" b="1">
                <a:solidFill>
                  <a:schemeClr val="accent1"/>
                </a:solidFill>
              </a:rPr>
              <a:t>: CAUSES(C, D)?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2449827" y="3724291"/>
            <a:ext cx="322729" cy="3227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/>
          <p:cNvGrpSpPr/>
          <p:nvPr/>
        </p:nvGrpSpPr>
        <p:grpSpPr>
          <a:xfrm>
            <a:off x="974448" y="4755546"/>
            <a:ext cx="1110694" cy="992364"/>
            <a:chOff x="882892" y="4776312"/>
            <a:chExt cx="1110694" cy="992364"/>
          </a:xfrm>
        </p:grpSpPr>
        <p:sp>
          <p:nvSpPr>
            <p:cNvPr id="58" name="TextBox 57"/>
            <p:cNvSpPr txBox="1"/>
            <p:nvPr/>
          </p:nvSpPr>
          <p:spPr>
            <a:xfrm>
              <a:off x="882892" y="5122345"/>
              <a:ext cx="11106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2"/>
                  </a:solidFill>
                </a:rPr>
                <a:t>Task 1</a:t>
              </a:r>
              <a:r>
                <a:rPr lang="en-US" b="1">
                  <a:solidFill>
                    <a:schemeClr val="accent2"/>
                  </a:solidFill>
                </a:rPr>
                <a:t>: DISEASE?</a:t>
              </a:r>
              <a:endParaRPr lang="en-US" b="1" dirty="0">
                <a:solidFill>
                  <a:schemeClr val="accent2"/>
                </a:solidFill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276874" y="4776312"/>
              <a:ext cx="322729" cy="3227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132278" y="4755546"/>
            <a:ext cx="947958" cy="992363"/>
            <a:chOff x="3904995" y="4776313"/>
            <a:chExt cx="947958" cy="992363"/>
          </a:xfrm>
        </p:grpSpPr>
        <p:sp>
          <p:nvSpPr>
            <p:cNvPr id="61" name="TextBox 60"/>
            <p:cNvSpPr txBox="1"/>
            <p:nvPr/>
          </p:nvSpPr>
          <p:spPr>
            <a:xfrm>
              <a:off x="3904995" y="5122345"/>
              <a:ext cx="9479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6"/>
                  </a:solidFill>
                </a:rPr>
                <a:t>Task 2: CHEM?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4217610" y="4776313"/>
              <a:ext cx="322729" cy="3227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3" name="Straight Arrow Connector 62"/>
          <p:cNvCxnSpPr/>
          <p:nvPr/>
        </p:nvCxnSpPr>
        <p:spPr>
          <a:xfrm flipV="1">
            <a:off x="1643896" y="3999757"/>
            <a:ext cx="853194" cy="80305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 flipV="1">
            <a:off x="2725293" y="3999757"/>
            <a:ext cx="766863" cy="80305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ight Arrow 66"/>
          <p:cNvSpPr/>
          <p:nvPr/>
        </p:nvSpPr>
        <p:spPr>
          <a:xfrm>
            <a:off x="4119863" y="4047020"/>
            <a:ext cx="1402080" cy="4797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7" name="Group 126"/>
          <p:cNvGrpSpPr/>
          <p:nvPr/>
        </p:nvGrpSpPr>
        <p:grpSpPr>
          <a:xfrm>
            <a:off x="6080739" y="5351548"/>
            <a:ext cx="5043016" cy="646331"/>
            <a:chOff x="6080739" y="5351548"/>
            <a:chExt cx="5043016" cy="646331"/>
          </a:xfrm>
        </p:grpSpPr>
        <p:sp>
          <p:nvSpPr>
            <p:cNvPr id="7" name="Rectangle 6"/>
            <p:cNvSpPr/>
            <p:nvPr/>
          </p:nvSpPr>
          <p:spPr>
            <a:xfrm>
              <a:off x="6080739" y="5523549"/>
              <a:ext cx="3057165" cy="30233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9645465" y="5351548"/>
              <a:ext cx="14782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6"/>
                  </a:solidFill>
                </a:rPr>
                <a:t>Input module</a:t>
              </a:r>
            </a:p>
            <a:p>
              <a:r>
                <a:rPr lang="en-US" b="1" dirty="0">
                  <a:solidFill>
                    <a:schemeClr val="accent6"/>
                  </a:solidFill>
                </a:rPr>
                <a:t>[shared]</a:t>
              </a: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5692267" y="2576016"/>
            <a:ext cx="5170519" cy="2308190"/>
            <a:chOff x="5692267" y="2576016"/>
            <a:chExt cx="5170519" cy="2308190"/>
          </a:xfrm>
        </p:grpSpPr>
        <p:grpSp>
          <p:nvGrpSpPr>
            <p:cNvPr id="8" name="Group 7"/>
            <p:cNvGrpSpPr/>
            <p:nvPr/>
          </p:nvGrpSpPr>
          <p:grpSpPr>
            <a:xfrm>
              <a:off x="7304455" y="2576016"/>
              <a:ext cx="609731" cy="611665"/>
              <a:chOff x="2149810" y="1968843"/>
              <a:chExt cx="391030" cy="392270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2149810" y="1968843"/>
                <a:ext cx="391030" cy="39227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2215712" y="2029053"/>
                <a:ext cx="271849" cy="2718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1" name="Straight Connector 20"/>
            <p:cNvCxnSpPr>
              <a:stCxn id="45" idx="4"/>
              <a:endCxn id="47" idx="0"/>
            </p:cNvCxnSpPr>
            <p:nvPr/>
          </p:nvCxnSpPr>
          <p:spPr>
            <a:xfrm flipH="1">
              <a:off x="6973042" y="3093794"/>
              <a:ext cx="646121" cy="5173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45" idx="4"/>
              <a:endCxn id="48" idx="0"/>
            </p:cNvCxnSpPr>
            <p:nvPr/>
          </p:nvCxnSpPr>
          <p:spPr>
            <a:xfrm flipH="1">
              <a:off x="7576767" y="3093794"/>
              <a:ext cx="42396" cy="5173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45" idx="4"/>
              <a:endCxn id="49" idx="0"/>
            </p:cNvCxnSpPr>
            <p:nvPr/>
          </p:nvCxnSpPr>
          <p:spPr>
            <a:xfrm>
              <a:off x="7619163" y="3093794"/>
              <a:ext cx="548485" cy="5173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>
              <a:off x="8791443" y="3436084"/>
              <a:ext cx="609731" cy="6116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8894204" y="3529969"/>
              <a:ext cx="423893" cy="42389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692267" y="3432179"/>
              <a:ext cx="609731" cy="6116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5795028" y="3526064"/>
              <a:ext cx="423893" cy="42389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/>
            <p:cNvCxnSpPr>
              <a:stCxn id="45" idx="2"/>
              <a:endCxn id="41" idx="6"/>
            </p:cNvCxnSpPr>
            <p:nvPr/>
          </p:nvCxnSpPr>
          <p:spPr>
            <a:xfrm flipH="1">
              <a:off x="6218921" y="2881848"/>
              <a:ext cx="1188295" cy="8561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43" idx="2"/>
              <a:endCxn id="45" idx="6"/>
            </p:cNvCxnSpPr>
            <p:nvPr/>
          </p:nvCxnSpPr>
          <p:spPr>
            <a:xfrm flipH="1" flipV="1">
              <a:off x="7831109" y="2881848"/>
              <a:ext cx="1063095" cy="8600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54" idx="0"/>
              <a:endCxn id="41" idx="4"/>
            </p:cNvCxnSpPr>
            <p:nvPr/>
          </p:nvCxnSpPr>
          <p:spPr>
            <a:xfrm flipH="1" flipV="1">
              <a:off x="6006975" y="3949957"/>
              <a:ext cx="2504726" cy="9342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53" idx="0"/>
              <a:endCxn id="41" idx="4"/>
            </p:cNvCxnSpPr>
            <p:nvPr/>
          </p:nvCxnSpPr>
          <p:spPr>
            <a:xfrm flipH="1" flipV="1">
              <a:off x="6006975" y="3949957"/>
              <a:ext cx="1920269" cy="9342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52" idx="0"/>
              <a:endCxn id="41" idx="4"/>
            </p:cNvCxnSpPr>
            <p:nvPr/>
          </p:nvCxnSpPr>
          <p:spPr>
            <a:xfrm flipH="1" flipV="1">
              <a:off x="6006975" y="3949957"/>
              <a:ext cx="1329388" cy="9342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51" idx="0"/>
              <a:endCxn id="41" idx="4"/>
            </p:cNvCxnSpPr>
            <p:nvPr/>
          </p:nvCxnSpPr>
          <p:spPr>
            <a:xfrm flipH="1" flipV="1">
              <a:off x="6006975" y="3949957"/>
              <a:ext cx="725663" cy="9342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51" idx="0"/>
              <a:endCxn id="43" idx="4"/>
            </p:cNvCxnSpPr>
            <p:nvPr/>
          </p:nvCxnSpPr>
          <p:spPr>
            <a:xfrm flipV="1">
              <a:off x="6732638" y="3953862"/>
              <a:ext cx="2373513" cy="9303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52" idx="0"/>
              <a:endCxn id="43" idx="4"/>
            </p:cNvCxnSpPr>
            <p:nvPr/>
          </p:nvCxnSpPr>
          <p:spPr>
            <a:xfrm flipV="1">
              <a:off x="7336363" y="3953862"/>
              <a:ext cx="1769788" cy="9303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53" idx="0"/>
              <a:endCxn id="43" idx="4"/>
            </p:cNvCxnSpPr>
            <p:nvPr/>
          </p:nvCxnSpPr>
          <p:spPr>
            <a:xfrm flipV="1">
              <a:off x="7927244" y="3953862"/>
              <a:ext cx="1178907" cy="9303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54" idx="0"/>
              <a:endCxn id="43" idx="4"/>
            </p:cNvCxnSpPr>
            <p:nvPr/>
          </p:nvCxnSpPr>
          <p:spPr>
            <a:xfrm flipV="1">
              <a:off x="8511701" y="3953862"/>
              <a:ext cx="594450" cy="9303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/>
            <p:cNvSpPr txBox="1"/>
            <p:nvPr/>
          </p:nvSpPr>
          <p:spPr>
            <a:xfrm>
              <a:off x="9645465" y="3170896"/>
              <a:ext cx="12173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2"/>
                  </a:solidFill>
                </a:rPr>
                <a:t>Task heads</a:t>
              </a:r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1314328" y="1782169"/>
            <a:ext cx="2645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User-Provided </a:t>
            </a:r>
            <a:r>
              <a:rPr lang="en-US" b="1"/>
              <a:t>Task Graph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5679496" y="1744980"/>
            <a:ext cx="3879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Dynamically-Compiled MTL End Model</a:t>
            </a:r>
          </a:p>
        </p:txBody>
      </p:sp>
    </p:spTree>
    <p:extLst>
      <p:ext uri="{BB962C8B-B14F-4D97-AF65-F5344CB8AC3E}">
        <p14:creationId xmlns:p14="http://schemas.microsoft.com/office/powerpoint/2010/main" val="174780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Step 2: Training a Noise-Aware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4100" y="2226470"/>
            <a:ext cx="10629900" cy="230743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In a supervised learning setting, we would learn from ground-truth labels: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Here, we learn from the </a:t>
            </a:r>
            <a:r>
              <a:rPr lang="en-US" i="1" dirty="0"/>
              <a:t>noisy </a:t>
            </a:r>
            <a:r>
              <a:rPr lang="en-US" dirty="0"/>
              <a:t>labels: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054100" y="2829365"/>
                <a:ext cx="10370984" cy="8712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5783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</m:acc>
                      <m:r>
                        <a:rPr lang="en-US" i="1">
                          <a:solidFill>
                            <a:prstClr val="black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argmin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𝑤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𝑁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is-I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𝑇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nary>
                          <m:sSub>
                            <m:sSub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𝑤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</m:sup>
                          </m:s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  <m:sup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</m:sup>
                          </m:s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100" y="2829365"/>
                <a:ext cx="10370984" cy="87126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054100" y="4533900"/>
                <a:ext cx="10299700" cy="9003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5783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</m:acc>
                      <m:r>
                        <a:rPr lang="en-US" i="1">
                          <a:solidFill>
                            <a:prstClr val="black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argmin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𝑤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𝑁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is-I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𝑇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nary>
                          <m:sSub>
                            <m:sSubPr>
                              <m:ctrlP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𝔼</m:t>
                              </m:r>
                            </m:e>
                            <m:sub>
                              <m:acc>
                                <m:accPr>
                                  <m:chr m:val="̃"/>
                                  <m:ctrlPr>
                                    <a:rPr lang="en-US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  <m: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~</m:t>
                              </m:r>
                              <m:sSub>
                                <m:sSubPr>
                                  <m:ctrlPr>
                                    <a:rPr lang="en-US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𝜽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[</m:t>
                          </m:r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𝒍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𝒕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𝑤</m:t>
                                  </m:r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𝑥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acc>
                                <m:accPr>
                                  <m:chr m:val="̃"/>
                                  <m:ctrlPr>
                                    <a:rPr lang="en-US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100" y="4533900"/>
                <a:ext cx="10299700" cy="90037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2381250" y="5754690"/>
            <a:ext cx="7429500" cy="738664"/>
          </a:xfrm>
          <a:prstGeom prst="rect">
            <a:avLst/>
          </a:prstGeom>
          <a:solidFill>
            <a:schemeClr val="accent1"/>
          </a:soli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783"/>
            <a:r>
              <a:rPr lang="en-US" sz="2100" dirty="0">
                <a:solidFill>
                  <a:schemeClr val="bg1"/>
                </a:solidFill>
                <a:latin typeface="Calibri Light"/>
              </a:rPr>
              <a:t>Only requires simple tweak to loss function works over </a:t>
            </a:r>
            <a:r>
              <a:rPr lang="en-US" sz="2100" b="1" i="1" dirty="0">
                <a:solidFill>
                  <a:schemeClr val="bg1"/>
                </a:solidFill>
                <a:latin typeface="Calibri Light"/>
              </a:rPr>
              <a:t>many models</a:t>
            </a:r>
            <a:r>
              <a:rPr lang="en-US" sz="2100" dirty="0">
                <a:solidFill>
                  <a:schemeClr val="bg1"/>
                </a:solidFill>
                <a:latin typeface="Calibri Light"/>
              </a:rPr>
              <a:t> including Logistic Regression, SVMs and LSTMs.</a:t>
            </a:r>
          </a:p>
        </p:txBody>
      </p:sp>
    </p:spTree>
    <p:extLst>
      <p:ext uri="{BB962C8B-B14F-4D97-AF65-F5344CB8AC3E}">
        <p14:creationId xmlns:p14="http://schemas.microsoft.com/office/powerpoint/2010/main" val="204749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621" y="684010"/>
            <a:ext cx="11016672" cy="808012"/>
          </a:xfrm>
        </p:spPr>
        <p:txBody>
          <a:bodyPr/>
          <a:lstStyle/>
          <a:p>
            <a:r>
              <a:rPr lang="en-US" dirty="0"/>
              <a:t>Putting it all back together</a:t>
            </a:r>
            <a:r>
              <a:rPr lang="mr-IN" dirty="0"/>
              <a:t>…</a:t>
            </a:r>
            <a:endParaRPr lang="en-US" dirty="0"/>
          </a:p>
        </p:txBody>
      </p:sp>
      <p:grpSp>
        <p:nvGrpSpPr>
          <p:cNvPr id="154" name="Group 153"/>
          <p:cNvGrpSpPr/>
          <p:nvPr/>
        </p:nvGrpSpPr>
        <p:grpSpPr>
          <a:xfrm>
            <a:off x="909621" y="5173254"/>
            <a:ext cx="3166813" cy="1309765"/>
            <a:chOff x="2380421" y="22911038"/>
            <a:chExt cx="6913994" cy="2718322"/>
          </a:xfrm>
        </p:grpSpPr>
        <p:sp>
          <p:nvSpPr>
            <p:cNvPr id="155" name="Rounded Rectangle 154"/>
            <p:cNvSpPr/>
            <p:nvPr/>
          </p:nvSpPr>
          <p:spPr>
            <a:xfrm>
              <a:off x="2787936" y="23207008"/>
              <a:ext cx="6506479" cy="2422352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7" tIns="60949" rIns="121897" bIns="60949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Users write multi-task </a:t>
              </a:r>
              <a:r>
                <a:rPr lang="en-US" sz="2000" i="1" dirty="0">
                  <a:solidFill>
                    <a:schemeClr val="bg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labeling functions</a:t>
              </a:r>
              <a:r>
                <a:rPr lang="en-US" sz="2000" dirty="0">
                  <a:solidFill>
                    <a:schemeClr val="bg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 and specify a </a:t>
              </a:r>
              <a:r>
                <a:rPr lang="en-US" sz="2000" i="1" dirty="0">
                  <a:solidFill>
                    <a:schemeClr val="bg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task graph</a:t>
              </a:r>
            </a:p>
          </p:txBody>
        </p:sp>
        <p:sp>
          <p:nvSpPr>
            <p:cNvPr id="156" name="Oval 155"/>
            <p:cNvSpPr/>
            <p:nvPr/>
          </p:nvSpPr>
          <p:spPr>
            <a:xfrm>
              <a:off x="2380421" y="22911038"/>
              <a:ext cx="828473" cy="828473"/>
            </a:xfrm>
            <a:prstGeom prst="ellipse">
              <a:avLst/>
            </a:prstGeom>
            <a:solidFill>
              <a:schemeClr val="bg1"/>
            </a:solidFill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2060"/>
                  </a:solidFill>
                </a:rPr>
                <a:t>1</a:t>
              </a:r>
            </a:p>
          </p:txBody>
        </p:sp>
      </p:grpSp>
      <p:grpSp>
        <p:nvGrpSpPr>
          <p:cNvPr id="167" name="Group 166"/>
          <p:cNvGrpSpPr/>
          <p:nvPr/>
        </p:nvGrpSpPr>
        <p:grpSpPr>
          <a:xfrm>
            <a:off x="7886623" y="5173254"/>
            <a:ext cx="2745289" cy="1309765"/>
            <a:chOff x="2380421" y="22911038"/>
            <a:chExt cx="5993695" cy="2718322"/>
          </a:xfrm>
        </p:grpSpPr>
        <p:sp>
          <p:nvSpPr>
            <p:cNvPr id="168" name="Rounded Rectangle 167"/>
            <p:cNvSpPr/>
            <p:nvPr/>
          </p:nvSpPr>
          <p:spPr>
            <a:xfrm>
              <a:off x="2787936" y="23207008"/>
              <a:ext cx="5586180" cy="2422352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7" tIns="60949" rIns="121897" bIns="60949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We use the resulting prob. labels to train a model</a:t>
              </a:r>
            </a:p>
          </p:txBody>
        </p:sp>
        <p:sp>
          <p:nvSpPr>
            <p:cNvPr id="169" name="Oval 168"/>
            <p:cNvSpPr/>
            <p:nvPr/>
          </p:nvSpPr>
          <p:spPr>
            <a:xfrm>
              <a:off x="2380421" y="22911038"/>
              <a:ext cx="828473" cy="828473"/>
            </a:xfrm>
            <a:prstGeom prst="ellipse">
              <a:avLst/>
            </a:prstGeom>
            <a:solidFill>
              <a:schemeClr val="bg1"/>
            </a:solidFill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</a:rPr>
                <a:t>3</a:t>
              </a:r>
            </a:p>
          </p:txBody>
        </p:sp>
      </p:grpSp>
      <p:sp>
        <p:nvSpPr>
          <p:cNvPr id="136" name="Rounded Rectangle 135"/>
          <p:cNvSpPr/>
          <p:nvPr/>
        </p:nvSpPr>
        <p:spPr>
          <a:xfrm>
            <a:off x="8052193" y="2853999"/>
            <a:ext cx="2227785" cy="10420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End Model</a:t>
            </a:r>
          </a:p>
        </p:txBody>
      </p:sp>
      <p:sp>
        <p:nvSpPr>
          <p:cNvPr id="138" name="Right Arrow 137"/>
          <p:cNvSpPr/>
          <p:nvPr/>
        </p:nvSpPr>
        <p:spPr>
          <a:xfrm>
            <a:off x="7269258" y="3185331"/>
            <a:ext cx="617511" cy="3809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195310" y="1745966"/>
            <a:ext cx="2430681" cy="3038141"/>
            <a:chOff x="1195310" y="1745966"/>
            <a:chExt cx="2430681" cy="3038141"/>
          </a:xfrm>
        </p:grpSpPr>
        <p:grpSp>
          <p:nvGrpSpPr>
            <p:cNvPr id="14" name="Group 13"/>
            <p:cNvGrpSpPr/>
            <p:nvPr/>
          </p:nvGrpSpPr>
          <p:grpSpPr>
            <a:xfrm>
              <a:off x="2338688" y="1745966"/>
              <a:ext cx="1287303" cy="1194639"/>
              <a:chOff x="2701528" y="3459898"/>
              <a:chExt cx="1287303" cy="1194639"/>
            </a:xfrm>
          </p:grpSpPr>
          <p:sp>
            <p:nvSpPr>
              <p:cNvPr id="139" name="Oval 138"/>
              <p:cNvSpPr/>
              <p:nvPr/>
            </p:nvSpPr>
            <p:spPr>
              <a:xfrm>
                <a:off x="3287817" y="3651479"/>
                <a:ext cx="170837" cy="170837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2956709" y="4034462"/>
                <a:ext cx="170837" cy="170837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3513480" y="4034461"/>
                <a:ext cx="170837" cy="170837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2701528" y="4399507"/>
                <a:ext cx="170837" cy="170837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3" name="Straight Arrow Connector 142"/>
              <p:cNvCxnSpPr/>
              <p:nvPr/>
            </p:nvCxnSpPr>
            <p:spPr>
              <a:xfrm flipH="1">
                <a:off x="3102528" y="3797298"/>
                <a:ext cx="210307" cy="262182"/>
              </a:xfrm>
              <a:prstGeom prst="straightConnector1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Arrow Connector 143"/>
              <p:cNvCxnSpPr/>
              <p:nvPr/>
            </p:nvCxnSpPr>
            <p:spPr>
              <a:xfrm flipH="1">
                <a:off x="2847347" y="4180281"/>
                <a:ext cx="134380" cy="244244"/>
              </a:xfrm>
              <a:prstGeom prst="straightConnector1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Arrow Connector 144"/>
              <p:cNvCxnSpPr/>
              <p:nvPr/>
            </p:nvCxnSpPr>
            <p:spPr>
              <a:xfrm>
                <a:off x="3433636" y="3797298"/>
                <a:ext cx="165263" cy="237163"/>
              </a:xfrm>
              <a:prstGeom prst="straightConnector1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6" name="TextBox 145"/>
                  <p:cNvSpPr txBox="1"/>
                  <p:nvPr/>
                </p:nvSpPr>
                <p:spPr>
                  <a:xfrm>
                    <a:off x="3493628" y="3459898"/>
                    <a:ext cx="27776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46" name="TextBox 14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93628" y="3459898"/>
                    <a:ext cx="277768" cy="276999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l="-22222" r="-6667" b="-2391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7" name="TextBox 146"/>
                  <p:cNvSpPr txBox="1"/>
                  <p:nvPr/>
                </p:nvSpPr>
                <p:spPr>
                  <a:xfrm>
                    <a:off x="3122917" y="3993890"/>
                    <a:ext cx="283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47" name="TextBox 14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22917" y="3993890"/>
                    <a:ext cx="283091" cy="276999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l="-21739" r="-6522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8" name="TextBox 147"/>
                  <p:cNvSpPr txBox="1"/>
                  <p:nvPr/>
                </p:nvSpPr>
                <p:spPr>
                  <a:xfrm>
                    <a:off x="3705740" y="3993890"/>
                    <a:ext cx="283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48" name="TextBox 1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05740" y="3993890"/>
                    <a:ext cx="283091" cy="276999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l="-19149" r="-6383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9" name="TextBox 148"/>
                  <p:cNvSpPr txBox="1"/>
                  <p:nvPr/>
                </p:nvSpPr>
                <p:spPr>
                  <a:xfrm>
                    <a:off x="2900581" y="4377538"/>
                    <a:ext cx="273215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49" name="TextBox 14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00581" y="4377538"/>
                    <a:ext cx="273215" cy="276999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l="-17778" r="-8889" b="-2444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1" name="Group 20"/>
            <p:cNvGrpSpPr/>
            <p:nvPr/>
          </p:nvGrpSpPr>
          <p:grpSpPr>
            <a:xfrm>
              <a:off x="2764535" y="4225645"/>
              <a:ext cx="435008" cy="558462"/>
              <a:chOff x="2368526" y="3803516"/>
              <a:chExt cx="435008" cy="558462"/>
            </a:xfrm>
          </p:grpSpPr>
          <p:sp>
            <p:nvSpPr>
              <p:cNvPr id="17" name="Snip Single Corner Rectangle 16"/>
              <p:cNvSpPr/>
              <p:nvPr/>
            </p:nvSpPr>
            <p:spPr>
              <a:xfrm>
                <a:off x="2368526" y="3852691"/>
                <a:ext cx="361164" cy="509287"/>
              </a:xfrm>
              <a:prstGeom prst="snip1Rect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Snip Single Corner Rectangle 165"/>
              <p:cNvSpPr/>
              <p:nvPr/>
            </p:nvSpPr>
            <p:spPr>
              <a:xfrm>
                <a:off x="2408042" y="3828148"/>
                <a:ext cx="361164" cy="509287"/>
              </a:xfrm>
              <a:prstGeom prst="snip1Rect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Snip Single Corner Rectangle 169"/>
              <p:cNvSpPr/>
              <p:nvPr/>
            </p:nvSpPr>
            <p:spPr>
              <a:xfrm>
                <a:off x="2442370" y="3803516"/>
                <a:ext cx="361164" cy="509287"/>
              </a:xfrm>
              <a:prstGeom prst="snip1Rect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2509525" y="3095589"/>
              <a:ext cx="935343" cy="894475"/>
              <a:chOff x="1879765" y="2685774"/>
              <a:chExt cx="935343" cy="89447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2" name="Rectangle 131"/>
                  <p:cNvSpPr/>
                  <p:nvPr/>
                </p:nvSpPr>
                <p:spPr>
                  <a:xfrm>
                    <a:off x="1879765" y="2685774"/>
                    <a:ext cx="935343" cy="25895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1,1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132" name="Rectangle 13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79765" y="2685774"/>
                    <a:ext cx="935343" cy="258955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b="-227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1" name="Rectangle 170"/>
                  <p:cNvSpPr/>
                  <p:nvPr/>
                </p:nvSpPr>
                <p:spPr>
                  <a:xfrm>
                    <a:off x="1879765" y="3003534"/>
                    <a:ext cx="935343" cy="25895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2,1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171" name="Rectangle 17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79765" y="3003534"/>
                    <a:ext cx="935343" cy="258955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b="-227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2" name="Rectangle 171"/>
                  <p:cNvSpPr/>
                  <p:nvPr/>
                </p:nvSpPr>
                <p:spPr>
                  <a:xfrm>
                    <a:off x="1879765" y="3321294"/>
                    <a:ext cx="935343" cy="25895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3,1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172" name="Rectangle 17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79765" y="3321294"/>
                    <a:ext cx="935343" cy="258955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5" name="TextBox 24"/>
            <p:cNvSpPr txBox="1"/>
            <p:nvPr/>
          </p:nvSpPr>
          <p:spPr>
            <a:xfrm>
              <a:off x="1195310" y="2166640"/>
              <a:ext cx="10988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rgbClr val="0070C0"/>
                  </a:solidFill>
                </a:rPr>
                <a:t>TASK GRAPH</a:t>
              </a: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1195310" y="3279928"/>
              <a:ext cx="10988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70C0"/>
                  </a:solidFill>
                </a:rPr>
                <a:t>LABELING FUNCTIONS</a:t>
              </a: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1195310" y="4223153"/>
              <a:ext cx="10988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70C0"/>
                  </a:solidFill>
                </a:rPr>
                <a:t>UNLABELED DATA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660256" y="1820225"/>
            <a:ext cx="3955723" cy="4662794"/>
            <a:chOff x="3660256" y="1820225"/>
            <a:chExt cx="3955723" cy="4662794"/>
          </a:xfrm>
        </p:grpSpPr>
        <p:grpSp>
          <p:nvGrpSpPr>
            <p:cNvPr id="163" name="Group 162"/>
            <p:cNvGrpSpPr/>
            <p:nvPr/>
          </p:nvGrpSpPr>
          <p:grpSpPr>
            <a:xfrm>
              <a:off x="4491225" y="5173254"/>
              <a:ext cx="3124754" cy="1309765"/>
              <a:chOff x="2353803" y="22911038"/>
              <a:chExt cx="6822168" cy="2718322"/>
            </a:xfrm>
          </p:grpSpPr>
          <p:sp>
            <p:nvSpPr>
              <p:cNvPr id="164" name="Rounded Rectangle 163"/>
              <p:cNvSpPr/>
              <p:nvPr/>
            </p:nvSpPr>
            <p:spPr>
              <a:xfrm>
                <a:off x="2787937" y="23207008"/>
                <a:ext cx="6388034" cy="2422352"/>
              </a:xfrm>
              <a:prstGeom prst="roundRect">
                <a:avLst>
                  <a:gd name="adj" fmla="val 0"/>
                </a:avLst>
              </a:prstGeom>
              <a:ln>
                <a:noFill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97" tIns="60949" rIns="121897" bIns="60949"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  <a:latin typeface="Helvetica Light" charset="0"/>
                    <a:ea typeface="Helvetica Light" charset="0"/>
                    <a:cs typeface="Helvetica Light" charset="0"/>
                  </a:rPr>
                  <a:t>We model the labeling functions’ behavior </a:t>
                </a:r>
                <a:r>
                  <a:rPr lang="en-US" sz="2000">
                    <a:solidFill>
                      <a:schemeClr val="bg1"/>
                    </a:solidFill>
                    <a:latin typeface="Helvetica Light" charset="0"/>
                    <a:ea typeface="Helvetica Light" charset="0"/>
                    <a:cs typeface="Helvetica Light" charset="0"/>
                  </a:rPr>
                  <a:t>to de-noise them</a:t>
                </a:r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2353803" y="22911038"/>
                <a:ext cx="828473" cy="828473"/>
              </a:xfrm>
              <a:prstGeom prst="ellipse">
                <a:avLst/>
              </a:prstGeom>
              <a:solidFill>
                <a:schemeClr val="bg1"/>
              </a:solidFill>
              <a:ln w="444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rgbClr val="002060"/>
                    </a:solidFill>
                  </a:rPr>
                  <a:t>2</a:t>
                </a:r>
              </a:p>
            </p:txBody>
          </p:sp>
        </p:grpSp>
        <p:sp>
          <p:nvSpPr>
            <p:cNvPr id="12" name="Right Arrow 11"/>
            <p:cNvSpPr/>
            <p:nvPr/>
          </p:nvSpPr>
          <p:spPr>
            <a:xfrm>
              <a:off x="4076434" y="3148277"/>
              <a:ext cx="617511" cy="38092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847989" y="2853998"/>
              <a:ext cx="2227785" cy="104201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Label Model</a:t>
              </a:r>
            </a:p>
          </p:txBody>
        </p:sp>
        <p:sp>
          <p:nvSpPr>
            <p:cNvPr id="26" name="Right Brace 25"/>
            <p:cNvSpPr/>
            <p:nvPr/>
          </p:nvSpPr>
          <p:spPr>
            <a:xfrm>
              <a:off x="3660256" y="1820225"/>
              <a:ext cx="262134" cy="3037033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3598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animBg="1"/>
      <p:bldP spid="13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Real-World Experiments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646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Real-World Experiments: Accuracy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Content Placeholder 4"/>
              <p:cNvGraphicFramePr>
                <a:graphicFrameLocks noGrp="1"/>
              </p:cNvGraphicFramePr>
              <p:nvPr>
                <p:ph idx="1"/>
                <p:extLst/>
              </p:nvPr>
            </p:nvGraphicFramePr>
            <p:xfrm>
              <a:off x="838200" y="2181431"/>
              <a:ext cx="10515600" cy="22860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34438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04255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10193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11380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912917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 err="1"/>
                            <a:t>Ontonotes</a:t>
                          </a:r>
                          <a:r>
                            <a:rPr lang="en-US" sz="2000" b="1" dirty="0"/>
                            <a:t> (Fine-grained NER)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/>
                            <a:t>TACRED (Relation Extraction)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 err="1"/>
                            <a:t>OpenI</a:t>
                          </a:r>
                          <a:r>
                            <a:rPr lang="en-US" sz="2000" b="1" dirty="0"/>
                            <a:t> (Document</a:t>
                          </a:r>
                          <a:r>
                            <a:rPr lang="en-US" sz="2000" b="1" baseline="0" dirty="0"/>
                            <a:t> Classification)</a:t>
                          </a:r>
                          <a:endParaRPr 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/>
                            <a:t>Average</a:t>
                          </a:r>
                          <a:endParaRPr lang="en-US" sz="2000" b="1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000" i="1" dirty="0"/>
                            <a:t>Gold Labels (n=300)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63.7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dirty="0" smtClean="0">
                                  <a:latin typeface="Cambria Math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2000" baseline="0" dirty="0"/>
                            <a:t> 2.1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28.4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dirty="0" smtClean="0">
                                  <a:latin typeface="Cambria Math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2000" baseline="0" dirty="0"/>
                            <a:t> 2.3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62.7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dirty="0" smtClean="0">
                                  <a:latin typeface="Cambria Math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2000" baseline="0" dirty="0"/>
                            <a:t> 4.5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51.6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000" i="1" dirty="0"/>
                            <a:t>Majority Vote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76.9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dirty="0" smtClean="0">
                                  <a:latin typeface="Cambria Math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2000" baseline="0" dirty="0"/>
                            <a:t> 2.6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43.9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dirty="0" smtClean="0">
                                  <a:latin typeface="Cambria Math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2000" baseline="0" dirty="0"/>
                            <a:t> 2.6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74.2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dirty="0" smtClean="0">
                                  <a:latin typeface="Cambria Math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2000" baseline="0" dirty="0"/>
                            <a:t> 1.2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65.0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000" i="1" dirty="0"/>
                            <a:t>Pipelined Snorkel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78.4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dirty="0" smtClean="0">
                                  <a:latin typeface="Cambria Math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2000" baseline="0" dirty="0"/>
                            <a:t> 1.2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49.0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dirty="0" smtClean="0">
                                  <a:latin typeface="Cambria Math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2000" baseline="0" dirty="0"/>
                            <a:t> 2.7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75.8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dirty="0" smtClean="0">
                                  <a:latin typeface="Cambria Math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2000" baseline="0" dirty="0"/>
                            <a:t> 0.9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67.7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000" i="1" dirty="0"/>
                            <a:t>Snorkel</a:t>
                          </a:r>
                          <a:r>
                            <a:rPr lang="en-US" sz="2000" i="1" baseline="0" dirty="0"/>
                            <a:t> </a:t>
                          </a:r>
                          <a:r>
                            <a:rPr lang="en-US" sz="2000" i="1" baseline="0" dirty="0" err="1"/>
                            <a:t>MeTaL</a:t>
                          </a:r>
                          <a:endParaRPr lang="en-US" sz="200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/>
                            <a:t>82.2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1" dirty="0" smtClean="0">
                                  <a:latin typeface="Cambria Math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2000" b="1" baseline="0" dirty="0"/>
                            <a:t> 0.8</a:t>
                          </a:r>
                          <a:endParaRPr 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/>
                            <a:t>56.7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1" dirty="0" smtClean="0">
                                  <a:latin typeface="Cambria Math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2000" b="1" baseline="0" dirty="0"/>
                            <a:t> 2.1</a:t>
                          </a:r>
                          <a:endParaRPr 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/>
                            <a:t>76.6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1" dirty="0" smtClean="0">
                                  <a:latin typeface="Cambria Math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2000" b="1" baseline="0" dirty="0"/>
                            <a:t> 0.4</a:t>
                          </a:r>
                          <a:endParaRPr 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/>
                            <a:t>71.8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Content Placeholder 4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75858035"/>
                  </p:ext>
                </p:extLst>
              </p:nvPr>
            </p:nvGraphicFramePr>
            <p:xfrm>
              <a:off x="838200" y="2181431"/>
              <a:ext cx="10515600" cy="22860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344387"/>
                    <a:gridCol w="2042556"/>
                    <a:gridCol w="2101932"/>
                    <a:gridCol w="2113808"/>
                    <a:gridCol w="1912917"/>
                  </a:tblGrid>
                  <a:tr h="701040"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 err="1" smtClean="0"/>
                            <a:t>Ontonotes</a:t>
                          </a:r>
                          <a:r>
                            <a:rPr lang="en-US" sz="2000" b="1" dirty="0" smtClean="0"/>
                            <a:t> (Fine-grained NER)</a:t>
                          </a:r>
                          <a:endParaRPr 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 smtClean="0"/>
                            <a:t>TACRED (Relation Extraction)</a:t>
                          </a:r>
                          <a:endParaRPr 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 err="1" smtClean="0"/>
                            <a:t>OpenI</a:t>
                          </a:r>
                          <a:r>
                            <a:rPr lang="en-US" sz="2000" b="1" dirty="0" smtClean="0"/>
                            <a:t> (Document</a:t>
                          </a:r>
                          <a:r>
                            <a:rPr lang="en-US" sz="2000" b="1" baseline="0" dirty="0" smtClean="0"/>
                            <a:t> Classification)</a:t>
                          </a:r>
                          <a:endParaRPr 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 smtClean="0"/>
                            <a:t>Average</a:t>
                          </a:r>
                          <a:endParaRPr lang="en-US" sz="2000" b="1" i="1" dirty="0"/>
                        </a:p>
                      </a:txBody>
                      <a:tcPr/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sz="2000" i="1" dirty="0" smtClean="0"/>
                            <a:t>Gold Labels (n=300)</a:t>
                          </a:r>
                          <a:endParaRPr lang="en-US" sz="200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15224" t="-184615" r="-300896" b="-32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208986" t="-184615" r="-192174" b="-32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307205" t="-184615" r="-91066" b="-32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51.6</a:t>
                          </a:r>
                          <a:endParaRPr lang="en-US" sz="2000" dirty="0"/>
                        </a:p>
                      </a:txBody>
                      <a:tcPr/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sz="2000" i="1" dirty="0" smtClean="0"/>
                            <a:t>Majority Vote</a:t>
                          </a:r>
                          <a:endParaRPr lang="en-US" sz="200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15224" t="-280303" r="-300896" b="-2242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208986" t="-280303" r="-192174" b="-2242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307205" t="-280303" r="-91066" b="-2242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65.0</a:t>
                          </a:r>
                          <a:endParaRPr lang="en-US" sz="2000" dirty="0"/>
                        </a:p>
                      </a:txBody>
                      <a:tcPr/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sz="2000" i="1" dirty="0" smtClean="0"/>
                            <a:t>Pipelined Snorkel</a:t>
                          </a:r>
                          <a:endParaRPr lang="en-US" sz="200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15224" t="-386154" r="-300896" b="-1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208986" t="-386154" r="-192174" b="-1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307205" t="-386154" r="-91066" b="-1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67.7</a:t>
                          </a:r>
                          <a:endParaRPr lang="en-US" sz="2000" dirty="0"/>
                        </a:p>
                      </a:txBody>
                      <a:tcPr/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sz="2000" i="1" dirty="0" smtClean="0"/>
                            <a:t>Snorkel</a:t>
                          </a:r>
                          <a:r>
                            <a:rPr lang="en-US" sz="2000" i="1" baseline="0" dirty="0" smtClean="0"/>
                            <a:t> </a:t>
                          </a:r>
                          <a:r>
                            <a:rPr lang="en-US" sz="2000" i="1" baseline="0" dirty="0" err="1" smtClean="0"/>
                            <a:t>MeTaL</a:t>
                          </a:r>
                          <a:endParaRPr lang="en-US" sz="200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15224" t="-486154" r="-300896" b="-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208986" t="-486154" r="-192174" b="-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307205" t="-486154" r="-91066" b="-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 smtClean="0"/>
                            <a:t>71.8</a:t>
                          </a:r>
                          <a:endParaRPr lang="en-US" sz="2000" b="1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6" name="TextBox 5"/>
          <p:cNvSpPr txBox="1"/>
          <p:nvPr/>
        </p:nvSpPr>
        <p:spPr>
          <a:xfrm>
            <a:off x="2544162" y="5035137"/>
            <a:ext cx="71036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Avg. over Traditionally Supervised:		</a:t>
            </a:r>
            <a:r>
              <a:rPr lang="en-US" sz="2400" b="1" dirty="0">
                <a:solidFill>
                  <a:srgbClr val="00B050"/>
                </a:solidFill>
              </a:rPr>
              <a:t>+ 20 points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Avg. over Majority Vote:                      	</a:t>
            </a:r>
            <a:r>
              <a:rPr lang="en-US" sz="2400" b="1" dirty="0">
                <a:solidFill>
                  <a:srgbClr val="00B050"/>
                </a:solidFill>
              </a:rPr>
              <a:t>+ 7 points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Avg. over Pipelined Snorkel:               	</a:t>
            </a:r>
            <a:r>
              <a:rPr lang="en-US" sz="2400" b="1" dirty="0">
                <a:solidFill>
                  <a:srgbClr val="00B050"/>
                </a:solidFill>
              </a:rPr>
              <a:t>+ 4 points</a:t>
            </a:r>
          </a:p>
        </p:txBody>
      </p:sp>
    </p:spTree>
    <p:extLst>
      <p:ext uri="{BB962C8B-B14F-4D97-AF65-F5344CB8AC3E}">
        <p14:creationId xmlns:p14="http://schemas.microsoft.com/office/powerpoint/2010/main" val="48655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96418"/>
            <a:ext cx="10515600" cy="983537"/>
          </a:xfrm>
        </p:spPr>
        <p:txBody>
          <a:bodyPr/>
          <a:lstStyle/>
          <a:p>
            <a:r>
              <a:rPr lang="en-US" dirty="0"/>
              <a:t>Extraction from Clinical Records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6643" y="1474884"/>
            <a:ext cx="1264172" cy="108280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542057" y="1601715"/>
            <a:ext cx="1287282" cy="1611147"/>
            <a:chOff x="6645494" y="1956391"/>
            <a:chExt cx="2534123" cy="317167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5494" y="1956391"/>
              <a:ext cx="2226836" cy="289205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93292" y="2087157"/>
              <a:ext cx="2226836" cy="289205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52781" y="2236013"/>
              <a:ext cx="2226836" cy="289205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0905" y="2752322"/>
            <a:ext cx="1426811" cy="455365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782381" y="2002997"/>
            <a:ext cx="1006449" cy="856646"/>
            <a:chOff x="7331539" y="2451100"/>
            <a:chExt cx="1692797" cy="1440835"/>
          </a:xfrm>
        </p:grpSpPr>
        <p:sp>
          <p:nvSpPr>
            <p:cNvPr id="18" name="Rounded Rectangle 17"/>
            <p:cNvSpPr/>
            <p:nvPr/>
          </p:nvSpPr>
          <p:spPr>
            <a:xfrm>
              <a:off x="7340600" y="2451100"/>
              <a:ext cx="429136" cy="63500"/>
            </a:xfrm>
            <a:prstGeom prst="roundRect">
              <a:avLst/>
            </a:pr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8182468" y="2451100"/>
              <a:ext cx="429136" cy="63500"/>
            </a:xfrm>
            <a:prstGeom prst="roundRect">
              <a:avLst/>
            </a:prstGeom>
            <a:solidFill>
              <a:srgbClr val="FF0000">
                <a:alpha val="4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753332" y="3013218"/>
              <a:ext cx="429136" cy="63500"/>
            </a:xfrm>
            <a:prstGeom prst="roundRect">
              <a:avLst/>
            </a:pr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8595200" y="3013218"/>
              <a:ext cx="429136" cy="63500"/>
            </a:xfrm>
            <a:prstGeom prst="roundRect">
              <a:avLst/>
            </a:prstGeom>
            <a:solidFill>
              <a:srgbClr val="FF0000">
                <a:alpha val="4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7331539" y="3828435"/>
              <a:ext cx="429136" cy="63500"/>
            </a:xfrm>
            <a:prstGeom prst="roundRect">
              <a:avLst/>
            </a:pr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7634198" y="3692119"/>
              <a:ext cx="429136" cy="63500"/>
            </a:xfrm>
            <a:prstGeom prst="roundRect">
              <a:avLst/>
            </a:prstGeom>
            <a:solidFill>
              <a:srgbClr val="FF0000">
                <a:alpha val="4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471618" y="4993377"/>
            <a:ext cx="3619507" cy="822400"/>
            <a:chOff x="9198698" y="4465537"/>
            <a:chExt cx="2420291" cy="51856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98698" y="4467177"/>
              <a:ext cx="1002330" cy="51692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94896" y="4465537"/>
              <a:ext cx="1224093" cy="363232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8471617" y="3809658"/>
            <a:ext cx="3619507" cy="1030070"/>
            <a:chOff x="8254635" y="5006001"/>
            <a:chExt cx="3619507" cy="103007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511280" y="5006001"/>
              <a:ext cx="1362862" cy="103007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8"/>
            <a:srcRect l="17450"/>
            <a:stretch/>
          </p:blipFill>
          <p:spPr>
            <a:xfrm>
              <a:off x="8254635" y="5047503"/>
              <a:ext cx="1657178" cy="947066"/>
            </a:xfrm>
            <a:prstGeom prst="rect">
              <a:avLst/>
            </a:prstGeom>
          </p:spPr>
        </p:pic>
        <p:sp>
          <p:nvSpPr>
            <p:cNvPr id="34" name="Left-Right Arrow 33"/>
            <p:cNvSpPr/>
            <p:nvPr/>
          </p:nvSpPr>
          <p:spPr>
            <a:xfrm>
              <a:off x="9989142" y="5372180"/>
              <a:ext cx="473280" cy="309967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678427"/>
            <a:ext cx="6548880" cy="3702441"/>
          </a:xfrm>
        </p:spPr>
        <p:txBody>
          <a:bodyPr>
            <a:noAutofit/>
          </a:bodyPr>
          <a:lstStyle/>
          <a:p>
            <a:r>
              <a:rPr lang="en-US" sz="3200" dirty="0"/>
              <a:t>What catheters are optimal for treating different types of DVT?</a:t>
            </a:r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What are signs and causes of post-implant surgery issues?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2707551" y="6013529"/>
            <a:ext cx="6776897" cy="627321"/>
          </a:xfrm>
          <a:prstGeom prst="roundRect">
            <a:avLst/>
          </a:prstGeom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Helvetica Light" charset="0"/>
                <a:ea typeface="Helvetica Light" charset="0"/>
                <a:cs typeface="Helvetica Light" charset="0"/>
              </a:rPr>
              <a:t>Critical data goes </a:t>
            </a:r>
            <a:r>
              <a:rPr lang="en-US" sz="3200" b="1" dirty="0">
                <a:latin typeface="Helvetica Light" charset="0"/>
                <a:ea typeface="Helvetica Light" charset="0"/>
                <a:cs typeface="Helvetica Light" charset="0"/>
              </a:rPr>
              <a:t>un-coded!</a:t>
            </a:r>
            <a:endParaRPr lang="en-US" sz="32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77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with Unlabeled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814455" cy="4800806"/>
          </a:xfrm>
        </p:spPr>
        <p:txBody>
          <a:bodyPr>
            <a:normAutofit fontScale="92500"/>
          </a:bodyPr>
          <a:lstStyle/>
          <a:p>
            <a:r>
              <a:rPr lang="en-US" dirty="0"/>
              <a:t>Theory:</a:t>
            </a:r>
          </a:p>
          <a:p>
            <a:pPr lvl="1"/>
            <a:r>
              <a:rPr lang="en-US" dirty="0"/>
              <a:t>Given at least three LFs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And dependent on the number of LFs and the structure of their dependencies &amp; tasks</a:t>
            </a:r>
          </a:p>
          <a:p>
            <a:pPr lvl="1"/>
            <a:endParaRPr lang="en-US" dirty="0"/>
          </a:p>
          <a:p>
            <a:pPr lvl="1"/>
            <a:r>
              <a:rPr lang="en-US" dirty="0">
                <a:sym typeface="Wingdings"/>
              </a:rPr>
              <a:t></a:t>
            </a:r>
            <a:r>
              <a:rPr lang="en-US" dirty="0"/>
              <a:t> end model accuracy should scale </a:t>
            </a:r>
            <a:r>
              <a:rPr lang="en-US" dirty="0" err="1"/>
              <a:t>neg</a:t>
            </a:r>
            <a:r>
              <a:rPr lang="en-US" dirty="0"/>
              <a:t>-exponentially with # of </a:t>
            </a:r>
            <a:r>
              <a:rPr lang="en-US" i="1" dirty="0"/>
              <a:t>unlabeled </a:t>
            </a:r>
            <a:r>
              <a:rPr lang="en-US" dirty="0"/>
              <a:t>data points n</a:t>
            </a:r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1071954"/>
          </a:xfrm>
        </p:spPr>
        <p:txBody>
          <a:bodyPr>
            <a:normAutofit fontScale="92500"/>
          </a:bodyPr>
          <a:lstStyle/>
          <a:p>
            <a:r>
              <a:rPr lang="en-US" dirty="0"/>
              <a:t>Empirically: We indeed see this scaling with unlabeled data!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3146795"/>
            <a:ext cx="5334000" cy="33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8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4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High-Level Takeaways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56391"/>
            <a:ext cx="10515600" cy="475337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Big need: Systems that handle emerging end-to-end ML pipelines while being open to slot in arbitrary models</a:t>
            </a:r>
          </a:p>
          <a:p>
            <a:pPr lvl="1"/>
            <a:r>
              <a:rPr lang="en-US" dirty="0"/>
              <a:t>Take advantage of the commoditization of ML models!</a:t>
            </a:r>
            <a:br>
              <a:rPr lang="en-US" dirty="0"/>
            </a:br>
            <a:endParaRPr lang="en-US" dirty="0"/>
          </a:p>
          <a:p>
            <a:r>
              <a:rPr lang="en-US" dirty="0"/>
              <a:t>Software 2.0 is eating the world</a:t>
            </a:r>
            <a:r>
              <a:rPr lang="mr-IN" dirty="0"/>
              <a:t>…</a:t>
            </a:r>
            <a:r>
              <a:rPr lang="en-US" b="1" dirty="0"/>
              <a:t> </a:t>
            </a:r>
            <a:r>
              <a:rPr lang="en-US" dirty="0"/>
              <a:t>And training data is the key interface</a:t>
            </a:r>
          </a:p>
          <a:p>
            <a:endParaRPr lang="en-US" dirty="0"/>
          </a:p>
          <a:p>
            <a:pPr lvl="1"/>
            <a:r>
              <a:rPr lang="en-US" dirty="0"/>
              <a:t>We can </a:t>
            </a:r>
            <a:r>
              <a:rPr lang="en-US" b="1" i="1" dirty="0"/>
              <a:t>“program” training data as code</a:t>
            </a:r>
            <a:r>
              <a:rPr lang="en-US" dirty="0"/>
              <a:t>, with the proper techniques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Handling</a:t>
            </a:r>
            <a:r>
              <a:rPr lang="en-US" b="1" i="1" dirty="0"/>
              <a:t> multiple related tasks</a:t>
            </a:r>
            <a:r>
              <a:rPr lang="en-US" dirty="0"/>
              <a:t> is critical for real-world problems</a:t>
            </a:r>
          </a:p>
          <a:p>
            <a:endParaRPr lang="en-US" dirty="0"/>
          </a:p>
          <a:p>
            <a:r>
              <a:rPr lang="en-US" dirty="0"/>
              <a:t>For more check out </a:t>
            </a:r>
            <a:r>
              <a:rPr lang="en-US" dirty="0" err="1"/>
              <a:t>snorkel.stanford.edu</a:t>
            </a:r>
            <a:endParaRPr lang="en-US" dirty="0"/>
          </a:p>
          <a:p>
            <a:endParaRPr lang="en-US" dirty="0"/>
          </a:p>
          <a:p>
            <a:r>
              <a:rPr lang="en-US" dirty="0"/>
              <a:t>Thank you!</a:t>
            </a:r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8270974" y="5476529"/>
            <a:ext cx="3762926" cy="1233233"/>
            <a:chOff x="7806310" y="3546314"/>
            <a:chExt cx="3762926" cy="123323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b="20188"/>
            <a:stretch/>
          </p:blipFill>
          <p:spPr>
            <a:xfrm>
              <a:off x="7806310" y="3546314"/>
              <a:ext cx="835345" cy="123323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627405" y="4250615"/>
              <a:ext cx="29418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002060"/>
                  </a:solidFill>
                  <a:latin typeface="Andale Mono" charset="0"/>
                  <a:ea typeface="Andale Mono" charset="0"/>
                  <a:cs typeface="Andale Mono" charset="0"/>
                </a:rPr>
                <a:t>snorkel.stanford.edu</a:t>
              </a:r>
              <a:endParaRPr lang="en-US" b="1" dirty="0">
                <a:solidFill>
                  <a:srgbClr val="002060"/>
                </a:solidFill>
                <a:latin typeface="Andale Mono" charset="0"/>
                <a:ea typeface="Andale Mono" charset="0"/>
                <a:cs typeface="Andale Mono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64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8287"/>
            <a:ext cx="10515600" cy="1325563"/>
          </a:xfrm>
        </p:spPr>
        <p:txBody>
          <a:bodyPr/>
          <a:lstStyle/>
          <a:p>
            <a:r>
              <a:rPr lang="en-US" dirty="0"/>
              <a:t>Extraction from the Scientific Literature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8631061" y="3427745"/>
            <a:ext cx="3304818" cy="1562986"/>
            <a:chOff x="8484781" y="3540642"/>
            <a:chExt cx="3304818" cy="156298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133" t="6661" r="8220" b="8394"/>
            <a:stretch/>
          </p:blipFill>
          <p:spPr>
            <a:xfrm>
              <a:off x="8484781" y="3540642"/>
              <a:ext cx="765545" cy="104199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133" t="6661" r="8220" b="8394"/>
            <a:stretch/>
          </p:blipFill>
          <p:spPr>
            <a:xfrm>
              <a:off x="8765657" y="3797510"/>
              <a:ext cx="765545" cy="104199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133" t="6661" r="8220" b="8394"/>
            <a:stretch/>
          </p:blipFill>
          <p:spPr>
            <a:xfrm>
              <a:off x="8988940" y="4061637"/>
              <a:ext cx="765545" cy="104199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000" b="97250" l="10000" r="90000">
                          <a14:foregroundMark x1="47750" y1="4000" x2="47750" y2="4000"/>
                          <a14:foregroundMark x1="47750" y1="4000" x2="47750" y2="4000"/>
                          <a14:foregroundMark x1="49500" y1="93750" x2="49500" y2="93750"/>
                          <a14:foregroundMark x1="49500" y1="93750" x2="49500" y2="93750"/>
                          <a14:foregroundMark x1="49500" y1="93750" x2="49500" y2="972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628200" y="3737805"/>
              <a:ext cx="1161399" cy="1161399"/>
            </a:xfrm>
            <a:prstGeom prst="rect">
              <a:avLst/>
            </a:prstGeom>
          </p:spPr>
        </p:pic>
        <p:sp>
          <p:nvSpPr>
            <p:cNvPr id="16" name="Right Arrow 15"/>
            <p:cNvSpPr/>
            <p:nvPr/>
          </p:nvSpPr>
          <p:spPr>
            <a:xfrm>
              <a:off x="10017642" y="4159015"/>
              <a:ext cx="542260" cy="31897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504820" y="1953372"/>
            <a:ext cx="3259157" cy="635458"/>
            <a:chOff x="8579248" y="2398795"/>
            <a:chExt cx="3259157" cy="63545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94581" y="2398795"/>
              <a:ext cx="1143824" cy="63545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79248" y="2496437"/>
              <a:ext cx="1778650" cy="512036"/>
            </a:xfrm>
            <a:prstGeom prst="rect">
              <a:avLst/>
            </a:prstGeom>
          </p:spPr>
        </p:pic>
      </p:grpSp>
      <p:sp>
        <p:nvSpPr>
          <p:cNvPr id="21" name="Rounded Rectangle 20"/>
          <p:cNvSpPr/>
          <p:nvPr/>
        </p:nvSpPr>
        <p:spPr>
          <a:xfrm>
            <a:off x="1772876" y="5940247"/>
            <a:ext cx="8646248" cy="627321"/>
          </a:xfrm>
          <a:prstGeom prst="roundRect">
            <a:avLst/>
          </a:prstGeom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Helvetica Light" charset="0"/>
                <a:ea typeface="Helvetica Light" charset="0"/>
                <a:cs typeface="Helvetica Light" charset="0"/>
              </a:rPr>
              <a:t>Scientific data accessible, but </a:t>
            </a:r>
            <a:r>
              <a:rPr lang="en-US" sz="3200">
                <a:latin typeface="Helvetica Light" charset="0"/>
                <a:ea typeface="Helvetica Light" charset="0"/>
                <a:cs typeface="Helvetica Light" charset="0"/>
              </a:rPr>
              <a:t>not </a:t>
            </a:r>
            <a:r>
              <a:rPr lang="en-US" sz="3200" b="1" i="1">
                <a:latin typeface="Helvetica Light" charset="0"/>
                <a:ea typeface="Helvetica Light" charset="0"/>
                <a:cs typeface="Helvetica Light" charset="0"/>
              </a:rPr>
              <a:t>readable</a:t>
            </a:r>
            <a:endParaRPr lang="en-US" sz="32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838201" y="2200275"/>
            <a:ext cx="6548880" cy="31805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What drugs may have unsafe reaction with which gut bacteria?</a:t>
            </a:r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Which genes are associated with which phenotypes?</a:t>
            </a:r>
          </a:p>
        </p:txBody>
      </p:sp>
    </p:spTree>
    <p:extLst>
      <p:ext uri="{BB962C8B-B14F-4D97-AF65-F5344CB8AC3E}">
        <p14:creationId xmlns:p14="http://schemas.microsoft.com/office/powerpoint/2010/main" val="17873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28650"/>
            <a:ext cx="10515600" cy="1196975"/>
          </a:xfrm>
        </p:spPr>
        <p:txBody>
          <a:bodyPr>
            <a:normAutofit fontScale="90000"/>
          </a:bodyPr>
          <a:lstStyle/>
          <a:p>
            <a:r>
              <a:rPr lang="en-US" dirty="0"/>
              <a:t>Extraction for Defense &amp; Law Enforcement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8934009" y="1825626"/>
            <a:ext cx="2840253" cy="1589088"/>
            <a:chOff x="8862571" y="2239963"/>
            <a:chExt cx="2840253" cy="1589088"/>
          </a:xfrm>
        </p:grpSpPr>
        <p:grpSp>
          <p:nvGrpSpPr>
            <p:cNvPr id="4" name="Group 3"/>
            <p:cNvGrpSpPr/>
            <p:nvPr/>
          </p:nvGrpSpPr>
          <p:grpSpPr>
            <a:xfrm>
              <a:off x="10487072" y="2239963"/>
              <a:ext cx="1215752" cy="1151812"/>
              <a:chOff x="10729895" y="3231113"/>
              <a:chExt cx="841019" cy="796787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729895" y="3231113"/>
                <a:ext cx="841019" cy="214605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80725" y="3530899"/>
                <a:ext cx="590189" cy="497001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62571" y="2239963"/>
              <a:ext cx="1453004" cy="1589088"/>
            </a:xfrm>
            <a:prstGeom prst="rect">
              <a:avLst/>
            </a:prstGeom>
          </p:spPr>
        </p:pic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838199" y="1816975"/>
            <a:ext cx="7305675" cy="4040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What causes insurgency fighters to join insurgencies?  Leave them?</a:t>
            </a:r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Which online sexual ads suggest that someone is a trafficked individual?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686375" y="4067500"/>
            <a:ext cx="3087887" cy="1736886"/>
            <a:chOff x="7253358" y="1956391"/>
            <a:chExt cx="4548203" cy="255829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53358" y="1956391"/>
              <a:ext cx="4548203" cy="98882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08111" y="3075985"/>
              <a:ext cx="1438696" cy="1438696"/>
            </a:xfrm>
            <a:prstGeom prst="rect">
              <a:avLst/>
            </a:prstGeom>
          </p:spPr>
        </p:pic>
      </p:grpSp>
      <p:sp>
        <p:nvSpPr>
          <p:cNvPr id="15" name="Rounded Rectangle 14"/>
          <p:cNvSpPr/>
          <p:nvPr/>
        </p:nvSpPr>
        <p:spPr>
          <a:xfrm>
            <a:off x="1165044" y="5940247"/>
            <a:ext cx="9861911" cy="627321"/>
          </a:xfrm>
          <a:prstGeom prst="roundRect">
            <a:avLst/>
          </a:prstGeom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Helvetica Light" charset="0"/>
                <a:ea typeface="Helvetica Light" charset="0"/>
                <a:cs typeface="Helvetica Light" charset="0"/>
              </a:rPr>
              <a:t>Models &amp; interfaces built on top of </a:t>
            </a:r>
            <a:r>
              <a:rPr lang="en-US" sz="3200" i="1" dirty="0">
                <a:latin typeface="Helvetica Light" charset="0"/>
                <a:ea typeface="Helvetica Light" charset="0"/>
                <a:cs typeface="Helvetica Light" charset="0"/>
              </a:rPr>
              <a:t>structured </a:t>
            </a:r>
            <a:r>
              <a:rPr lang="en-US" sz="3200" dirty="0">
                <a:latin typeface="Helvetica Light" charset="0"/>
                <a:ea typeface="Helvetica Light" charset="0"/>
                <a:cs typeface="Helvetica Light" charset="0"/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179545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Data Extraction: Beyond Text!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Tumor grade &amp; stage classification from histopathology slides (Nature Comm., </a:t>
            </a:r>
            <a:r>
              <a:rPr lang="en-US" dirty="0" err="1"/>
              <a:t>Hsing</a:t>
            </a:r>
            <a:r>
              <a:rPr lang="en-US" dirty="0"/>
              <a:t>-Yu et. al.)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964531" y="3084029"/>
            <a:ext cx="1360244" cy="3234886"/>
            <a:chOff x="964531" y="3084029"/>
            <a:chExt cx="1360244" cy="3234886"/>
          </a:xfrm>
        </p:grpSpPr>
        <p:pic>
          <p:nvPicPr>
            <p:cNvPr id="4" name="Picture 3" descr="test.jpg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7103" y="3333289"/>
              <a:ext cx="1129136" cy="112913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29479" y="3084029"/>
              <a:ext cx="1233415" cy="2828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257175"/>
              <a:r>
                <a:rPr lang="en-US" sz="1238" u="sng" dirty="0" err="1"/>
                <a:t>Pathlogy</a:t>
              </a:r>
              <a:r>
                <a:rPr lang="en-US" sz="1238" u="sng" dirty="0"/>
                <a:t> Images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64531" y="4487415"/>
              <a:ext cx="1360244" cy="2828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257175"/>
              <a:r>
                <a:rPr lang="en-US" sz="1238" u="sng" dirty="0"/>
                <a:t>Pathology Reports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47101" y="4703088"/>
              <a:ext cx="1141915" cy="161582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defTabSz="257175"/>
              <a:r>
                <a:rPr lang="en-US" sz="900" dirty="0">
                  <a:latin typeface="Monaco"/>
                  <a:cs typeface="Monaco"/>
                </a:rPr>
                <a:t>A.</a:t>
              </a:r>
            </a:p>
            <a:p>
              <a:pPr defTabSz="257175"/>
              <a:r>
                <a:rPr lang="en-US" sz="900" dirty="0">
                  <a:latin typeface="Monaco"/>
                  <a:cs typeface="Monaco"/>
                </a:rPr>
                <a:t>Histologic type: </a:t>
              </a:r>
            </a:p>
            <a:p>
              <a:pPr defTabSz="257175"/>
              <a:r>
                <a:rPr lang="en-US" sz="900" dirty="0">
                  <a:latin typeface="Monaco"/>
                  <a:cs typeface="Monaco"/>
                </a:rPr>
                <a:t> Adenocarcinoma</a:t>
              </a:r>
            </a:p>
            <a:p>
              <a:pPr defTabSz="257175"/>
              <a:r>
                <a:rPr lang="en-US" sz="900" dirty="0">
                  <a:latin typeface="Monaco"/>
                  <a:cs typeface="Monaco"/>
                </a:rPr>
                <a:t>Histologic grade: </a:t>
              </a:r>
            </a:p>
            <a:p>
              <a:pPr defTabSz="257175"/>
              <a:r>
                <a:rPr lang="en-US" sz="900" dirty="0">
                  <a:latin typeface="Monaco"/>
                  <a:cs typeface="Monaco"/>
                </a:rPr>
                <a:t> Moderately</a:t>
              </a:r>
            </a:p>
            <a:p>
              <a:pPr defTabSz="257175"/>
              <a:r>
                <a:rPr lang="en-US" sz="900" dirty="0">
                  <a:latin typeface="Monaco"/>
                  <a:cs typeface="Monaco"/>
                </a:rPr>
                <a:t> differentiated  </a:t>
              </a:r>
            </a:p>
            <a:p>
              <a:pPr defTabSz="257175"/>
              <a:r>
                <a:rPr lang="en-US" sz="900" dirty="0">
                  <a:latin typeface="Monaco"/>
                  <a:cs typeface="Monaco"/>
                </a:rPr>
                <a:t>... ...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276239" y="3084029"/>
            <a:ext cx="1549099" cy="3234886"/>
            <a:chOff x="2276239" y="3084029"/>
            <a:chExt cx="1549099" cy="3234886"/>
          </a:xfrm>
        </p:grpSpPr>
        <p:pic>
          <p:nvPicPr>
            <p:cNvPr id="6" name="Picture 5" descr="Screen Shot 2015-06-10 at 11.06.25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5706" y="3326404"/>
              <a:ext cx="1140093" cy="113602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498652" y="3084029"/>
              <a:ext cx="1159998" cy="2828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257175"/>
              <a:r>
                <a:rPr lang="en-US" sz="1238" u="sng" dirty="0"/>
                <a:t>Visual Features</a:t>
              </a:r>
            </a:p>
          </p:txBody>
        </p:sp>
        <p:cxnSp>
          <p:nvCxnSpPr>
            <p:cNvPr id="8" name="Straight Arrow Connector 7"/>
            <p:cNvCxnSpPr>
              <a:stCxn id="4" idx="3"/>
              <a:endCxn id="6" idx="1"/>
            </p:cNvCxnSpPr>
            <p:nvPr/>
          </p:nvCxnSpPr>
          <p:spPr>
            <a:xfrm flipV="1">
              <a:off x="2276239" y="3894415"/>
              <a:ext cx="269467" cy="3442"/>
            </a:xfrm>
            <a:prstGeom prst="straightConnector1">
              <a:avLst/>
            </a:prstGeom>
            <a:ln w="38100" cmpd="sng"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484781" y="4487415"/>
              <a:ext cx="1194879" cy="2828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257175"/>
              <a:r>
                <a:rPr lang="en-US" sz="1238" u="sng" dirty="0"/>
                <a:t>Text Extractions</a:t>
              </a:r>
            </a:p>
          </p:txBody>
        </p:sp>
        <p:cxnSp>
          <p:nvCxnSpPr>
            <p:cNvPr id="12" name="Straight Arrow Connector 11"/>
            <p:cNvCxnSpPr>
              <a:stCxn id="16" idx="3"/>
            </p:cNvCxnSpPr>
            <p:nvPr/>
          </p:nvCxnSpPr>
          <p:spPr>
            <a:xfrm>
              <a:off x="2289016" y="5511002"/>
              <a:ext cx="254869" cy="0"/>
            </a:xfrm>
            <a:prstGeom prst="straightConnector1">
              <a:avLst/>
            </a:prstGeom>
            <a:ln w="38100" cmpd="sng"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543885" y="4703088"/>
              <a:ext cx="1141915" cy="161582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defTabSz="257175"/>
              <a:r>
                <a:rPr lang="en-US" sz="900" dirty="0">
                  <a:latin typeface="Monaco"/>
                  <a:cs typeface="Monaco"/>
                </a:rPr>
                <a:t>A.</a:t>
              </a:r>
            </a:p>
            <a:p>
              <a:pPr defTabSz="257175"/>
              <a:r>
                <a:rPr lang="en-US" sz="900" dirty="0">
                  <a:latin typeface="Monaco"/>
                  <a:cs typeface="Monaco"/>
                </a:rPr>
                <a:t>Histologic type: </a:t>
              </a:r>
            </a:p>
            <a:p>
              <a:pPr defTabSz="257175"/>
              <a:r>
                <a:rPr lang="en-US" sz="900" dirty="0">
                  <a:latin typeface="Monaco"/>
                  <a:cs typeface="Monaco"/>
                </a:rPr>
                <a:t> Adenocarcinoma</a:t>
              </a:r>
            </a:p>
            <a:p>
              <a:pPr defTabSz="257175"/>
              <a:r>
                <a:rPr lang="en-US" sz="900" dirty="0">
                  <a:latin typeface="Monaco"/>
                  <a:cs typeface="Monaco"/>
                </a:rPr>
                <a:t>Histologic grade: </a:t>
              </a:r>
            </a:p>
            <a:p>
              <a:pPr defTabSz="257175"/>
              <a:r>
                <a:rPr lang="en-US" sz="900" dirty="0">
                  <a:latin typeface="Monaco"/>
                  <a:cs typeface="Monaco"/>
                </a:rPr>
                <a:t> Moderately</a:t>
              </a:r>
            </a:p>
            <a:p>
              <a:pPr defTabSz="257175"/>
              <a:r>
                <a:rPr lang="en-US" sz="900" dirty="0">
                  <a:latin typeface="Monaco"/>
                  <a:cs typeface="Monaco"/>
                </a:rPr>
                <a:t> differentiated  </a:t>
              </a:r>
            </a:p>
            <a:p>
              <a:pPr defTabSz="257175"/>
              <a:r>
                <a:rPr lang="en-US" sz="900" dirty="0">
                  <a:latin typeface="Monaco"/>
                  <a:cs typeface="Monaco"/>
                </a:rPr>
                <a:t>... ...</a:t>
              </a:r>
            </a:p>
          </p:txBody>
        </p:sp>
        <p:cxnSp>
          <p:nvCxnSpPr>
            <p:cNvPr id="16" name="Elbow Connector 15"/>
            <p:cNvCxnSpPr/>
            <p:nvPr/>
          </p:nvCxnSpPr>
          <p:spPr>
            <a:xfrm flipV="1">
              <a:off x="3685800" y="3405696"/>
              <a:ext cx="139538" cy="2105306"/>
            </a:xfrm>
            <a:prstGeom prst="bentConnector2">
              <a:avLst/>
            </a:prstGeom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3685800" y="3104833"/>
            <a:ext cx="2339128" cy="2711148"/>
            <a:chOff x="3685800" y="3104833"/>
            <a:chExt cx="2339128" cy="2711148"/>
          </a:xfrm>
        </p:grpSpPr>
        <p:sp>
          <p:nvSpPr>
            <p:cNvPr id="14" name="TextBox 13"/>
            <p:cNvSpPr txBox="1"/>
            <p:nvPr/>
          </p:nvSpPr>
          <p:spPr>
            <a:xfrm>
              <a:off x="4423160" y="3104833"/>
              <a:ext cx="1246046" cy="5425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257175"/>
              <a:r>
                <a:rPr lang="en-US" sz="1463" dirty="0"/>
                <a:t>Probability of </a:t>
              </a:r>
            </a:p>
            <a:p>
              <a:pPr algn="ctr" defTabSz="257175"/>
              <a:r>
                <a:rPr lang="en-US" sz="1463" b="1" u="sng" dirty="0"/>
                <a:t>Survival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3685800" y="3405696"/>
              <a:ext cx="677642" cy="3443"/>
            </a:xfrm>
            <a:prstGeom prst="straightConnector1">
              <a:avLst/>
            </a:prstGeom>
            <a:ln w="38100" cmpd="sng"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 descr="Screen Shot 2015-06-10 at 11.17.28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9262" y="4496102"/>
              <a:ext cx="1975666" cy="131987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049262" y="3934440"/>
              <a:ext cx="1837496" cy="352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57175"/>
              <a:r>
                <a:rPr lang="en-US" sz="1688" i="1" dirty="0"/>
                <a:t>Cleanly separated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6278717" y="2308466"/>
            <a:ext cx="2102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endParaRPr lang="en-US" dirty="0">
              <a:solidFill>
                <a:prstClr val="black"/>
              </a:solidFill>
              <a:latin typeface="helvetica light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8494" y="1956391"/>
            <a:ext cx="1442458" cy="1442458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6488969" y="4369879"/>
            <a:ext cx="5308600" cy="1818270"/>
          </a:xfrm>
          <a:prstGeom prst="roundRect">
            <a:avLst>
              <a:gd name="adj" fmla="val 6190"/>
            </a:avLst>
          </a:prstGeom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20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helvetica light" charset="0"/>
              </a:rPr>
              <a:t>Images + patient data </a:t>
            </a:r>
            <a:r>
              <a:rPr lang="en-US" sz="3200" b="1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helvetica light" charset="0"/>
              </a:rPr>
              <a:t>outperform</a:t>
            </a:r>
            <a:r>
              <a:rPr lang="en-US" sz="320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helvetica light" charset="0"/>
              </a:rPr>
              <a:t> expert pathologists at prognosis</a:t>
            </a:r>
            <a:endParaRPr lang="en-US" sz="3200" dirty="0">
              <a:solidFill>
                <a:schemeClr val="bg1"/>
              </a:solidFill>
              <a:uFill>
                <a:solidFill>
                  <a:schemeClr val="bg1"/>
                </a:solidFill>
              </a:uFill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15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norkel" id="{F91511F3-6188-0543-B3AE-8EFCCA732494}" vid="{B00D12FB-922C-F945-B45A-BEE0B6C3BA73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snorkel</Template>
  <TotalTime>22345</TotalTime>
  <Words>3276</Words>
  <Application>Microsoft Macintosh PowerPoint</Application>
  <PresentationFormat>Widescreen</PresentationFormat>
  <Paragraphs>761</Paragraphs>
  <Slides>61</Slides>
  <Notes>37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73" baseType="lpstr">
      <vt:lpstr>Andale Mono</vt:lpstr>
      <vt:lpstr>Arial</vt:lpstr>
      <vt:lpstr>Avenir Roman</vt:lpstr>
      <vt:lpstr>Calibri</vt:lpstr>
      <vt:lpstr>Calibri Light</vt:lpstr>
      <vt:lpstr>Cambria Math</vt:lpstr>
      <vt:lpstr>helvetica light</vt:lpstr>
      <vt:lpstr>helvetica light</vt:lpstr>
      <vt:lpstr>Helvetica Neue Light</vt:lpstr>
      <vt:lpstr>Monaco</vt:lpstr>
      <vt:lpstr>Office Theme</vt:lpstr>
      <vt:lpstr>Custom Design</vt:lpstr>
      <vt:lpstr>The Interface to Software 2.0: Programming Training Data with Snorkel</vt:lpstr>
      <vt:lpstr>Outline</vt:lpstr>
      <vt:lpstr>Dark Data Extraction</vt:lpstr>
      <vt:lpstr>PowerPoint Presentation</vt:lpstr>
      <vt:lpstr>Dark Data Extraction (DDE)</vt:lpstr>
      <vt:lpstr>Extraction from Clinical Records </vt:lpstr>
      <vt:lpstr>Extraction from the Scientific Literature</vt:lpstr>
      <vt:lpstr>Extraction for Defense &amp; Law Enforcement</vt:lpstr>
      <vt:lpstr>Dark Data Extraction: Beyond Text!</vt:lpstr>
      <vt:lpstr>The Need for Lightweight Extraction</vt:lpstr>
      <vt:lpstr>Example: Chemical-Disease Relation Extraction from Text</vt:lpstr>
      <vt:lpstr>Relation Extraction with Machine Learning</vt:lpstr>
      <vt:lpstr>The Advent of Representation Learning</vt:lpstr>
      <vt:lpstr>PowerPoint Presentation</vt:lpstr>
      <vt:lpstr>Training Data Creation: $$$, Slow, Static</vt:lpstr>
      <vt:lpstr>Can we use noisier training data and still train high-performance models?</vt:lpstr>
      <vt:lpstr>PowerPoint Presentation</vt:lpstr>
      <vt:lpstr>Snorkel:  A System for Rapidly Creating Training Sets</vt:lpstr>
      <vt:lpstr>The Snorkel Pipeline</vt:lpstr>
      <vt:lpstr>Step 1: Writing Labeling Functions</vt:lpstr>
      <vt:lpstr>Jupyter Interface</vt:lpstr>
      <vt:lpstr>Labeling Functions</vt:lpstr>
      <vt:lpstr>Labeling Functions</vt:lpstr>
      <vt:lpstr>Labeling Functions</vt:lpstr>
      <vt:lpstr>Step 2: Model, Combine, Iterate</vt:lpstr>
      <vt:lpstr>Step 3: Train End Model</vt:lpstr>
      <vt:lpstr>How do we model and combine LFs?</vt:lpstr>
      <vt:lpstr>A Generative Model of the Training Data Labeling Process</vt:lpstr>
      <vt:lpstr>A Generative Model of the Training Data Labeling Process</vt:lpstr>
      <vt:lpstr>Modeling Correlated LFs is Crucial</vt:lpstr>
      <vt:lpstr>Conclusion</vt:lpstr>
      <vt:lpstr>DAY 2 – SECOND SET</vt:lpstr>
      <vt:lpstr>Snorkel: Future Research Directions</vt:lpstr>
      <vt:lpstr>PowerPoint Presentation</vt:lpstr>
      <vt:lpstr>Snorkel MeTaL</vt:lpstr>
      <vt:lpstr>Challenge &amp; Opportunity: Training Signal at Multiple Levels of Granularity</vt:lpstr>
      <vt:lpstr>Challenge &amp; Opportunity: Training Signal at Multiple Levels of Granularity</vt:lpstr>
      <vt:lpstr>Snorkel MeTaL for Multi-Task Supervision</vt:lpstr>
      <vt:lpstr>Intuition: We can observe overlaps across tasks for extra signal</vt:lpstr>
      <vt:lpstr>Example: Chemical-Disease Relation Extraction from Text</vt:lpstr>
      <vt:lpstr>PowerPoint Presentation</vt:lpstr>
      <vt:lpstr>Existing approaches for this problem</vt:lpstr>
      <vt:lpstr>Snorkel MeTaL</vt:lpstr>
      <vt:lpstr>Multi-Task Supervision in Snorkel MeTaL</vt:lpstr>
      <vt:lpstr>Step 1: Inputs</vt:lpstr>
      <vt:lpstr>Specifying a Simple Task Relationship Graph</vt:lpstr>
      <vt:lpstr>Expressing Multi-Task Weak Supervision as Labeling Functions</vt:lpstr>
      <vt:lpstr>Step 2: Modeling Multi-Task Weak Supervision</vt:lpstr>
      <vt:lpstr>Modeling Multi-Task Supervision</vt:lpstr>
      <vt:lpstr>Modeling LFs as Noisy Voters</vt:lpstr>
      <vt:lpstr>Modeling Multi-Task Supervision</vt:lpstr>
      <vt:lpstr>Intuition: Learning from LF Overlaps</vt:lpstr>
      <vt:lpstr>Full Label Model Procedure</vt:lpstr>
      <vt:lpstr>Step 3: Dynamically-Compiled MTL Network</vt:lpstr>
      <vt:lpstr>Dynamically-Compiled MTL Network</vt:lpstr>
      <vt:lpstr>Step 2: Training a Noise-Aware Model</vt:lpstr>
      <vt:lpstr>Putting it all back together…</vt:lpstr>
      <vt:lpstr>Real-World Experiments</vt:lpstr>
      <vt:lpstr>Real-World Experiments: Accuracy</vt:lpstr>
      <vt:lpstr>Scaling with Unlabeled Data</vt:lpstr>
      <vt:lpstr>High-Level Takeaways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Snorkel + Data Programming: Managing the New New Oil</dc:title>
  <dc:creator>Alex Ratner</dc:creator>
  <cp:lastModifiedBy>Jacqueline Tran</cp:lastModifiedBy>
  <cp:revision>468</cp:revision>
  <dcterms:created xsi:type="dcterms:W3CDTF">2017-01-23T23:39:51Z</dcterms:created>
  <dcterms:modified xsi:type="dcterms:W3CDTF">2018-11-15T20:57:59Z</dcterms:modified>
</cp:coreProperties>
</file>