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7" r:id="rId8"/>
    <p:sldId id="269" r:id="rId9"/>
    <p:sldId id="268" r:id="rId10"/>
    <p:sldId id="270" r:id="rId11"/>
    <p:sldId id="271" r:id="rId12"/>
    <p:sldId id="277" r:id="rId13"/>
    <p:sldId id="272" r:id="rId14"/>
    <p:sldId id="274" r:id="rId15"/>
    <p:sldId id="276" r:id="rId16"/>
    <p:sldId id="275" r:id="rId17"/>
    <p:sldId id="273" r:id="rId18"/>
    <p:sldId id="278" r:id="rId19"/>
    <p:sldId id="279" r:id="rId20"/>
    <p:sldId id="280" r:id="rId21"/>
    <p:sldId id="281" r:id="rId2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0" d="100"/>
          <a:sy n="70" d="100"/>
        </p:scale>
        <p:origin x="1138" y="29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3D3A841-8966-4372-A0C6-7B23D6DA346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012639AB-05AB-4B91-8E71-78453A5250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525F6E4-9AED-4064-84FC-EE80F27BA0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DCA9-998C-425F-82B0-E4075402A1F3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BCC0C97A-0A09-4EF5-A488-9AA4802E8A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7F1F471-B804-4F07-9232-8CC01F791C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4113-F8B3-49D5-8B15-CD0FFF6A6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936892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F8AC1C4-1E9A-41E3-923C-0ECB90A652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D03EA588-367B-49C9-A656-8711A7CBC66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A800AC-45B6-49D6-8221-9068C9293D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DCA9-998C-425F-82B0-E4075402A1F3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BD6F35B-78E2-495E-A102-5400BEB75D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0D2B6D66-CD3C-4B32-BDCE-62969262C1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4113-F8B3-49D5-8B15-CD0FFF6A6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6915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DB5AFD11-AE37-4E08-A59C-D5581D2BA6A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41F6E6A4-2403-40A2-A2FD-289D0A5844A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B689C414-A718-4DC2-9ECF-DAB528B1B9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DCA9-998C-425F-82B0-E4075402A1F3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35FFB8ED-FB61-4AEC-8F12-09892B50F2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40044E58-FCE3-43CB-8607-44561CB004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4113-F8B3-49D5-8B15-CD0FFF6A6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206812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14FF937-5F26-4031-85DA-DE31BA720B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A5CD5E31-7D5D-46E1-8E63-C34DAAC5895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D973A89-32D1-4B64-9521-A60DBCE1C4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DCA9-998C-425F-82B0-E4075402A1F3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40C10A4-33AD-491C-BF11-18234D328C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F1105F2-5404-4C03-A20A-4634A2185A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4113-F8B3-49D5-8B15-CD0FFF6A6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9861991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D248122-9739-40CD-87D6-33D9D48E2A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4B88571-81D6-48A6-8BFA-9160AE3DF3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0F3480A2-8C15-43E1-A36E-785878B35F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DCA9-998C-425F-82B0-E4075402A1F3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0BCD72B3-FCF5-4EA1-95FC-1598D112F2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381D7D6F-B7D5-4659-94E9-EF2B3F1528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4113-F8B3-49D5-8B15-CD0FFF6A6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577564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310AC5C-7B41-466C-8665-DA4210FEDB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9956ACA6-A611-435C-8FA4-15F77EFCE14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F72AD6D-DECF-4BF6-9FBC-9421C3A6862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0A8BBCF2-675D-41A5-8BBC-7F9653D0D6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DCA9-998C-425F-82B0-E4075402A1F3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E7C8AE89-4716-4D77-8ED8-C9839A27D8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4D29102C-2912-469F-99AD-7428D30F89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4113-F8B3-49D5-8B15-CD0FFF6A6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1097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C381613-6D14-41A5-8B8A-549C3FC91D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7FAD4374-BFDB-4F77-8FC7-74460D916F4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610323AD-9DA4-4B93-8D38-AE0FE6F114B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46604003-B36A-4190-8F30-E6AC62843F1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EF4FC5C5-6E68-4D2B-A69D-786B131C6B3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A6655E3F-5E07-4515-82F2-B36ACD4F8D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DCA9-998C-425F-82B0-E4075402A1F3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D756B9C1-654B-4676-982D-74BF39927B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C812616E-AF1D-4650-AFBB-B4796A42EE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4113-F8B3-49D5-8B15-CD0FFF6A6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685747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40498C-1435-4C78-A570-9E0E37E4CE1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B44DC73B-794B-4985-AA0D-D00A1D6971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DCA9-998C-425F-82B0-E4075402A1F3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03A48C37-5003-45E0-BF36-D93E22DB74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921D2A75-63C6-413A-AF17-1C1F01006D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4113-F8B3-49D5-8B15-CD0FFF6A6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459089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01AF803-1606-4942-AFAC-A83BD415E5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DCA9-998C-425F-82B0-E4075402A1F3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31591A6-C6AE-4625-975D-2993CAB2B1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924F566D-5356-4AFF-88F0-B6C8842DAE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4113-F8B3-49D5-8B15-CD0FFF6A6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153369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58F93A6-0B4C-4EA1-9BB5-B26B92A490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D6C517AD-1931-4560-94F3-6CAE5E56C0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FACCD4E3-BECF-433E-8907-C75D732AF4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1CC34CF7-A601-486A-BDF6-2AB1E114A3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DCA9-998C-425F-82B0-E4075402A1F3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A4315719-E918-4E96-9B62-69F622BCDA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A7AB04CA-E043-460D-BE53-0F8E866C6E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4113-F8B3-49D5-8B15-CD0FFF6A6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558176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6F9565-F6A8-4A75-A1D2-2E669D4F57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38D52FBF-79D7-4768-9959-99636EE21B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6C489ACF-61A6-4B24-8254-E0A942DA5E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30EBDCDD-DB8D-473C-92FD-4C10F954E0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5CDCA9-998C-425F-82B0-E4075402A1F3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4F92C72-81F3-4F16-8F5D-3980183205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BD868609-E7A3-4E9B-87BC-547359BD50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344113-F8B3-49D5-8B15-CD0FFF6A6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642561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5AE811F2-FD25-4E5A-98CA-7A43A477D4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3E6D0FB-6C7B-4348-A8E3-D570AFE5C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8222F962-2B46-4B18-AB56-2C6E335F784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5CDCA9-998C-425F-82B0-E4075402A1F3}" type="datetimeFigureOut">
              <a:rPr lang="nl-NL" smtClean="0"/>
              <a:t>13-12-2021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E08ABA82-6BF9-464F-8096-D1F6FC50A07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8AC60114-ACB9-44A0-8DE2-1A93C23F3CE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344113-F8B3-49D5-8B15-CD0FFF6A660D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0071408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274949A5-9827-47EA-9E0E-8EC4ACDF7FE2}"/>
              </a:ext>
            </a:extLst>
          </p:cNvPr>
          <p:cNvSpPr txBox="1"/>
          <p:nvPr/>
        </p:nvSpPr>
        <p:spPr>
          <a:xfrm>
            <a:off x="1414021" y="1696825"/>
            <a:ext cx="9954705" cy="2154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Sensitivity analyses – ACL </a:t>
            </a:r>
          </a:p>
          <a:p>
            <a:endParaRPr lang="en-NZ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en-NZ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1. </a:t>
            </a:r>
            <a:r>
              <a:rPr lang="nl-NL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Only</a:t>
            </a:r>
            <a:r>
              <a:rPr lang="nl-NL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 prestretch </a:t>
            </a:r>
            <a:r>
              <a:rPr lang="nl-NL" dirty="0" err="1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application</a:t>
            </a:r>
            <a:endParaRPr lang="en-NZ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endParaRPr lang="en-NZ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en-NZ" sz="1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Run simulations only applying ACL prestretch values 0.75 to 1.25.</a:t>
            </a:r>
          </a:p>
          <a:p>
            <a:endParaRPr lang="en-NZ" sz="14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  <a:p>
            <a:r>
              <a:rPr lang="en-NZ" sz="1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Prestretch values on the x-axis. </a:t>
            </a:r>
            <a:br>
              <a:rPr lang="en-NZ" sz="1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</a:br>
            <a:r>
              <a:rPr lang="en-NZ" sz="1400" dirty="0">
                <a:latin typeface="Arial" panose="020B0604020202020204" pitchFamily="34" charset="0"/>
                <a:ea typeface="+mj-ea"/>
                <a:cs typeface="Arial" panose="020B0604020202020204" pitchFamily="34" charset="0"/>
              </a:rPr>
              <a:t>When no value is given, the model did not converge for this prestretch value.  </a:t>
            </a:r>
            <a:endParaRPr lang="nl-NL" sz="1400" dirty="0">
              <a:latin typeface="Arial" panose="020B0604020202020204" pitchFamily="34" charset="0"/>
              <a:ea typeface="+mj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2616041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A1546226-1D5A-4A59-8CA3-8D97FB19854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EB7C0EBE-10D0-4140-B0DE-618E618D0491}"/>
              </a:ext>
            </a:extLst>
          </p:cNvPr>
          <p:cNvSpPr txBox="1"/>
          <p:nvPr/>
        </p:nvSpPr>
        <p:spPr>
          <a:xfrm>
            <a:off x="1855595" y="1515347"/>
            <a:ext cx="114886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700" b="1" dirty="0">
                <a:latin typeface="Arial" panose="020B0604020202020204" pitchFamily="34" charset="0"/>
                <a:cs typeface="Arial" panose="020B0604020202020204" pitchFamily="34" charset="0"/>
              </a:rPr>
              <a:t>ACL prestretch factors</a:t>
            </a:r>
            <a:endParaRPr lang="nl-NL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545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1A30A5-CAE7-4071-B433-221E8ED44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Sensitivity analyses – ACL </a:t>
            </a:r>
            <a:br>
              <a:rPr lang="en-N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Prestretch </a:t>
            </a:r>
            <a:r>
              <a:rPr lang="nl-N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nl-N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flexion</a:t>
            </a: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rotation</a:t>
            </a: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(max. </a:t>
            </a:r>
            <a:r>
              <a:rPr lang="nl-N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reformations</a:t>
            </a: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100)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1321926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0BD83D9D-36EA-473D-8D1C-E7E33FECFEA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3F950CFD-D861-4400-85A6-24C23F5E1088}"/>
              </a:ext>
            </a:extLst>
          </p:cNvPr>
          <p:cNvSpPr txBox="1"/>
          <p:nvPr/>
        </p:nvSpPr>
        <p:spPr>
          <a:xfrm>
            <a:off x="1365738" y="894862"/>
            <a:ext cx="114886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700" b="1" dirty="0">
                <a:latin typeface="Arial" panose="020B0604020202020204" pitchFamily="34" charset="0"/>
                <a:cs typeface="Arial" panose="020B0604020202020204" pitchFamily="34" charset="0"/>
              </a:rPr>
              <a:t>ACL prestretch factors</a:t>
            </a:r>
            <a:endParaRPr lang="nl-NL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21563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3093DD1D-C03B-4D47-B7BF-089D966F72D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07158035-5B0C-49D5-849F-3A671DE38412}"/>
              </a:ext>
            </a:extLst>
          </p:cNvPr>
          <p:cNvSpPr txBox="1"/>
          <p:nvPr/>
        </p:nvSpPr>
        <p:spPr>
          <a:xfrm>
            <a:off x="9954566" y="873091"/>
            <a:ext cx="114886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700" b="1" dirty="0">
                <a:latin typeface="Arial" panose="020B0604020202020204" pitchFamily="34" charset="0"/>
                <a:cs typeface="Arial" panose="020B0604020202020204" pitchFamily="34" charset="0"/>
              </a:rPr>
              <a:t>ACL prestretch factors</a:t>
            </a:r>
            <a:endParaRPr lang="nl-NL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17490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41533DF2-5040-4F81-B503-E88FDE5CD1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95F6954C-7128-4745-A952-40EA7DECE3EA}"/>
              </a:ext>
            </a:extLst>
          </p:cNvPr>
          <p:cNvSpPr txBox="1"/>
          <p:nvPr/>
        </p:nvSpPr>
        <p:spPr>
          <a:xfrm>
            <a:off x="1365738" y="894862"/>
            <a:ext cx="114886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700" b="1" dirty="0">
                <a:latin typeface="Arial" panose="020B0604020202020204" pitchFamily="34" charset="0"/>
                <a:cs typeface="Arial" panose="020B0604020202020204" pitchFamily="34" charset="0"/>
              </a:rPr>
              <a:t>ACL prestretch factors</a:t>
            </a:r>
            <a:endParaRPr lang="nl-NL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168877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FFF1460F-A08B-4438-B0CD-B83225E36BB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43259AF4-D390-474D-8708-133C018E8562}"/>
              </a:ext>
            </a:extLst>
          </p:cNvPr>
          <p:cNvSpPr txBox="1"/>
          <p:nvPr/>
        </p:nvSpPr>
        <p:spPr>
          <a:xfrm>
            <a:off x="1365738" y="894862"/>
            <a:ext cx="114886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700" b="1" dirty="0">
                <a:latin typeface="Arial" panose="020B0604020202020204" pitchFamily="34" charset="0"/>
                <a:cs typeface="Arial" panose="020B0604020202020204" pitchFamily="34" charset="0"/>
              </a:rPr>
              <a:t>ACL prestretch factors</a:t>
            </a:r>
            <a:endParaRPr lang="nl-NL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848601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98A50302-B05A-423A-853F-D6A3AE9DBD1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C391D97C-DC6B-497E-BC7E-0C178D78F251}"/>
              </a:ext>
            </a:extLst>
          </p:cNvPr>
          <p:cNvSpPr txBox="1"/>
          <p:nvPr/>
        </p:nvSpPr>
        <p:spPr>
          <a:xfrm>
            <a:off x="1550795" y="1406491"/>
            <a:ext cx="114886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700" b="1" dirty="0">
                <a:latin typeface="Arial" panose="020B0604020202020204" pitchFamily="34" charset="0"/>
                <a:cs typeface="Arial" panose="020B0604020202020204" pitchFamily="34" charset="0"/>
              </a:rPr>
              <a:t>ACL prestretch factors</a:t>
            </a:r>
            <a:endParaRPr lang="nl-NL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07771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082C228D-8802-4B1C-ACA4-4E4324486E9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A628B77C-73A2-47C4-9E68-BCAF9E4525F2}"/>
              </a:ext>
            </a:extLst>
          </p:cNvPr>
          <p:cNvSpPr txBox="1"/>
          <p:nvPr/>
        </p:nvSpPr>
        <p:spPr>
          <a:xfrm>
            <a:off x="9965452" y="862205"/>
            <a:ext cx="114886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700" b="1" dirty="0">
                <a:latin typeface="Arial" panose="020B0604020202020204" pitchFamily="34" charset="0"/>
                <a:cs typeface="Arial" panose="020B0604020202020204" pitchFamily="34" charset="0"/>
              </a:rPr>
              <a:t>ACL prestretch factors</a:t>
            </a:r>
            <a:endParaRPr lang="nl-NL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718141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1A30A5-CAE7-4071-B433-221E8ED44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Sensitivity analyses – ACL </a:t>
            </a:r>
            <a:br>
              <a:rPr lang="en-N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</a:rPr>
              <a:t>4. Prestretch in a smaller range + flexion rotation to 1 radian flexion angle.  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58144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A46F84E7-CDAC-428A-A575-C7B6D271ABC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3" name="Tekstvak 1">
            <a:extLst>
              <a:ext uri="{FF2B5EF4-FFF2-40B4-BE49-F238E27FC236}">
                <a16:creationId xmlns:a16="http://schemas.microsoft.com/office/drawing/2014/main" id="{6C467154-C1D5-4948-82FD-F488D702D152}"/>
              </a:ext>
            </a:extLst>
          </p:cNvPr>
          <p:cNvSpPr txBox="1"/>
          <p:nvPr/>
        </p:nvSpPr>
        <p:spPr>
          <a:xfrm rot="16200000">
            <a:off x="412380" y="1452911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8BB8D27B-ED24-453E-B517-39AEFFB0BDD1}"/>
              </a:ext>
            </a:extLst>
          </p:cNvPr>
          <p:cNvSpPr txBox="1"/>
          <p:nvPr/>
        </p:nvSpPr>
        <p:spPr>
          <a:xfrm rot="16200000">
            <a:off x="5576760" y="1452910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87B8490-DA3D-4CC6-A591-41A3232433DD}"/>
              </a:ext>
            </a:extLst>
          </p:cNvPr>
          <p:cNvSpPr txBox="1"/>
          <p:nvPr/>
        </p:nvSpPr>
        <p:spPr>
          <a:xfrm rot="16200000">
            <a:off x="412380" y="3176658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E9C57B66-3209-46C0-B11C-2830AAEAD452}"/>
              </a:ext>
            </a:extLst>
          </p:cNvPr>
          <p:cNvSpPr txBox="1"/>
          <p:nvPr/>
        </p:nvSpPr>
        <p:spPr>
          <a:xfrm rot="16200000">
            <a:off x="5576761" y="3176659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B821A971-6909-4537-80B8-69C8B4A88B80}"/>
              </a:ext>
            </a:extLst>
          </p:cNvPr>
          <p:cNvSpPr txBox="1"/>
          <p:nvPr/>
        </p:nvSpPr>
        <p:spPr>
          <a:xfrm rot="16200000">
            <a:off x="412380" y="4989184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B89128F3-A882-4F44-8AB9-60042051BBCE}"/>
              </a:ext>
            </a:extLst>
          </p:cNvPr>
          <p:cNvSpPr txBox="1"/>
          <p:nvPr/>
        </p:nvSpPr>
        <p:spPr>
          <a:xfrm rot="16200000">
            <a:off x="5576760" y="4989185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84222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Afbeelding 6">
            <a:extLst>
              <a:ext uri="{FF2B5EF4-FFF2-40B4-BE49-F238E27FC236}">
                <a16:creationId xmlns:a16="http://schemas.microsoft.com/office/drawing/2014/main" id="{4CF31A3C-FD3D-4F23-8077-AA4A6D4A22D8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203" t="7939" r="7977" b="7106"/>
          <a:stretch/>
        </p:blipFill>
        <p:spPr>
          <a:xfrm>
            <a:off x="0" y="0"/>
            <a:ext cx="5956570" cy="3054485"/>
          </a:xfrm>
          <a:prstGeom prst="rect">
            <a:avLst/>
          </a:prstGeom>
        </p:spPr>
      </p:pic>
      <p:pic>
        <p:nvPicPr>
          <p:cNvPr id="9" name="Afbeelding 8">
            <a:extLst>
              <a:ext uri="{FF2B5EF4-FFF2-40B4-BE49-F238E27FC236}">
                <a16:creationId xmlns:a16="http://schemas.microsoft.com/office/drawing/2014/main" id="{6B1102C4-9D00-49A6-959B-A039899D0F9D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034" t="8209" r="8993" b="6836"/>
          <a:stretch/>
        </p:blipFill>
        <p:spPr>
          <a:xfrm>
            <a:off x="0" y="3429000"/>
            <a:ext cx="5826868" cy="3054485"/>
          </a:xfrm>
          <a:prstGeom prst="rect">
            <a:avLst/>
          </a:prstGeom>
        </p:spPr>
      </p:pic>
      <p:pic>
        <p:nvPicPr>
          <p:cNvPr id="11" name="Afbeelding 10">
            <a:extLst>
              <a:ext uri="{FF2B5EF4-FFF2-40B4-BE49-F238E27FC236}">
                <a16:creationId xmlns:a16="http://schemas.microsoft.com/office/drawing/2014/main" id="{2DC561F2-48EA-436D-BCC6-7886B475D9A4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281" t="8209" r="9131" b="6836"/>
          <a:stretch/>
        </p:blipFill>
        <p:spPr>
          <a:xfrm>
            <a:off x="6462408" y="1653702"/>
            <a:ext cx="5729592" cy="3054485"/>
          </a:xfrm>
          <a:prstGeom prst="rect">
            <a:avLst/>
          </a:prstGeom>
        </p:spPr>
      </p:pic>
      <p:sp>
        <p:nvSpPr>
          <p:cNvPr id="2" name="Tekstvak 1">
            <a:extLst>
              <a:ext uri="{FF2B5EF4-FFF2-40B4-BE49-F238E27FC236}">
                <a16:creationId xmlns:a16="http://schemas.microsoft.com/office/drawing/2014/main" id="{900C81EB-D5B6-4BF9-951E-E337FF1F2025}"/>
              </a:ext>
            </a:extLst>
          </p:cNvPr>
          <p:cNvSpPr txBox="1"/>
          <p:nvPr/>
        </p:nvSpPr>
        <p:spPr>
          <a:xfrm>
            <a:off x="2549770" y="2969846"/>
            <a:ext cx="228013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500" dirty="0">
                <a:latin typeface="Arial" panose="020B0604020202020204" pitchFamily="34" charset="0"/>
                <a:cs typeface="Arial" panose="020B0604020202020204" pitchFamily="34" charset="0"/>
              </a:rPr>
              <a:t>ACL prestretch factor</a:t>
            </a:r>
            <a:endParaRPr lang="nl-NL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5B6F6EDE-96DB-4602-833C-D02708BEEFA7}"/>
              </a:ext>
            </a:extLst>
          </p:cNvPr>
          <p:cNvSpPr txBox="1"/>
          <p:nvPr/>
        </p:nvSpPr>
        <p:spPr>
          <a:xfrm>
            <a:off x="2397370" y="6483485"/>
            <a:ext cx="228013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500" dirty="0">
                <a:latin typeface="Arial" panose="020B0604020202020204" pitchFamily="34" charset="0"/>
                <a:cs typeface="Arial" panose="020B0604020202020204" pitchFamily="34" charset="0"/>
              </a:rPr>
              <a:t>ACL prestretch factor</a:t>
            </a:r>
            <a:endParaRPr lang="nl-NL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590597CA-DD78-474F-B985-5B708E9CFE4F}"/>
              </a:ext>
            </a:extLst>
          </p:cNvPr>
          <p:cNvSpPr txBox="1"/>
          <p:nvPr/>
        </p:nvSpPr>
        <p:spPr>
          <a:xfrm>
            <a:off x="9064870" y="4708187"/>
            <a:ext cx="228013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500" dirty="0">
                <a:latin typeface="Arial" panose="020B0604020202020204" pitchFamily="34" charset="0"/>
                <a:cs typeface="Arial" panose="020B0604020202020204" pitchFamily="34" charset="0"/>
              </a:rPr>
              <a:t>ACL prestretch factor</a:t>
            </a:r>
            <a:endParaRPr lang="nl-NL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44429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C8A30FBC-E994-4979-9D06-941F99F05F8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3" name="Tekstvak 1">
            <a:extLst>
              <a:ext uri="{FF2B5EF4-FFF2-40B4-BE49-F238E27FC236}">
                <a16:creationId xmlns:a16="http://schemas.microsoft.com/office/drawing/2014/main" id="{F593ECEA-1AD5-404C-935A-A429A6729B4A}"/>
              </a:ext>
            </a:extLst>
          </p:cNvPr>
          <p:cNvSpPr txBox="1"/>
          <p:nvPr/>
        </p:nvSpPr>
        <p:spPr>
          <a:xfrm rot="16200000">
            <a:off x="412380" y="1452911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CD1100CF-6EE2-42D1-BE41-88F9C329D056}"/>
              </a:ext>
            </a:extLst>
          </p:cNvPr>
          <p:cNvSpPr txBox="1"/>
          <p:nvPr/>
        </p:nvSpPr>
        <p:spPr>
          <a:xfrm rot="16200000">
            <a:off x="5576760" y="1452910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292B827A-A81E-4CBA-9178-E03192FB9FF9}"/>
              </a:ext>
            </a:extLst>
          </p:cNvPr>
          <p:cNvSpPr txBox="1"/>
          <p:nvPr/>
        </p:nvSpPr>
        <p:spPr>
          <a:xfrm rot="16200000">
            <a:off x="412380" y="3176658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580A9DB3-3432-4E5C-88E0-38BA30C6151B}"/>
              </a:ext>
            </a:extLst>
          </p:cNvPr>
          <p:cNvSpPr txBox="1"/>
          <p:nvPr/>
        </p:nvSpPr>
        <p:spPr>
          <a:xfrm rot="16200000">
            <a:off x="5576761" y="3176659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1EE62819-1E46-41C4-A6E6-70C83A7CA9F1}"/>
              </a:ext>
            </a:extLst>
          </p:cNvPr>
          <p:cNvSpPr txBox="1"/>
          <p:nvPr/>
        </p:nvSpPr>
        <p:spPr>
          <a:xfrm rot="16200000">
            <a:off x="412380" y="4989184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EB0ACDCC-FE25-4BFD-8006-2F7465DA1FB9}"/>
              </a:ext>
            </a:extLst>
          </p:cNvPr>
          <p:cNvSpPr txBox="1"/>
          <p:nvPr/>
        </p:nvSpPr>
        <p:spPr>
          <a:xfrm rot="16200000">
            <a:off x="5576760" y="4989185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2191564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D94916F7-2201-4C2A-A2E4-9E1F458D69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3" name="Tekstvak 1">
            <a:extLst>
              <a:ext uri="{FF2B5EF4-FFF2-40B4-BE49-F238E27FC236}">
                <a16:creationId xmlns:a16="http://schemas.microsoft.com/office/drawing/2014/main" id="{4DCEB1DF-FA76-4494-98F6-6D7771EF9C02}"/>
              </a:ext>
            </a:extLst>
          </p:cNvPr>
          <p:cNvSpPr txBox="1"/>
          <p:nvPr/>
        </p:nvSpPr>
        <p:spPr>
          <a:xfrm rot="16200000">
            <a:off x="412380" y="1452911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43D57037-7E12-4629-B9BD-161A3988F5F6}"/>
              </a:ext>
            </a:extLst>
          </p:cNvPr>
          <p:cNvSpPr txBox="1"/>
          <p:nvPr/>
        </p:nvSpPr>
        <p:spPr>
          <a:xfrm rot="16200000">
            <a:off x="5576760" y="1452910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kstvak 5">
            <a:extLst>
              <a:ext uri="{FF2B5EF4-FFF2-40B4-BE49-F238E27FC236}">
                <a16:creationId xmlns:a16="http://schemas.microsoft.com/office/drawing/2014/main" id="{C6D7AC4A-16A2-4056-9906-28EEB61177B0}"/>
              </a:ext>
            </a:extLst>
          </p:cNvPr>
          <p:cNvSpPr txBox="1"/>
          <p:nvPr/>
        </p:nvSpPr>
        <p:spPr>
          <a:xfrm rot="16200000">
            <a:off x="412380" y="3176658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kstvak 6">
            <a:extLst>
              <a:ext uri="{FF2B5EF4-FFF2-40B4-BE49-F238E27FC236}">
                <a16:creationId xmlns:a16="http://schemas.microsoft.com/office/drawing/2014/main" id="{6D532E71-D045-4FE7-A933-189E0A37608D}"/>
              </a:ext>
            </a:extLst>
          </p:cNvPr>
          <p:cNvSpPr txBox="1"/>
          <p:nvPr/>
        </p:nvSpPr>
        <p:spPr>
          <a:xfrm rot="16200000">
            <a:off x="5576761" y="3176659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C5799D51-3B56-4238-AFCC-97F8ED864C81}"/>
              </a:ext>
            </a:extLst>
          </p:cNvPr>
          <p:cNvSpPr txBox="1"/>
          <p:nvPr/>
        </p:nvSpPr>
        <p:spPr>
          <a:xfrm rot="16200000">
            <a:off x="412380" y="4989184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5D62A8CE-02C4-4B03-89E8-58A9D21DC5A3}"/>
              </a:ext>
            </a:extLst>
          </p:cNvPr>
          <p:cNvSpPr txBox="1"/>
          <p:nvPr/>
        </p:nvSpPr>
        <p:spPr>
          <a:xfrm rot="16200000">
            <a:off x="5576760" y="4989185"/>
            <a:ext cx="159798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nl-N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NZ" sz="1000" dirty="0">
                <a:latin typeface="Arial" panose="020B0604020202020204" pitchFamily="34" charset="0"/>
                <a:cs typeface="Arial" panose="020B0604020202020204" pitchFamily="34" charset="0"/>
              </a:rPr>
              <a:t>Number of simulations</a:t>
            </a:r>
            <a:endParaRPr lang="nl-NL" sz="1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8106895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Afbeelding 3" descr="Afbeelding met tafel&#10;&#10;Automatisch gegenereerde beschrijving">
            <a:extLst>
              <a:ext uri="{FF2B5EF4-FFF2-40B4-BE49-F238E27FC236}">
                <a16:creationId xmlns:a16="http://schemas.microsoft.com/office/drawing/2014/main" id="{778BD0ED-9391-4BF2-80FD-43325D419E43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55" t="7966" r="9633" b="7795"/>
          <a:stretch/>
        </p:blipFill>
        <p:spPr>
          <a:xfrm>
            <a:off x="0" y="0"/>
            <a:ext cx="5820885" cy="3057394"/>
          </a:xfrm>
          <a:prstGeom prst="rect">
            <a:avLst/>
          </a:prstGeom>
        </p:spPr>
      </p:pic>
      <p:pic>
        <p:nvPicPr>
          <p:cNvPr id="6" name="Afbeelding 5">
            <a:extLst>
              <a:ext uri="{FF2B5EF4-FFF2-40B4-BE49-F238E27FC236}">
                <a16:creationId xmlns:a16="http://schemas.microsoft.com/office/drawing/2014/main" id="{75A0F320-E2A9-45A5-9AFE-98F0C6F732E7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75" t="9223" r="8712" b="6537"/>
          <a:stretch/>
        </p:blipFill>
        <p:spPr>
          <a:xfrm>
            <a:off x="0" y="3429000"/>
            <a:ext cx="5820885" cy="3057394"/>
          </a:xfrm>
          <a:prstGeom prst="rect">
            <a:avLst/>
          </a:prstGeom>
        </p:spPr>
      </p:pic>
      <p:pic>
        <p:nvPicPr>
          <p:cNvPr id="5" name="Afbeelding 4">
            <a:extLst>
              <a:ext uri="{FF2B5EF4-FFF2-40B4-BE49-F238E27FC236}">
                <a16:creationId xmlns:a16="http://schemas.microsoft.com/office/drawing/2014/main" id="{9094B62E-747E-4EA9-A923-A616DED68F75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444" t="9352" r="8735" b="6783"/>
          <a:stretch/>
        </p:blipFill>
        <p:spPr>
          <a:xfrm>
            <a:off x="6096000" y="1734531"/>
            <a:ext cx="5968662" cy="3057394"/>
          </a:xfrm>
          <a:prstGeom prst="rect">
            <a:avLst/>
          </a:prstGeom>
        </p:spPr>
      </p:pic>
      <p:sp>
        <p:nvSpPr>
          <p:cNvPr id="7" name="Tekstvak 6">
            <a:extLst>
              <a:ext uri="{FF2B5EF4-FFF2-40B4-BE49-F238E27FC236}">
                <a16:creationId xmlns:a16="http://schemas.microsoft.com/office/drawing/2014/main" id="{5DF44085-D81F-4642-A571-B4B3F8A6F2E6}"/>
              </a:ext>
            </a:extLst>
          </p:cNvPr>
          <p:cNvSpPr txBox="1"/>
          <p:nvPr/>
        </p:nvSpPr>
        <p:spPr>
          <a:xfrm>
            <a:off x="2538236" y="3039845"/>
            <a:ext cx="228013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500" dirty="0">
                <a:latin typeface="Arial" panose="020B0604020202020204" pitchFamily="34" charset="0"/>
                <a:cs typeface="Arial" panose="020B0604020202020204" pitchFamily="34" charset="0"/>
              </a:rPr>
              <a:t>ACL prestretch factor</a:t>
            </a:r>
            <a:endParaRPr lang="nl-NL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kstvak 7">
            <a:extLst>
              <a:ext uri="{FF2B5EF4-FFF2-40B4-BE49-F238E27FC236}">
                <a16:creationId xmlns:a16="http://schemas.microsoft.com/office/drawing/2014/main" id="{31592F88-BD82-4C14-B425-8ABEB616D713}"/>
              </a:ext>
            </a:extLst>
          </p:cNvPr>
          <p:cNvSpPr txBox="1"/>
          <p:nvPr/>
        </p:nvSpPr>
        <p:spPr>
          <a:xfrm>
            <a:off x="2538236" y="6486394"/>
            <a:ext cx="228013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500" dirty="0">
                <a:latin typeface="Arial" panose="020B0604020202020204" pitchFamily="34" charset="0"/>
                <a:cs typeface="Arial" panose="020B0604020202020204" pitchFamily="34" charset="0"/>
              </a:rPr>
              <a:t>ACL prestretch factor</a:t>
            </a:r>
            <a:endParaRPr lang="nl-NL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Tekstvak 8">
            <a:extLst>
              <a:ext uri="{FF2B5EF4-FFF2-40B4-BE49-F238E27FC236}">
                <a16:creationId xmlns:a16="http://schemas.microsoft.com/office/drawing/2014/main" id="{45DEC5D4-6B68-406D-AC78-D02081BDEEE6}"/>
              </a:ext>
            </a:extLst>
          </p:cNvPr>
          <p:cNvSpPr txBox="1"/>
          <p:nvPr/>
        </p:nvSpPr>
        <p:spPr>
          <a:xfrm>
            <a:off x="8937870" y="4788420"/>
            <a:ext cx="2280138" cy="16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500" dirty="0">
                <a:latin typeface="Arial" panose="020B0604020202020204" pitchFamily="34" charset="0"/>
                <a:cs typeface="Arial" panose="020B0604020202020204" pitchFamily="34" charset="0"/>
              </a:rPr>
              <a:t>ACL prestretch factor</a:t>
            </a:r>
            <a:endParaRPr lang="nl-NL" sz="5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14745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1A30A5-CAE7-4071-B433-221E8ED44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sz="2400" dirty="0">
                <a:latin typeface="Arial" panose="020B0604020202020204" pitchFamily="34" charset="0"/>
                <a:cs typeface="Arial" panose="020B0604020202020204" pitchFamily="34" charset="0"/>
              </a:rPr>
              <a:t>Sensitivity analyses – ACL </a:t>
            </a:r>
            <a:br>
              <a:rPr lang="en-NZ" sz="1800" dirty="0"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Prestretch </a:t>
            </a:r>
            <a:r>
              <a:rPr lang="nl-N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application</a:t>
            </a: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+ </a:t>
            </a:r>
            <a:r>
              <a:rPr lang="nl-N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flexion</a:t>
            </a: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nl-N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rotation</a:t>
            </a: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(max. </a:t>
            </a:r>
            <a:r>
              <a:rPr lang="nl-NL" sz="1800" b="0" i="0" u="none" strike="noStrike" dirty="0" err="1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reformations</a:t>
            </a:r>
            <a:r>
              <a:rPr lang="nl-NL" sz="1800" b="0" i="0" u="none" strike="noStrike" dirty="0">
                <a:solidFill>
                  <a:srgbClr val="000000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 25)</a:t>
            </a:r>
            <a:endParaRPr lang="nl-NL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555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253C471F-1D39-45A7-BB46-80BF10EC712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A11218E3-1DFA-4F1D-AC07-57FA293ACA5D}"/>
              </a:ext>
            </a:extLst>
          </p:cNvPr>
          <p:cNvSpPr txBox="1"/>
          <p:nvPr/>
        </p:nvSpPr>
        <p:spPr>
          <a:xfrm>
            <a:off x="1365738" y="894862"/>
            <a:ext cx="114886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700" b="1" dirty="0">
                <a:latin typeface="Arial" panose="020B0604020202020204" pitchFamily="34" charset="0"/>
                <a:cs typeface="Arial" panose="020B0604020202020204" pitchFamily="34" charset="0"/>
              </a:rPr>
              <a:t>ACL prestretch factors</a:t>
            </a:r>
            <a:endParaRPr lang="nl-NL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27207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CF9543AA-F57F-4A00-8E66-DEB1639A00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23744EB3-853F-44A1-9EBC-6314A6D4F414}"/>
              </a:ext>
            </a:extLst>
          </p:cNvPr>
          <p:cNvSpPr txBox="1"/>
          <p:nvPr/>
        </p:nvSpPr>
        <p:spPr>
          <a:xfrm>
            <a:off x="9987224" y="873091"/>
            <a:ext cx="114886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700" b="1" dirty="0">
                <a:latin typeface="Arial" panose="020B0604020202020204" pitchFamily="34" charset="0"/>
                <a:cs typeface="Arial" panose="020B0604020202020204" pitchFamily="34" charset="0"/>
              </a:rPr>
              <a:t>ACL prestretch factors</a:t>
            </a:r>
            <a:endParaRPr lang="nl-NL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30448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Afbeelding 4">
            <a:extLst>
              <a:ext uri="{FF2B5EF4-FFF2-40B4-BE49-F238E27FC236}">
                <a16:creationId xmlns:a16="http://schemas.microsoft.com/office/drawing/2014/main" id="{042DF55F-D718-4DEF-817B-2579719E58B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3" name="Tekstvak 2">
            <a:extLst>
              <a:ext uri="{FF2B5EF4-FFF2-40B4-BE49-F238E27FC236}">
                <a16:creationId xmlns:a16="http://schemas.microsoft.com/office/drawing/2014/main" id="{8F243066-62D2-4425-970F-21CBFCE5A8DE}"/>
              </a:ext>
            </a:extLst>
          </p:cNvPr>
          <p:cNvSpPr txBox="1"/>
          <p:nvPr/>
        </p:nvSpPr>
        <p:spPr>
          <a:xfrm>
            <a:off x="1365738" y="894862"/>
            <a:ext cx="114886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700" b="1" dirty="0">
                <a:latin typeface="Arial" panose="020B0604020202020204" pitchFamily="34" charset="0"/>
                <a:cs typeface="Arial" panose="020B0604020202020204" pitchFamily="34" charset="0"/>
              </a:rPr>
              <a:t>ACL prestretch factors</a:t>
            </a:r>
            <a:endParaRPr lang="nl-NL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181134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618E636D-C1B0-4B41-AA28-4C5D2C83332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C9B59784-F22F-4030-87F2-37E2AA85558C}"/>
              </a:ext>
            </a:extLst>
          </p:cNvPr>
          <p:cNvSpPr txBox="1"/>
          <p:nvPr/>
        </p:nvSpPr>
        <p:spPr>
          <a:xfrm>
            <a:off x="1365738" y="894862"/>
            <a:ext cx="114886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700" b="1" dirty="0">
                <a:latin typeface="Arial" panose="020B0604020202020204" pitchFamily="34" charset="0"/>
                <a:cs typeface="Arial" panose="020B0604020202020204" pitchFamily="34" charset="0"/>
              </a:rPr>
              <a:t>ACL prestretch factors</a:t>
            </a:r>
            <a:endParaRPr lang="nl-NL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8968787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2027B09F-7309-414E-B372-3C6253C443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07975"/>
            <a:ext cx="12192000" cy="6242050"/>
          </a:xfrm>
          <a:prstGeom prst="rect">
            <a:avLst/>
          </a:prstGeom>
        </p:spPr>
      </p:pic>
      <p:sp>
        <p:nvSpPr>
          <p:cNvPr id="4" name="Tekstvak 3">
            <a:extLst>
              <a:ext uri="{FF2B5EF4-FFF2-40B4-BE49-F238E27FC236}">
                <a16:creationId xmlns:a16="http://schemas.microsoft.com/office/drawing/2014/main" id="{F5E3C29C-D401-4DC0-A56A-FC45CD9059D7}"/>
              </a:ext>
            </a:extLst>
          </p:cNvPr>
          <p:cNvSpPr txBox="1"/>
          <p:nvPr/>
        </p:nvSpPr>
        <p:spPr>
          <a:xfrm>
            <a:off x="1343966" y="1406490"/>
            <a:ext cx="1148862" cy="20005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NZ" sz="700" b="1" dirty="0">
                <a:latin typeface="Arial" panose="020B0604020202020204" pitchFamily="34" charset="0"/>
                <a:cs typeface="Arial" panose="020B0604020202020204" pitchFamily="34" charset="0"/>
              </a:rPr>
              <a:t>ACL prestretch factors</a:t>
            </a:r>
            <a:endParaRPr lang="nl-NL" sz="7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0265043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86</TotalTime>
  <Words>211</Words>
  <Application>Microsoft Office PowerPoint</Application>
  <PresentationFormat>Breedbeeld</PresentationFormat>
  <Paragraphs>46</Paragraphs>
  <Slides>21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21</vt:i4>
      </vt:variant>
    </vt:vector>
  </HeadingPairs>
  <TitlesOfParts>
    <vt:vector size="25" baseType="lpstr">
      <vt:lpstr>Arial</vt:lpstr>
      <vt:lpstr>Calibri</vt:lpstr>
      <vt:lpstr>Calibri Light</vt:lpstr>
      <vt:lpstr>Kantoorthema</vt:lpstr>
      <vt:lpstr>PowerPoint-presentatie</vt:lpstr>
      <vt:lpstr>PowerPoint-presentatie</vt:lpstr>
      <vt:lpstr>PowerPoint-presentatie</vt:lpstr>
      <vt:lpstr>Sensitivity analyses – ACL   2. Prestretch application + flexion rotation (max. reformations 25)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Sensitivity analyses – ACL   3. Prestretch application + flexion rotation (max. reformations 100)</vt:lpstr>
      <vt:lpstr>PowerPoint-presentatie</vt:lpstr>
      <vt:lpstr>PowerPoint-presentatie</vt:lpstr>
      <vt:lpstr>PowerPoint-presentatie</vt:lpstr>
      <vt:lpstr>PowerPoint-presentatie</vt:lpstr>
      <vt:lpstr>PowerPoint-presentatie</vt:lpstr>
      <vt:lpstr>PowerPoint-presentatie</vt:lpstr>
      <vt:lpstr>Sensitivity analyses – ACL   4. Prestretch in a smaller range + flexion rotation to 1 radian flexion angle.  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Nynke Rooks</dc:creator>
  <cp:lastModifiedBy>Nynke Rooks</cp:lastModifiedBy>
  <cp:revision>11</cp:revision>
  <dcterms:created xsi:type="dcterms:W3CDTF">2021-10-03T02:08:52Z</dcterms:created>
  <dcterms:modified xsi:type="dcterms:W3CDTF">2021-12-13T01:42:15Z</dcterms:modified>
</cp:coreProperties>
</file>