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312" r:id="rId3"/>
    <p:sldId id="313" r:id="rId4"/>
    <p:sldId id="316" r:id="rId5"/>
    <p:sldId id="314" r:id="rId6"/>
    <p:sldId id="306" r:id="rId7"/>
    <p:sldId id="315" r:id="rId8"/>
    <p:sldId id="307" r:id="rId9"/>
    <p:sldId id="317" r:id="rId10"/>
    <p:sldId id="270" r:id="rId11"/>
    <p:sldId id="308" r:id="rId12"/>
    <p:sldId id="30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94" autoAdjust="0"/>
    <p:restoredTop sz="83195" autoAdjust="0"/>
  </p:normalViewPr>
  <p:slideViewPr>
    <p:cSldViewPr snapToGrid="0">
      <p:cViewPr>
        <p:scale>
          <a:sx n="70" d="100"/>
          <a:sy n="70" d="100"/>
        </p:scale>
        <p:origin x="-54" y="-4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imtk.org/projects/opensim" TargetMode="External"/><Relationship Id="rId2" Type="http://schemas.openxmlformats.org/officeDocument/2006/relationships/hyperlink" Target="https://simtk.org/home/kneemode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hyperlink" Target="https://simtk.org/home/kneemodel/" TargetMode="Externa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simtk.org/home/uwcosim" TargetMode="External"/><Relationship Id="rId2" Type="http://schemas.openxmlformats.org/officeDocument/2006/relationships/image" Target="../media/image1.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Cosimulation</a:t>
            </a:r>
            <a:r>
              <a:rPr lang="en-US" dirty="0" smtClean="0"/>
              <a:t> of Soft Tissue Loads and Multibody Dynamics</a:t>
            </a:r>
            <a:endParaRPr lang="en-US" dirty="0"/>
          </a:p>
        </p:txBody>
      </p:sp>
      <p:sp>
        <p:nvSpPr>
          <p:cNvPr id="3" name="Subtitle 2"/>
          <p:cNvSpPr>
            <a:spLocks noGrp="1"/>
          </p:cNvSpPr>
          <p:nvPr>
            <p:ph type="subTitle" idx="1"/>
          </p:nvPr>
        </p:nvSpPr>
        <p:spPr/>
        <p:txBody>
          <a:bodyPr/>
          <a:lstStyle/>
          <a:p>
            <a:r>
              <a:rPr lang="en-US" dirty="0" smtClean="0"/>
              <a:t>Anne Schmitz</a:t>
            </a:r>
            <a:endParaRPr lang="en-US" dirty="0"/>
          </a:p>
        </p:txBody>
      </p:sp>
    </p:spTree>
    <p:extLst>
      <p:ext uri="{BB962C8B-B14F-4D97-AF65-F5344CB8AC3E}">
        <p14:creationId xmlns:p14="http://schemas.microsoft.com/office/powerpoint/2010/main" val="763844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84869" cy="1143000"/>
          </a:xfrm>
        </p:spPr>
        <p:txBody>
          <a:bodyPr>
            <a:normAutofit fontScale="90000"/>
          </a:bodyPr>
          <a:lstStyle/>
          <a:p>
            <a:r>
              <a:rPr lang="en-US" dirty="0" smtClean="0"/>
              <a:t>Cosimulation of a Simple Motion</a:t>
            </a:r>
            <a:endParaRPr lang="en-US" dirty="0"/>
          </a:p>
        </p:txBody>
      </p:sp>
      <p:sp>
        <p:nvSpPr>
          <p:cNvPr id="4" name="Content Placeholder 3"/>
          <p:cNvSpPr>
            <a:spLocks noGrp="1"/>
          </p:cNvSpPr>
          <p:nvPr>
            <p:ph idx="1"/>
          </p:nvPr>
        </p:nvSpPr>
        <p:spPr>
          <a:xfrm>
            <a:off x="457200" y="1600200"/>
            <a:ext cx="6584869" cy="4786952"/>
          </a:xfrm>
        </p:spPr>
        <p:txBody>
          <a:bodyPr>
            <a:normAutofit fontScale="62500" lnSpcReduction="20000"/>
          </a:bodyPr>
          <a:lstStyle/>
          <a:p>
            <a:pPr marL="285750" indent="-285750"/>
            <a:r>
              <a:rPr lang="en-US" dirty="0"/>
              <a:t>All </a:t>
            </a:r>
            <a:r>
              <a:rPr lang="en-US" dirty="0" err="1"/>
              <a:t>dof</a:t>
            </a:r>
            <a:r>
              <a:rPr lang="en-US" dirty="0"/>
              <a:t> locked except for knee</a:t>
            </a:r>
          </a:p>
          <a:p>
            <a:pPr marL="285750" indent="-285750"/>
            <a:endParaRPr lang="en-US" dirty="0" smtClean="0"/>
          </a:p>
          <a:p>
            <a:pPr marL="285750" indent="-285750"/>
            <a:r>
              <a:rPr lang="en-US" dirty="0" smtClean="0"/>
              <a:t>1 </a:t>
            </a:r>
            <a:r>
              <a:rPr lang="en-US" dirty="0" err="1"/>
              <a:t>dof</a:t>
            </a:r>
            <a:r>
              <a:rPr lang="en-US" dirty="0"/>
              <a:t> patellofemoral joint</a:t>
            </a:r>
          </a:p>
          <a:p>
            <a:pPr marL="285750" indent="-285750"/>
            <a:endParaRPr lang="en-US" dirty="0" smtClean="0"/>
          </a:p>
          <a:p>
            <a:pPr marL="285750" indent="-285750"/>
            <a:r>
              <a:rPr lang="en-US" dirty="0" smtClean="0"/>
              <a:t>6 </a:t>
            </a:r>
            <a:r>
              <a:rPr lang="en-US" dirty="0" err="1"/>
              <a:t>dof</a:t>
            </a:r>
            <a:r>
              <a:rPr lang="en-US" dirty="0"/>
              <a:t> tibiofemoral joint</a:t>
            </a:r>
          </a:p>
          <a:p>
            <a:pPr marL="285750" indent="-285750"/>
            <a:endParaRPr lang="en-US" dirty="0" smtClean="0"/>
          </a:p>
          <a:p>
            <a:pPr marL="285750" indent="-285750"/>
            <a:r>
              <a:rPr lang="en-US" dirty="0" smtClean="0"/>
              <a:t>Track </a:t>
            </a:r>
            <a:r>
              <a:rPr lang="en-US" dirty="0"/>
              <a:t>time-varying knee flexion using computed muscle </a:t>
            </a:r>
            <a:r>
              <a:rPr lang="en-US" dirty="0" smtClean="0"/>
              <a:t>control</a:t>
            </a:r>
          </a:p>
          <a:p>
            <a:pPr marL="285750" indent="-285750"/>
            <a:endParaRPr lang="en-US" dirty="0"/>
          </a:p>
          <a:p>
            <a:pPr marL="285750" indent="-285750"/>
            <a:r>
              <a:rPr lang="en-US" dirty="0" smtClean="0"/>
              <a:t>Perform:</a:t>
            </a:r>
          </a:p>
          <a:p>
            <a:pPr marL="685800" lvl="1"/>
            <a:r>
              <a:rPr lang="en-US" dirty="0" smtClean="0"/>
              <a:t>Computed muscle control</a:t>
            </a:r>
          </a:p>
          <a:p>
            <a:pPr marL="685800" lvl="1"/>
            <a:r>
              <a:rPr lang="en-US" dirty="0" smtClean="0"/>
              <a:t>Inverse dynamics (to compare joint torques with CMC reserve actuators)</a:t>
            </a:r>
          </a:p>
          <a:p>
            <a:pPr marL="285750"/>
            <a:endParaRPr lang="en-US" dirty="0"/>
          </a:p>
          <a:p>
            <a:pPr marL="285750"/>
            <a:r>
              <a:rPr lang="en-US" dirty="0"/>
              <a:t>Perform these analyses by running Model -&gt; </a:t>
            </a:r>
            <a:r>
              <a:rPr lang="en-US" dirty="0" smtClean="0"/>
              <a:t>Simple_Motion5 </a:t>
            </a:r>
            <a:r>
              <a:rPr lang="en-US" dirty="0"/>
              <a:t>-&gt; </a:t>
            </a:r>
            <a:r>
              <a:rPr lang="en-US" dirty="0" smtClean="0"/>
              <a:t>run_CMC.cmd</a:t>
            </a:r>
            <a:endParaRPr lang="en-US" dirty="0"/>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800" t="2025" r="9709" b="2054"/>
          <a:stretch/>
        </p:blipFill>
        <p:spPr bwMode="auto">
          <a:xfrm>
            <a:off x="7042069" y="239949"/>
            <a:ext cx="1555668" cy="6512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448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Autofit/>
          </a:bodyPr>
          <a:lstStyle/>
          <a:p>
            <a:r>
              <a:rPr lang="en-US" sz="2400" dirty="0" smtClean="0"/>
              <a:t>When joint laxity is included in the estimation of muscle forces, CMC adequately tracks the prescribed kinematics. The non-zero reserve actuator torque is due to passive structures since CMC cannot account for this in the optimization algorithm. </a:t>
            </a:r>
            <a:endParaRPr lang="en-US" sz="2400"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9144000" cy="4893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498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Autofit/>
          </a:bodyPr>
          <a:lstStyle/>
          <a:p>
            <a:r>
              <a:rPr lang="en-US" sz="2400" dirty="0" smtClean="0">
                <a:sym typeface="Wingdings" panose="05000000000000000000" pitchFamily="2" charset="2"/>
              </a:rPr>
              <a:t>By assuming a kinematic joint, the serial simulation under predicts the total muscle force during the movement. Hence, the cartilage contact loads are also underestimated.</a:t>
            </a:r>
            <a:endParaRPr lang="en-US" sz="24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89" t="3576" b="4364"/>
          <a:stretch/>
        </p:blipFill>
        <p:spPr bwMode="auto">
          <a:xfrm>
            <a:off x="1466603" y="1371600"/>
            <a:ext cx="6400800" cy="5286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9286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447800"/>
            <a:ext cx="8229600" cy="5029200"/>
          </a:xfrm>
        </p:spPr>
        <p:txBody>
          <a:bodyPr>
            <a:normAutofit fontScale="70000" lnSpcReduction="20000"/>
          </a:bodyPr>
          <a:lstStyle/>
          <a:p>
            <a:r>
              <a:rPr lang="en-US" dirty="0" smtClean="0"/>
              <a:t>2 approaches used in the literature to estimate soft tissue loads</a:t>
            </a:r>
          </a:p>
          <a:p>
            <a:pPr lvl="1"/>
            <a:r>
              <a:rPr lang="en-US" dirty="0" smtClean="0"/>
              <a:t>Serial</a:t>
            </a:r>
          </a:p>
          <a:p>
            <a:pPr lvl="1"/>
            <a:r>
              <a:rPr lang="en-US" dirty="0" err="1" smtClean="0"/>
              <a:t>Cosimulation</a:t>
            </a:r>
            <a:endParaRPr lang="en-US" dirty="0" smtClean="0"/>
          </a:p>
          <a:p>
            <a:endParaRPr lang="en-US" dirty="0"/>
          </a:p>
          <a:p>
            <a:r>
              <a:rPr lang="en-US" dirty="0" smtClean="0"/>
              <a:t>Serial approach assumes kinematic joints that behave independent of load</a:t>
            </a:r>
          </a:p>
          <a:p>
            <a:endParaRPr lang="en-US" dirty="0"/>
          </a:p>
          <a:p>
            <a:r>
              <a:rPr lang="en-US" dirty="0" smtClean="0"/>
              <a:t>As a consequence, this impacts the muscle moment arms and ultimately the calculated muscle forces</a:t>
            </a:r>
          </a:p>
          <a:p>
            <a:endParaRPr lang="en-US" dirty="0"/>
          </a:p>
          <a:p>
            <a:r>
              <a:rPr lang="en-US" dirty="0" smtClean="0"/>
              <a:t>Muscle forces are the main contributor to cartilage contact loads, a key clinical variable in the development of osteoarthritis</a:t>
            </a:r>
          </a:p>
          <a:p>
            <a:endParaRPr lang="en-US" dirty="0"/>
          </a:p>
          <a:p>
            <a:r>
              <a:rPr lang="en-US" u="sng" dirty="0" smtClean="0"/>
              <a:t>Goal of study</a:t>
            </a:r>
            <a:r>
              <a:rPr lang="en-US" dirty="0" smtClean="0"/>
              <a:t>: Investigate how serial versus </a:t>
            </a:r>
            <a:r>
              <a:rPr lang="en-US" dirty="0" err="1" smtClean="0"/>
              <a:t>cosimulation</a:t>
            </a:r>
            <a:r>
              <a:rPr lang="en-US" dirty="0" smtClean="0"/>
              <a:t> approaches affect cartilage contact loads</a:t>
            </a:r>
            <a:endParaRPr lang="en-US" dirty="0"/>
          </a:p>
        </p:txBody>
      </p:sp>
    </p:spTree>
    <p:extLst>
      <p:ext uri="{BB962C8B-B14F-4D97-AF65-F5344CB8AC3E}">
        <p14:creationId xmlns:p14="http://schemas.microsoft.com/office/powerpoint/2010/main" val="2546825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a:xfrm>
            <a:off x="457200" y="1405719"/>
            <a:ext cx="8229600" cy="5199797"/>
          </a:xfrm>
        </p:spPr>
        <p:txBody>
          <a:bodyPr>
            <a:normAutofit fontScale="70000" lnSpcReduction="20000"/>
          </a:bodyPr>
          <a:lstStyle/>
          <a:p>
            <a:r>
              <a:rPr lang="en-US" dirty="0" smtClean="0"/>
              <a:t>Use gait2392 model scaled to Runner18 (motion capture data collected from Schmitz’s post-doc at UK)</a:t>
            </a:r>
          </a:p>
          <a:p>
            <a:endParaRPr lang="en-US" dirty="0" smtClean="0"/>
          </a:p>
          <a:p>
            <a:r>
              <a:rPr lang="en-US" dirty="0" smtClean="0"/>
              <a:t>Detailed joint model already </a:t>
            </a:r>
            <a:r>
              <a:rPr lang="en-US" dirty="0" smtClean="0"/>
              <a:t>established</a:t>
            </a:r>
          </a:p>
          <a:p>
            <a:pPr lvl="1"/>
            <a:r>
              <a:rPr lang="en-US" u="sng" dirty="0">
                <a:hlinkClick r:id="rId2"/>
              </a:rPr>
              <a:t>https://simtk.org/home/kneemodel</a:t>
            </a:r>
            <a:r>
              <a:rPr lang="en-US" u="sng" dirty="0" smtClean="0">
                <a:hlinkClick r:id="rId2"/>
              </a:rPr>
              <a:t>/</a:t>
            </a:r>
            <a:endParaRPr lang="en-US" dirty="0" smtClean="0"/>
          </a:p>
          <a:p>
            <a:endParaRPr lang="en-US" dirty="0" smtClean="0"/>
          </a:p>
          <a:p>
            <a:r>
              <a:rPr lang="en-US" dirty="0" smtClean="0"/>
              <a:t>Detailed joint model incorporated into scaled gait2392 model</a:t>
            </a:r>
            <a:endParaRPr lang="en-US" dirty="0"/>
          </a:p>
          <a:p>
            <a:endParaRPr lang="en-US" dirty="0"/>
          </a:p>
          <a:p>
            <a:r>
              <a:rPr lang="en-US" dirty="0" smtClean="0"/>
              <a:t>Estimate cartilage contact loads during a simple knee flexion movement</a:t>
            </a:r>
          </a:p>
          <a:p>
            <a:pPr lvl="1"/>
            <a:r>
              <a:rPr lang="en-US" dirty="0" smtClean="0"/>
              <a:t>Serial</a:t>
            </a:r>
          </a:p>
          <a:p>
            <a:pPr lvl="1"/>
            <a:r>
              <a:rPr lang="en-US" dirty="0" smtClean="0"/>
              <a:t>Cosimulation with CMC of the detailed joint </a:t>
            </a:r>
            <a:r>
              <a:rPr lang="en-US" dirty="0" smtClean="0"/>
              <a:t>model</a:t>
            </a:r>
          </a:p>
          <a:p>
            <a:pPr lvl="1"/>
            <a:r>
              <a:rPr lang="en-US" dirty="0" smtClean="0"/>
              <a:t>Use the open-source software OpenSim</a:t>
            </a:r>
          </a:p>
          <a:p>
            <a:pPr lvl="2"/>
            <a:r>
              <a:rPr lang="en-US" dirty="0">
                <a:hlinkClick r:id="rId3"/>
              </a:rPr>
              <a:t>https://</a:t>
            </a:r>
            <a:r>
              <a:rPr lang="en-US" dirty="0" smtClean="0">
                <a:hlinkClick r:id="rId3"/>
              </a:rPr>
              <a:t>simtk.org/projects/opensim</a:t>
            </a:r>
            <a:r>
              <a:rPr lang="en-US" dirty="0" smtClean="0"/>
              <a:t> </a:t>
            </a:r>
            <a:endParaRPr lang="en-US" dirty="0" smtClean="0"/>
          </a:p>
        </p:txBody>
      </p:sp>
    </p:spTree>
    <p:extLst>
      <p:ext uri="{BB962C8B-B14F-4D97-AF65-F5344CB8AC3E}">
        <p14:creationId xmlns:p14="http://schemas.microsoft.com/office/powerpoint/2010/main" val="3848633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rmAutofit fontScale="90000"/>
          </a:bodyPr>
          <a:lstStyle/>
          <a:p>
            <a:r>
              <a:rPr lang="en-US" sz="3200" dirty="0" smtClean="0"/>
              <a:t>Serial </a:t>
            </a:r>
            <a:r>
              <a:rPr lang="en-US" sz="3200" dirty="0"/>
              <a:t>approach was initially used to calculate cartilage contact loads during a simple knee flexion </a:t>
            </a:r>
            <a:r>
              <a:rPr lang="en-US" sz="3200" dirty="0" smtClean="0"/>
              <a:t>motion.</a:t>
            </a:r>
            <a:endParaRPr lang="en-US" sz="3200" dirty="0"/>
          </a:p>
        </p:txBody>
      </p:sp>
      <p:sp>
        <p:nvSpPr>
          <p:cNvPr id="4" name="Content Placeholder 2"/>
          <p:cNvSpPr txBox="1">
            <a:spLocks/>
          </p:cNvSpPr>
          <p:nvPr/>
        </p:nvSpPr>
        <p:spPr>
          <a:xfrm>
            <a:off x="2120900" y="4261185"/>
            <a:ext cx="2362200" cy="381000"/>
          </a:xfrm>
          <a:prstGeom prst="rect">
            <a:avLst/>
          </a:prstGeom>
        </p:spPr>
        <p:txBody>
          <a:bodyPr>
            <a:normAutofit lnSpcReduction="10000"/>
          </a:bodyPr>
          <a:lstStyle/>
          <a:p>
            <a:pPr marL="320040" indent="-320040" algn="ctr" fontAlgn="auto">
              <a:spcBef>
                <a:spcPts val="700"/>
              </a:spcBef>
              <a:spcAft>
                <a:spcPts val="0"/>
              </a:spcAft>
              <a:buClr>
                <a:schemeClr val="accent2"/>
              </a:buClr>
              <a:buSzPct val="60000"/>
              <a:defRPr/>
            </a:pPr>
            <a:r>
              <a:rPr lang="en-US" sz="2000" dirty="0">
                <a:latin typeface="+mn-lt"/>
                <a:cs typeface="+mn-cs"/>
              </a:rPr>
              <a:t>Muscle Forces</a:t>
            </a:r>
            <a:endParaRPr lang="en-US" sz="1400" dirty="0">
              <a:latin typeface="+mn-lt"/>
              <a:cs typeface="+mn-cs"/>
            </a:endParaRPr>
          </a:p>
        </p:txBody>
      </p:sp>
      <p:pic>
        <p:nvPicPr>
          <p:cNvPr id="5" name="Picture 3" descr="C:\Research\PROPOSAL\Shriners_05\GaitMotion\snapshot0004.tif"/>
          <p:cNvPicPr>
            <a:picLocks noChangeAspect="1" noChangeArrowheads="1"/>
          </p:cNvPicPr>
          <p:nvPr/>
        </p:nvPicPr>
        <p:blipFill>
          <a:blip r:embed="rId2" cstate="print"/>
          <a:srcRect/>
          <a:stretch>
            <a:fillRect/>
          </a:stretch>
        </p:blipFill>
        <p:spPr bwMode="auto">
          <a:xfrm>
            <a:off x="358775" y="4115135"/>
            <a:ext cx="1654175" cy="2668588"/>
          </a:xfrm>
          <a:prstGeom prst="rect">
            <a:avLst/>
          </a:prstGeom>
          <a:noFill/>
          <a:ln w="9525">
            <a:noFill/>
            <a:miter lim="800000"/>
            <a:headEnd/>
            <a:tailEnd/>
          </a:ln>
        </p:spPr>
      </p:pic>
      <p:sp>
        <p:nvSpPr>
          <p:cNvPr id="6" name="Right Arrow 5"/>
          <p:cNvSpPr/>
          <p:nvPr/>
        </p:nvSpPr>
        <p:spPr>
          <a:xfrm>
            <a:off x="2028825" y="4642185"/>
            <a:ext cx="2555875" cy="255588"/>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a:spLocks noChangeArrowheads="1"/>
          </p:cNvSpPr>
          <p:nvPr/>
        </p:nvSpPr>
        <p:spPr bwMode="auto">
          <a:xfrm>
            <a:off x="137455" y="1266215"/>
            <a:ext cx="4191000" cy="2800767"/>
          </a:xfrm>
          <a:prstGeom prst="rect">
            <a:avLst/>
          </a:prstGeom>
          <a:noFill/>
          <a:ln w="9525">
            <a:noFill/>
            <a:miter lim="800000"/>
            <a:headEnd/>
            <a:tailEnd/>
          </a:ln>
        </p:spPr>
        <p:txBody>
          <a:bodyPr wrap="square">
            <a:spAutoFit/>
          </a:bodyPr>
          <a:lstStyle/>
          <a:p>
            <a:r>
              <a:rPr lang="en-US" sz="2000" u="sng" dirty="0" smtClean="0">
                <a:latin typeface="Calibri" pitchFamily="34" charset="0"/>
              </a:rPr>
              <a:t>Multibody Dynamics</a:t>
            </a:r>
          </a:p>
          <a:p>
            <a:pPr>
              <a:buFont typeface="Arial" pitchFamily="34" charset="0"/>
              <a:buChar char="•"/>
            </a:pPr>
            <a:endParaRPr lang="en-US" sz="1600" dirty="0" smtClean="0">
              <a:latin typeface="Calibri" pitchFamily="34" charset="0"/>
            </a:endParaRPr>
          </a:p>
          <a:p>
            <a:pPr marL="285750" indent="-285750">
              <a:buFont typeface="Arial" panose="020B0604020202020204" pitchFamily="34" charset="0"/>
              <a:buChar char="•"/>
            </a:pPr>
            <a:r>
              <a:rPr lang="en-US" sz="1600" dirty="0">
                <a:latin typeface="Calibri" pitchFamily="34" charset="0"/>
              </a:rPr>
              <a:t>1 DOF joint that behaves independent of load </a:t>
            </a:r>
            <a:r>
              <a:rPr lang="en-US" sz="1200" dirty="0" smtClean="0">
                <a:latin typeface="Calibri" pitchFamily="34" charset="0"/>
              </a:rPr>
              <a:t>(gait 2392 model Arnold et al. 2010)</a:t>
            </a:r>
          </a:p>
          <a:p>
            <a:pPr marL="171450" indent="-171450">
              <a:buFont typeface="Arial" panose="020B0604020202020204" pitchFamily="34" charset="0"/>
              <a:buChar char="•"/>
            </a:pPr>
            <a:endParaRPr lang="en-US" sz="1200" dirty="0">
              <a:latin typeface="Calibri" pitchFamily="34" charset="0"/>
            </a:endParaRPr>
          </a:p>
          <a:p>
            <a:pPr marL="285750" indent="-285750">
              <a:buFont typeface="Arial" panose="020B0604020202020204" pitchFamily="34" charset="0"/>
              <a:buChar char="•"/>
            </a:pPr>
            <a:r>
              <a:rPr lang="en-US" sz="1600" dirty="0" smtClean="0">
                <a:latin typeface="Calibri" pitchFamily="34" charset="0"/>
              </a:rPr>
              <a:t>OpenSim software used</a:t>
            </a:r>
          </a:p>
          <a:p>
            <a:pPr marL="285750" indent="-285750">
              <a:buFont typeface="Arial" panose="020B0604020202020204" pitchFamily="34" charset="0"/>
              <a:buChar char="•"/>
            </a:pPr>
            <a:endParaRPr lang="en-US" sz="1600" dirty="0">
              <a:latin typeface="Calibri" pitchFamily="34" charset="0"/>
            </a:endParaRPr>
          </a:p>
          <a:p>
            <a:pPr marL="285750" indent="-285750">
              <a:buFont typeface="Arial" panose="020B0604020202020204" pitchFamily="34" charset="0"/>
              <a:buChar char="•"/>
            </a:pPr>
            <a:r>
              <a:rPr lang="en-US" sz="1600" dirty="0" smtClean="0">
                <a:latin typeface="Calibri" pitchFamily="34" charset="0"/>
              </a:rPr>
              <a:t>Computed muscle control </a:t>
            </a:r>
            <a:r>
              <a:rPr lang="en-US" sz="1200" dirty="0" smtClean="0">
                <a:latin typeface="Calibri" pitchFamily="34" charset="0"/>
              </a:rPr>
              <a:t>(Thelen and Anderson 2006) </a:t>
            </a:r>
            <a:r>
              <a:rPr lang="en-US" sz="1600" dirty="0" smtClean="0">
                <a:latin typeface="Calibri" pitchFamily="34" charset="0"/>
              </a:rPr>
              <a:t>used to calculate muscle forces needed to track a right knee flexion angle from 0 – 50 degrees</a:t>
            </a:r>
            <a:endParaRPr lang="en-US" sz="1600" dirty="0">
              <a:latin typeface="Calibri" pitchFamily="34" charset="0"/>
            </a:endParaRPr>
          </a:p>
        </p:txBody>
      </p:sp>
      <p:sp>
        <p:nvSpPr>
          <p:cNvPr id="9" name="Rectangle 8"/>
          <p:cNvSpPr/>
          <p:nvPr/>
        </p:nvSpPr>
        <p:spPr>
          <a:xfrm>
            <a:off x="4528457" y="6600027"/>
            <a:ext cx="446314" cy="2068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p:cNvSpPr txBox="1">
            <a:spLocks/>
          </p:cNvSpPr>
          <p:nvPr/>
        </p:nvSpPr>
        <p:spPr bwMode="auto">
          <a:xfrm>
            <a:off x="6937375" y="3970673"/>
            <a:ext cx="2133600" cy="740234"/>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Ligament </a:t>
            </a:r>
            <a:r>
              <a:rPr lang="en-US" sz="2000" dirty="0" smtClean="0">
                <a:latin typeface="Tw Cen MT" pitchFamily="34" charset="0"/>
              </a:rPr>
              <a:t>Forces</a:t>
            </a: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p:txBody>
      </p:sp>
      <p:sp>
        <p:nvSpPr>
          <p:cNvPr id="11" name="Content Placeholder 2"/>
          <p:cNvSpPr txBox="1">
            <a:spLocks/>
          </p:cNvSpPr>
          <p:nvPr/>
        </p:nvSpPr>
        <p:spPr bwMode="auto">
          <a:xfrm>
            <a:off x="6937375" y="4747878"/>
            <a:ext cx="2057400" cy="73852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Cartilage </a:t>
            </a:r>
            <a:r>
              <a:rPr lang="en-US" sz="2000" dirty="0" smtClean="0">
                <a:latin typeface="Tw Cen MT" pitchFamily="34" charset="0"/>
              </a:rPr>
              <a:t>Forces</a:t>
            </a:r>
            <a:endParaRPr lang="en-US" sz="2000" dirty="0">
              <a:latin typeface="Tw Cen MT" pitchFamily="34" charset="0"/>
            </a:endParaRPr>
          </a:p>
        </p:txBody>
      </p:sp>
      <p:sp>
        <p:nvSpPr>
          <p:cNvPr id="12" name="Content Placeholder 2"/>
          <p:cNvSpPr txBox="1">
            <a:spLocks/>
          </p:cNvSpPr>
          <p:nvPr/>
        </p:nvSpPr>
        <p:spPr bwMode="auto">
          <a:xfrm>
            <a:off x="6937375" y="5494673"/>
            <a:ext cx="2133600" cy="75406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smtClean="0">
                <a:latin typeface="Tw Cen MT" pitchFamily="34" charset="0"/>
              </a:rPr>
              <a:t>Secondary Joint </a:t>
            </a:r>
            <a:r>
              <a:rPr lang="en-US" sz="2000" dirty="0">
                <a:latin typeface="Tw Cen MT" pitchFamily="34" charset="0"/>
              </a:rPr>
              <a:t>Kinematics</a:t>
            </a:r>
          </a:p>
        </p:txBody>
      </p:sp>
      <p:sp>
        <p:nvSpPr>
          <p:cNvPr id="13" name="Right Arrow 12"/>
          <p:cNvSpPr/>
          <p:nvPr/>
        </p:nvSpPr>
        <p:spPr>
          <a:xfrm>
            <a:off x="6553200" y="4132598"/>
            <a:ext cx="457200" cy="165100"/>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ight Arrow 13"/>
          <p:cNvSpPr/>
          <p:nvPr/>
        </p:nvSpPr>
        <p:spPr>
          <a:xfrm>
            <a:off x="6553200" y="4863307"/>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ight Arrow 14"/>
          <p:cNvSpPr/>
          <p:nvPr/>
        </p:nvSpPr>
        <p:spPr>
          <a:xfrm>
            <a:off x="6553200" y="5602623"/>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6000" b="94200" l="26400" r="73200"/>
                    </a14:imgEffect>
                  </a14:imgLayer>
                </a14:imgProps>
              </a:ext>
            </a:extLst>
          </a:blip>
          <a:srcRect l="21053" t="2632" r="23685" b="4294"/>
          <a:stretch>
            <a:fillRect/>
          </a:stretch>
        </p:blipFill>
        <p:spPr bwMode="auto">
          <a:xfrm flipH="1">
            <a:off x="4804226" y="3581400"/>
            <a:ext cx="2176462" cy="3325813"/>
          </a:xfrm>
          <a:prstGeom prst="rect">
            <a:avLst/>
          </a:prstGeom>
          <a:noFill/>
          <a:ln w="9525">
            <a:noFill/>
            <a:miter lim="800000"/>
            <a:headEnd/>
            <a:tailEnd/>
          </a:ln>
        </p:spPr>
      </p:pic>
      <p:sp>
        <p:nvSpPr>
          <p:cNvPr id="24" name="Rectangle 23"/>
          <p:cNvSpPr/>
          <p:nvPr/>
        </p:nvSpPr>
        <p:spPr>
          <a:xfrm>
            <a:off x="7010400" y="4812339"/>
            <a:ext cx="1828800" cy="3692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a:spLocks noChangeArrowheads="1"/>
          </p:cNvSpPr>
          <p:nvPr/>
        </p:nvSpPr>
        <p:spPr bwMode="auto">
          <a:xfrm>
            <a:off x="4751614" y="1219200"/>
            <a:ext cx="4191000" cy="2677656"/>
          </a:xfrm>
          <a:prstGeom prst="rect">
            <a:avLst/>
          </a:prstGeom>
          <a:noFill/>
          <a:ln w="9525">
            <a:noFill/>
            <a:miter lim="800000"/>
            <a:headEnd/>
            <a:tailEnd/>
          </a:ln>
        </p:spPr>
        <p:txBody>
          <a:bodyPr wrap="square">
            <a:spAutoFit/>
          </a:bodyPr>
          <a:lstStyle/>
          <a:p>
            <a:r>
              <a:rPr lang="en-US" sz="2000" u="sng" dirty="0" smtClean="0">
                <a:latin typeface="Calibri" pitchFamily="34" charset="0"/>
              </a:rPr>
              <a:t>Detailed Joint Model</a:t>
            </a:r>
          </a:p>
          <a:p>
            <a:pPr>
              <a:buFont typeface="Arial" pitchFamily="34" charset="0"/>
              <a:buChar char="•"/>
            </a:pPr>
            <a:endParaRPr lang="en-US" sz="1600" dirty="0" smtClean="0">
              <a:latin typeface="Calibri" pitchFamily="34" charset="0"/>
            </a:endParaRPr>
          </a:p>
          <a:p>
            <a:pPr marL="285750" indent="-285750">
              <a:buFont typeface="Arial" panose="020B0604020202020204" pitchFamily="34" charset="0"/>
              <a:buChar char="•"/>
            </a:pPr>
            <a:r>
              <a:rPr lang="en-US" sz="1600" dirty="0" smtClean="0">
                <a:latin typeface="Calibri" pitchFamily="34" charset="0"/>
              </a:rPr>
              <a:t>7 </a:t>
            </a:r>
            <a:r>
              <a:rPr lang="en-US" sz="1600" dirty="0">
                <a:latin typeface="Calibri" pitchFamily="34" charset="0"/>
              </a:rPr>
              <a:t>DOF </a:t>
            </a:r>
            <a:r>
              <a:rPr lang="en-US" sz="1600" dirty="0" smtClean="0">
                <a:latin typeface="Calibri" pitchFamily="34" charset="0"/>
              </a:rPr>
              <a:t>joint with ligaments and contact </a:t>
            </a:r>
            <a:r>
              <a:rPr lang="en-US" sz="1200" dirty="0" smtClean="0">
                <a:latin typeface="Calibri" pitchFamily="34" charset="0"/>
              </a:rPr>
              <a:t>(Schmitz and Piovesan, 2016)</a:t>
            </a:r>
          </a:p>
          <a:p>
            <a:pPr marL="285750" indent="-285750">
              <a:buFont typeface="Arial" panose="020B0604020202020204" pitchFamily="34" charset="0"/>
              <a:buChar char="•"/>
            </a:pPr>
            <a:endParaRPr lang="en-US" sz="1600" dirty="0">
              <a:latin typeface="Calibri" pitchFamily="34" charset="0"/>
            </a:endParaRPr>
          </a:p>
          <a:p>
            <a:pPr marL="285750" indent="-285750">
              <a:buFont typeface="Arial" panose="020B0604020202020204" pitchFamily="34" charset="0"/>
              <a:buChar char="•"/>
            </a:pPr>
            <a:r>
              <a:rPr lang="en-US" sz="1600" dirty="0" smtClean="0">
                <a:latin typeface="Calibri" pitchFamily="34" charset="0"/>
              </a:rPr>
              <a:t>Free to download </a:t>
            </a:r>
            <a:r>
              <a:rPr lang="en-US" sz="1200" u="sng" dirty="0" smtClean="0">
                <a:hlinkClick r:id="rId5"/>
              </a:rPr>
              <a:t>https</a:t>
            </a:r>
            <a:r>
              <a:rPr lang="en-US" sz="1200" u="sng" dirty="0">
                <a:hlinkClick r:id="rId5"/>
              </a:rPr>
              <a:t>://simtk.org/home/kneemodel</a:t>
            </a:r>
            <a:r>
              <a:rPr lang="en-US" sz="1200" u="sng" dirty="0" smtClean="0">
                <a:hlinkClick r:id="rId5"/>
              </a:rPr>
              <a:t>/</a:t>
            </a:r>
            <a:endParaRPr lang="en-US" sz="1200" u="sng" dirty="0" smtClean="0"/>
          </a:p>
          <a:p>
            <a:pPr marL="285750" indent="-285750">
              <a:buFont typeface="Arial" panose="020B0604020202020204" pitchFamily="34" charset="0"/>
              <a:buChar char="•"/>
            </a:pPr>
            <a:endParaRPr lang="en-US" sz="1200" u="sng" dirty="0">
              <a:latin typeface="Calibri" pitchFamily="34" charset="0"/>
            </a:endParaRPr>
          </a:p>
          <a:p>
            <a:pPr marL="285750" indent="-285750">
              <a:buFont typeface="Arial" panose="020B0604020202020204" pitchFamily="34" charset="0"/>
              <a:buChar char="•"/>
            </a:pPr>
            <a:r>
              <a:rPr lang="en-US" sz="1600" dirty="0" smtClean="0">
                <a:latin typeface="Calibri" pitchFamily="34" charset="0"/>
              </a:rPr>
              <a:t>Muscle forces used to actuate model via forward dynamics simulation</a:t>
            </a:r>
            <a:endParaRPr lang="en-US" sz="1600" dirty="0">
              <a:latin typeface="Calibri" pitchFamily="34" charset="0"/>
            </a:endParaRPr>
          </a:p>
          <a:p>
            <a:endParaRPr lang="en-US" sz="1600" dirty="0" smtClean="0">
              <a:latin typeface="Calibri" pitchFamily="34" charset="0"/>
            </a:endParaRPr>
          </a:p>
        </p:txBody>
      </p:sp>
    </p:spTree>
    <p:extLst>
      <p:ext uri="{BB962C8B-B14F-4D97-AF65-F5344CB8AC3E}">
        <p14:creationId xmlns:p14="http://schemas.microsoft.com/office/powerpoint/2010/main" val="358489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0" grpId="0"/>
      <p:bldP spid="11" grpId="0"/>
      <p:bldP spid="12" grpId="0"/>
      <p:bldP spid="13" grpId="0" animBg="1"/>
      <p:bldP spid="14" grpId="0" animBg="1"/>
      <p:bldP spid="15"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Step of Serial Approach</a:t>
            </a:r>
            <a:endParaRPr lang="en-US" dirty="0"/>
          </a:p>
        </p:txBody>
      </p:sp>
      <p:sp>
        <p:nvSpPr>
          <p:cNvPr id="3" name="Content Placeholder 2"/>
          <p:cNvSpPr>
            <a:spLocks noGrp="1"/>
          </p:cNvSpPr>
          <p:nvPr>
            <p:ph idx="1"/>
          </p:nvPr>
        </p:nvSpPr>
        <p:spPr>
          <a:xfrm>
            <a:off x="457200" y="1323833"/>
            <a:ext cx="8229600" cy="2257567"/>
          </a:xfrm>
        </p:spPr>
        <p:txBody>
          <a:bodyPr>
            <a:normAutofit fontScale="55000" lnSpcReduction="20000"/>
          </a:bodyPr>
          <a:lstStyle/>
          <a:p>
            <a:r>
              <a:rPr lang="en-US" dirty="0" smtClean="0"/>
              <a:t>Use scaled gait2392 model with a hinge knee joint </a:t>
            </a:r>
          </a:p>
          <a:p>
            <a:endParaRPr lang="en-US" dirty="0"/>
          </a:p>
          <a:p>
            <a:r>
              <a:rPr lang="en-US" dirty="0" smtClean="0"/>
              <a:t>Perform:</a:t>
            </a:r>
          </a:p>
          <a:p>
            <a:pPr lvl="1"/>
            <a:r>
              <a:rPr lang="en-US" dirty="0" smtClean="0"/>
              <a:t>Inverse dynamics</a:t>
            </a:r>
          </a:p>
          <a:p>
            <a:pPr lvl="1"/>
            <a:r>
              <a:rPr lang="en-US" dirty="0" smtClean="0"/>
              <a:t>Static optimization</a:t>
            </a:r>
          </a:p>
          <a:p>
            <a:pPr lvl="1"/>
            <a:r>
              <a:rPr lang="en-US" dirty="0" smtClean="0"/>
              <a:t>Computed muscle control</a:t>
            </a:r>
          </a:p>
          <a:p>
            <a:endParaRPr lang="en-US" dirty="0"/>
          </a:p>
          <a:p>
            <a:r>
              <a:rPr lang="en-US" dirty="0" smtClean="0"/>
              <a:t>Perform these analyses by running Model -&gt; Hinge -&gt; run_CMC.cmd</a:t>
            </a:r>
            <a:endParaRPr lang="en-US" dirty="0"/>
          </a:p>
        </p:txBody>
      </p:sp>
      <p:sp>
        <p:nvSpPr>
          <p:cNvPr id="4" name="Content Placeholder 2"/>
          <p:cNvSpPr txBox="1">
            <a:spLocks/>
          </p:cNvSpPr>
          <p:nvPr/>
        </p:nvSpPr>
        <p:spPr>
          <a:xfrm>
            <a:off x="2120900" y="4261185"/>
            <a:ext cx="2362200" cy="381000"/>
          </a:xfrm>
          <a:prstGeom prst="rect">
            <a:avLst/>
          </a:prstGeom>
        </p:spPr>
        <p:txBody>
          <a:bodyPr>
            <a:normAutofit lnSpcReduction="10000"/>
          </a:bodyPr>
          <a:lstStyle/>
          <a:p>
            <a:pPr marL="320040" indent="-320040" algn="ctr" fontAlgn="auto">
              <a:spcBef>
                <a:spcPts val="700"/>
              </a:spcBef>
              <a:spcAft>
                <a:spcPts val="0"/>
              </a:spcAft>
              <a:buClr>
                <a:schemeClr val="accent2"/>
              </a:buClr>
              <a:buSzPct val="60000"/>
              <a:defRPr/>
            </a:pPr>
            <a:r>
              <a:rPr lang="en-US" sz="2000" dirty="0">
                <a:latin typeface="+mn-lt"/>
                <a:cs typeface="+mn-cs"/>
              </a:rPr>
              <a:t>Muscle Forces</a:t>
            </a:r>
            <a:endParaRPr lang="en-US" sz="1400" dirty="0">
              <a:latin typeface="+mn-lt"/>
              <a:cs typeface="+mn-cs"/>
            </a:endParaRPr>
          </a:p>
        </p:txBody>
      </p:sp>
      <p:pic>
        <p:nvPicPr>
          <p:cNvPr id="5" name="Picture 3" descr="C:\Research\PROPOSAL\Shriners_05\GaitMotion\snapshot0004.tif"/>
          <p:cNvPicPr>
            <a:picLocks noChangeAspect="1" noChangeArrowheads="1"/>
          </p:cNvPicPr>
          <p:nvPr/>
        </p:nvPicPr>
        <p:blipFill>
          <a:blip r:embed="rId2" cstate="print"/>
          <a:srcRect/>
          <a:stretch>
            <a:fillRect/>
          </a:stretch>
        </p:blipFill>
        <p:spPr bwMode="auto">
          <a:xfrm>
            <a:off x="358775" y="4115135"/>
            <a:ext cx="1654175" cy="2668588"/>
          </a:xfrm>
          <a:prstGeom prst="rect">
            <a:avLst/>
          </a:prstGeom>
          <a:noFill/>
          <a:ln w="9525">
            <a:noFill/>
            <a:miter lim="800000"/>
            <a:headEnd/>
            <a:tailEnd/>
          </a:ln>
        </p:spPr>
      </p:pic>
      <p:sp>
        <p:nvSpPr>
          <p:cNvPr id="6" name="Right Arrow 5"/>
          <p:cNvSpPr/>
          <p:nvPr/>
        </p:nvSpPr>
        <p:spPr>
          <a:xfrm>
            <a:off x="2028825" y="4642185"/>
            <a:ext cx="2555875" cy="255588"/>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4528457" y="6600027"/>
            <a:ext cx="446314" cy="2068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bwMode="auto">
          <a:xfrm>
            <a:off x="6937375" y="3970673"/>
            <a:ext cx="2133600" cy="740234"/>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Ligament </a:t>
            </a:r>
            <a:r>
              <a:rPr lang="en-US" sz="2000" dirty="0" smtClean="0">
                <a:latin typeface="Tw Cen MT" pitchFamily="34" charset="0"/>
              </a:rPr>
              <a:t>Forces</a:t>
            </a: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p:txBody>
      </p:sp>
      <p:sp>
        <p:nvSpPr>
          <p:cNvPr id="9" name="Content Placeholder 2"/>
          <p:cNvSpPr txBox="1">
            <a:spLocks/>
          </p:cNvSpPr>
          <p:nvPr/>
        </p:nvSpPr>
        <p:spPr bwMode="auto">
          <a:xfrm>
            <a:off x="6937375" y="4747878"/>
            <a:ext cx="2057400" cy="73852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Cartilage </a:t>
            </a:r>
            <a:r>
              <a:rPr lang="en-US" sz="2000" dirty="0" smtClean="0">
                <a:latin typeface="Tw Cen MT" pitchFamily="34" charset="0"/>
              </a:rPr>
              <a:t>Forces</a:t>
            </a:r>
            <a:endParaRPr lang="en-US" sz="2000" dirty="0">
              <a:latin typeface="Tw Cen MT" pitchFamily="34" charset="0"/>
            </a:endParaRPr>
          </a:p>
        </p:txBody>
      </p:sp>
      <p:sp>
        <p:nvSpPr>
          <p:cNvPr id="10" name="Content Placeholder 2"/>
          <p:cNvSpPr txBox="1">
            <a:spLocks/>
          </p:cNvSpPr>
          <p:nvPr/>
        </p:nvSpPr>
        <p:spPr bwMode="auto">
          <a:xfrm>
            <a:off x="6937375" y="5494673"/>
            <a:ext cx="2133600" cy="75406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smtClean="0">
                <a:latin typeface="Tw Cen MT" pitchFamily="34" charset="0"/>
              </a:rPr>
              <a:t>Secondary Joint </a:t>
            </a:r>
            <a:r>
              <a:rPr lang="en-US" sz="2000" dirty="0">
                <a:latin typeface="Tw Cen MT" pitchFamily="34" charset="0"/>
              </a:rPr>
              <a:t>Kinematics</a:t>
            </a:r>
          </a:p>
        </p:txBody>
      </p:sp>
      <p:sp>
        <p:nvSpPr>
          <p:cNvPr id="11" name="Right Arrow 10"/>
          <p:cNvSpPr/>
          <p:nvPr/>
        </p:nvSpPr>
        <p:spPr>
          <a:xfrm>
            <a:off x="6553200" y="4132598"/>
            <a:ext cx="457200" cy="165100"/>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ight Arrow 11"/>
          <p:cNvSpPr/>
          <p:nvPr/>
        </p:nvSpPr>
        <p:spPr>
          <a:xfrm>
            <a:off x="6553200" y="4863307"/>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ight Arrow 12"/>
          <p:cNvSpPr/>
          <p:nvPr/>
        </p:nvSpPr>
        <p:spPr>
          <a:xfrm>
            <a:off x="6553200" y="5602623"/>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6000" b="94200" l="26400" r="73200"/>
                    </a14:imgEffect>
                  </a14:imgLayer>
                </a14:imgProps>
              </a:ext>
            </a:extLst>
          </a:blip>
          <a:srcRect l="21053" t="2632" r="23685" b="4294"/>
          <a:stretch>
            <a:fillRect/>
          </a:stretch>
        </p:blipFill>
        <p:spPr bwMode="auto">
          <a:xfrm flipH="1">
            <a:off x="4804226" y="3581400"/>
            <a:ext cx="2176462" cy="3325813"/>
          </a:xfrm>
          <a:prstGeom prst="rect">
            <a:avLst/>
          </a:prstGeom>
          <a:noFill/>
          <a:ln w="9525">
            <a:noFill/>
            <a:miter lim="800000"/>
            <a:headEnd/>
            <a:tailEnd/>
          </a:ln>
        </p:spPr>
      </p:pic>
      <p:sp>
        <p:nvSpPr>
          <p:cNvPr id="15" name="Rectangle 14"/>
          <p:cNvSpPr/>
          <p:nvPr/>
        </p:nvSpPr>
        <p:spPr>
          <a:xfrm>
            <a:off x="292100" y="3740553"/>
            <a:ext cx="4459514" cy="31174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96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9" grpId="0"/>
      <p:bldP spid="10" grpId="0"/>
      <p:bldP spid="11" grpId="0" animBg="1"/>
      <p:bldP spid="12" grpId="0" animBg="1"/>
      <p:bldP spid="13"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0"/>
            <a:ext cx="9144001" cy="1447800"/>
          </a:xfrm>
        </p:spPr>
        <p:txBody>
          <a:bodyPr>
            <a:noAutofit/>
          </a:bodyPr>
          <a:lstStyle/>
          <a:p>
            <a:r>
              <a:rPr lang="en-US" sz="2400" dirty="0" smtClean="0"/>
              <a:t>When assuming a hinge knee joint, CMC adequately tracks knee flexion (0-50 </a:t>
            </a:r>
            <a:r>
              <a:rPr lang="en-US" sz="2400" dirty="0" err="1" smtClean="0"/>
              <a:t>deg</a:t>
            </a:r>
            <a:r>
              <a:rPr lang="en-US" sz="2400" dirty="0" smtClean="0"/>
              <a:t>) with little torque from the reserve actuator. Nearly all of the torque needed to drive the motion </a:t>
            </a:r>
            <a:r>
              <a:rPr lang="en-US" sz="2400" u="sng" dirty="0" smtClean="0"/>
              <a:t>comes from the muscles</a:t>
            </a:r>
            <a:r>
              <a:rPr lang="en-US" sz="2400" dirty="0" smtClean="0"/>
              <a:t>.</a:t>
            </a:r>
            <a:endParaRPr lang="en-US" sz="2400" dirty="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65356"/>
            <a:ext cx="9144000" cy="4966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400800" y="4800600"/>
            <a:ext cx="2728356" cy="646331"/>
          </a:xfrm>
          <a:prstGeom prst="rect">
            <a:avLst/>
          </a:prstGeom>
          <a:noFill/>
        </p:spPr>
        <p:txBody>
          <a:bodyPr wrap="square" rtlCol="0">
            <a:spAutoFit/>
          </a:bodyPr>
          <a:lstStyle/>
          <a:p>
            <a:r>
              <a:rPr lang="en-US" dirty="0" smtClean="0"/>
              <a:t>Good point: no problem with passive tendon forces</a:t>
            </a:r>
            <a:endParaRPr lang="en-US" dirty="0"/>
          </a:p>
        </p:txBody>
      </p:sp>
    </p:spTree>
    <p:extLst>
      <p:ext uri="{BB962C8B-B14F-4D97-AF65-F5344CB8AC3E}">
        <p14:creationId xmlns:p14="http://schemas.microsoft.com/office/powerpoint/2010/main" val="123216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Step of Serial Approach</a:t>
            </a:r>
            <a:endParaRPr lang="en-US" dirty="0"/>
          </a:p>
        </p:txBody>
      </p:sp>
      <p:sp>
        <p:nvSpPr>
          <p:cNvPr id="3" name="Content Placeholder 2"/>
          <p:cNvSpPr>
            <a:spLocks noGrp="1"/>
          </p:cNvSpPr>
          <p:nvPr>
            <p:ph idx="1"/>
          </p:nvPr>
        </p:nvSpPr>
        <p:spPr>
          <a:xfrm>
            <a:off x="457200" y="1378424"/>
            <a:ext cx="8229600" cy="2265529"/>
          </a:xfrm>
        </p:spPr>
        <p:txBody>
          <a:bodyPr>
            <a:normAutofit fontScale="62500" lnSpcReduction="20000"/>
          </a:bodyPr>
          <a:lstStyle/>
          <a:p>
            <a:r>
              <a:rPr lang="en-US" dirty="0" smtClean="0"/>
              <a:t>Use muscle activations (output from CMC on hinge joint) to drive detailed model of knee</a:t>
            </a:r>
          </a:p>
          <a:p>
            <a:endParaRPr lang="en-US" dirty="0"/>
          </a:p>
          <a:p>
            <a:r>
              <a:rPr lang="en-US" dirty="0" smtClean="0"/>
              <a:t>Perform:</a:t>
            </a:r>
          </a:p>
          <a:p>
            <a:pPr lvl="1"/>
            <a:r>
              <a:rPr lang="en-US" dirty="0" smtClean="0"/>
              <a:t>Forward dynamics</a:t>
            </a:r>
          </a:p>
          <a:p>
            <a:endParaRPr lang="en-US" dirty="0"/>
          </a:p>
          <a:p>
            <a:r>
              <a:rPr lang="en-US" dirty="0"/>
              <a:t>Perform </a:t>
            </a:r>
            <a:r>
              <a:rPr lang="en-US" dirty="0" smtClean="0"/>
              <a:t>this </a:t>
            </a:r>
            <a:r>
              <a:rPr lang="en-US" dirty="0"/>
              <a:t>analyses by running Model -&gt; </a:t>
            </a:r>
            <a:r>
              <a:rPr lang="en-US" dirty="0" smtClean="0"/>
              <a:t>Serial </a:t>
            </a:r>
            <a:r>
              <a:rPr lang="en-US" dirty="0"/>
              <a:t>-&gt; </a:t>
            </a:r>
            <a:r>
              <a:rPr lang="en-US" dirty="0" smtClean="0"/>
              <a:t>run_CMC.cmd</a:t>
            </a:r>
          </a:p>
        </p:txBody>
      </p:sp>
      <p:sp>
        <p:nvSpPr>
          <p:cNvPr id="4" name="Content Placeholder 2"/>
          <p:cNvSpPr txBox="1">
            <a:spLocks/>
          </p:cNvSpPr>
          <p:nvPr/>
        </p:nvSpPr>
        <p:spPr>
          <a:xfrm>
            <a:off x="2120900" y="4261185"/>
            <a:ext cx="2362200" cy="381000"/>
          </a:xfrm>
          <a:prstGeom prst="rect">
            <a:avLst/>
          </a:prstGeom>
        </p:spPr>
        <p:txBody>
          <a:bodyPr>
            <a:normAutofit lnSpcReduction="10000"/>
          </a:bodyPr>
          <a:lstStyle/>
          <a:p>
            <a:pPr marL="320040" indent="-320040" algn="ctr" fontAlgn="auto">
              <a:spcBef>
                <a:spcPts val="700"/>
              </a:spcBef>
              <a:spcAft>
                <a:spcPts val="0"/>
              </a:spcAft>
              <a:buClr>
                <a:schemeClr val="accent2"/>
              </a:buClr>
              <a:buSzPct val="60000"/>
              <a:defRPr/>
            </a:pPr>
            <a:r>
              <a:rPr lang="en-US" sz="2000" dirty="0">
                <a:latin typeface="+mn-lt"/>
                <a:cs typeface="+mn-cs"/>
              </a:rPr>
              <a:t>Muscle Forces</a:t>
            </a:r>
            <a:endParaRPr lang="en-US" sz="1400" dirty="0">
              <a:latin typeface="+mn-lt"/>
              <a:cs typeface="+mn-cs"/>
            </a:endParaRPr>
          </a:p>
        </p:txBody>
      </p:sp>
      <p:pic>
        <p:nvPicPr>
          <p:cNvPr id="5" name="Picture 3" descr="C:\Research\PROPOSAL\Shriners_05\GaitMotion\snapshot0004.tif"/>
          <p:cNvPicPr>
            <a:picLocks noChangeAspect="1" noChangeArrowheads="1"/>
          </p:cNvPicPr>
          <p:nvPr/>
        </p:nvPicPr>
        <p:blipFill>
          <a:blip r:embed="rId2" cstate="print"/>
          <a:srcRect/>
          <a:stretch>
            <a:fillRect/>
          </a:stretch>
        </p:blipFill>
        <p:spPr bwMode="auto">
          <a:xfrm>
            <a:off x="358775" y="4115135"/>
            <a:ext cx="1654175" cy="2668588"/>
          </a:xfrm>
          <a:prstGeom prst="rect">
            <a:avLst/>
          </a:prstGeom>
          <a:noFill/>
          <a:ln w="9525">
            <a:noFill/>
            <a:miter lim="800000"/>
            <a:headEnd/>
            <a:tailEnd/>
          </a:ln>
        </p:spPr>
      </p:pic>
      <p:sp>
        <p:nvSpPr>
          <p:cNvPr id="6" name="Right Arrow 5"/>
          <p:cNvSpPr/>
          <p:nvPr/>
        </p:nvSpPr>
        <p:spPr>
          <a:xfrm>
            <a:off x="2028825" y="4642185"/>
            <a:ext cx="2555875" cy="255588"/>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4528457" y="6600027"/>
            <a:ext cx="446314" cy="2068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bwMode="auto">
          <a:xfrm>
            <a:off x="6937375" y="3970673"/>
            <a:ext cx="2133600" cy="740234"/>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Ligament </a:t>
            </a:r>
            <a:r>
              <a:rPr lang="en-US" sz="2000" dirty="0" smtClean="0">
                <a:latin typeface="Tw Cen MT" pitchFamily="34" charset="0"/>
              </a:rPr>
              <a:t>Forces</a:t>
            </a: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p:txBody>
      </p:sp>
      <p:sp>
        <p:nvSpPr>
          <p:cNvPr id="9" name="Content Placeholder 2"/>
          <p:cNvSpPr txBox="1">
            <a:spLocks/>
          </p:cNvSpPr>
          <p:nvPr/>
        </p:nvSpPr>
        <p:spPr bwMode="auto">
          <a:xfrm>
            <a:off x="6937375" y="4747878"/>
            <a:ext cx="2057400" cy="73852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Cartilage </a:t>
            </a:r>
            <a:r>
              <a:rPr lang="en-US" sz="2000" dirty="0" smtClean="0">
                <a:latin typeface="Tw Cen MT" pitchFamily="34" charset="0"/>
              </a:rPr>
              <a:t>Forces</a:t>
            </a:r>
            <a:endParaRPr lang="en-US" sz="2000" dirty="0">
              <a:latin typeface="Tw Cen MT" pitchFamily="34" charset="0"/>
            </a:endParaRPr>
          </a:p>
        </p:txBody>
      </p:sp>
      <p:sp>
        <p:nvSpPr>
          <p:cNvPr id="10" name="Content Placeholder 2"/>
          <p:cNvSpPr txBox="1">
            <a:spLocks/>
          </p:cNvSpPr>
          <p:nvPr/>
        </p:nvSpPr>
        <p:spPr bwMode="auto">
          <a:xfrm>
            <a:off x="6937375" y="5494673"/>
            <a:ext cx="2133600" cy="75406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smtClean="0">
                <a:latin typeface="Tw Cen MT" pitchFamily="34" charset="0"/>
              </a:rPr>
              <a:t>Secondary Joint </a:t>
            </a:r>
            <a:r>
              <a:rPr lang="en-US" sz="2000" dirty="0">
                <a:latin typeface="Tw Cen MT" pitchFamily="34" charset="0"/>
              </a:rPr>
              <a:t>Kinematics</a:t>
            </a:r>
          </a:p>
        </p:txBody>
      </p:sp>
      <p:sp>
        <p:nvSpPr>
          <p:cNvPr id="11" name="Right Arrow 10"/>
          <p:cNvSpPr/>
          <p:nvPr/>
        </p:nvSpPr>
        <p:spPr>
          <a:xfrm>
            <a:off x="6553200" y="4132598"/>
            <a:ext cx="457200" cy="165100"/>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ight Arrow 11"/>
          <p:cNvSpPr/>
          <p:nvPr/>
        </p:nvSpPr>
        <p:spPr>
          <a:xfrm>
            <a:off x="6553200" y="4863307"/>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ight Arrow 12"/>
          <p:cNvSpPr/>
          <p:nvPr/>
        </p:nvSpPr>
        <p:spPr>
          <a:xfrm>
            <a:off x="6553200" y="5602623"/>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6000" b="94200" l="26400" r="73200"/>
                    </a14:imgEffect>
                  </a14:imgLayer>
                </a14:imgProps>
              </a:ext>
            </a:extLst>
          </a:blip>
          <a:srcRect l="21053" t="2632" r="23685" b="4294"/>
          <a:stretch>
            <a:fillRect/>
          </a:stretch>
        </p:blipFill>
        <p:spPr bwMode="auto">
          <a:xfrm flipH="1">
            <a:off x="4804226" y="3581400"/>
            <a:ext cx="2176462" cy="3325813"/>
          </a:xfrm>
          <a:prstGeom prst="rect">
            <a:avLst/>
          </a:prstGeom>
          <a:noFill/>
          <a:ln w="9525">
            <a:noFill/>
            <a:miter lim="800000"/>
            <a:headEnd/>
            <a:tailEnd/>
          </a:ln>
        </p:spPr>
      </p:pic>
      <p:sp>
        <p:nvSpPr>
          <p:cNvPr id="15" name="Rectangle 14"/>
          <p:cNvSpPr/>
          <p:nvPr/>
        </p:nvSpPr>
        <p:spPr>
          <a:xfrm>
            <a:off x="2480053" y="3581401"/>
            <a:ext cx="6514721" cy="3276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537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9" grpId="0"/>
      <p:bldP spid="10" grpId="0"/>
      <p:bldP spid="11" grpId="0" animBg="1"/>
      <p:bldP spid="12" grpId="0" animBg="1"/>
      <p:bldP spid="13"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Autofit/>
          </a:bodyPr>
          <a:lstStyle/>
          <a:p>
            <a:r>
              <a:rPr lang="en-US" sz="2000" dirty="0" smtClean="0"/>
              <a:t>When a serial approach is used, secondary kinematics are </a:t>
            </a:r>
            <a:r>
              <a:rPr lang="en-US" sz="2000" u="sng" dirty="0" smtClean="0"/>
              <a:t>not consistent</a:t>
            </a:r>
            <a:r>
              <a:rPr lang="en-US" sz="2000" dirty="0" smtClean="0"/>
              <a:t> with those assumed in the hinge joint when muscle forces were calculated. These secondary kinematics may alter muscle moment arms, which may in turn affect estimates of muscle forces and ultimately </a:t>
            </a:r>
            <a:r>
              <a:rPr lang="en-US" sz="2000" u="sng" dirty="0" smtClean="0"/>
              <a:t>cartilage contact loads</a:t>
            </a:r>
            <a:r>
              <a:rPr lang="en-US" sz="2000" dirty="0" smtClean="0"/>
              <a:t>. </a:t>
            </a:r>
            <a:endParaRPr lang="en-US" sz="20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428" r="5761" b="6320"/>
          <a:stretch/>
        </p:blipFill>
        <p:spPr bwMode="auto">
          <a:xfrm>
            <a:off x="16164" y="1295400"/>
            <a:ext cx="4626932"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133599"/>
            <a:ext cx="4572000" cy="3111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719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rmAutofit fontScale="90000"/>
          </a:bodyPr>
          <a:lstStyle/>
          <a:p>
            <a:r>
              <a:rPr lang="en-US" sz="3200" dirty="0" smtClean="0"/>
              <a:t>Cosimulation </a:t>
            </a:r>
            <a:r>
              <a:rPr lang="en-US" sz="3200" dirty="0"/>
              <a:t>approach was </a:t>
            </a:r>
            <a:r>
              <a:rPr lang="en-US" sz="3200" dirty="0" smtClean="0"/>
              <a:t>then used </a:t>
            </a:r>
            <a:r>
              <a:rPr lang="en-US" sz="3200" dirty="0"/>
              <a:t>to calculate cartilage contact loads during a simple knee flexion </a:t>
            </a:r>
            <a:r>
              <a:rPr lang="en-US" sz="3200" dirty="0" smtClean="0"/>
              <a:t>motion.</a:t>
            </a:r>
            <a:endParaRPr lang="en-US" sz="3200" dirty="0"/>
          </a:p>
        </p:txBody>
      </p:sp>
      <p:sp>
        <p:nvSpPr>
          <p:cNvPr id="4" name="Content Placeholder 2"/>
          <p:cNvSpPr txBox="1">
            <a:spLocks/>
          </p:cNvSpPr>
          <p:nvPr/>
        </p:nvSpPr>
        <p:spPr>
          <a:xfrm>
            <a:off x="2120900" y="3693296"/>
            <a:ext cx="2362200" cy="381000"/>
          </a:xfrm>
          <a:prstGeom prst="rect">
            <a:avLst/>
          </a:prstGeom>
        </p:spPr>
        <p:txBody>
          <a:bodyPr>
            <a:normAutofit lnSpcReduction="10000"/>
          </a:bodyPr>
          <a:lstStyle/>
          <a:p>
            <a:pPr marL="320040" indent="-320040" algn="ctr" fontAlgn="auto">
              <a:spcBef>
                <a:spcPts val="700"/>
              </a:spcBef>
              <a:spcAft>
                <a:spcPts val="0"/>
              </a:spcAft>
              <a:buClr>
                <a:schemeClr val="accent2"/>
              </a:buClr>
              <a:buSzPct val="60000"/>
              <a:defRPr/>
            </a:pPr>
            <a:r>
              <a:rPr lang="en-US" sz="2000" dirty="0">
                <a:latin typeface="+mn-lt"/>
                <a:cs typeface="+mn-cs"/>
              </a:rPr>
              <a:t>Muscle Forces</a:t>
            </a:r>
            <a:endParaRPr lang="en-US" sz="1400" dirty="0">
              <a:latin typeface="+mn-lt"/>
              <a:cs typeface="+mn-cs"/>
            </a:endParaRPr>
          </a:p>
        </p:txBody>
      </p:sp>
      <p:pic>
        <p:nvPicPr>
          <p:cNvPr id="5" name="Picture 3" descr="C:\Research\PROPOSAL\Shriners_05\GaitMotion\snapshot0004.tif"/>
          <p:cNvPicPr>
            <a:picLocks noChangeAspect="1" noChangeArrowheads="1"/>
          </p:cNvPicPr>
          <p:nvPr/>
        </p:nvPicPr>
        <p:blipFill>
          <a:blip r:embed="rId2" cstate="print"/>
          <a:srcRect/>
          <a:stretch>
            <a:fillRect/>
          </a:stretch>
        </p:blipFill>
        <p:spPr bwMode="auto">
          <a:xfrm>
            <a:off x="358775" y="3547246"/>
            <a:ext cx="1654175" cy="2668588"/>
          </a:xfrm>
          <a:prstGeom prst="rect">
            <a:avLst/>
          </a:prstGeom>
          <a:noFill/>
          <a:ln w="9525">
            <a:noFill/>
            <a:miter lim="800000"/>
            <a:headEnd/>
            <a:tailEnd/>
          </a:ln>
        </p:spPr>
      </p:pic>
      <p:sp>
        <p:nvSpPr>
          <p:cNvPr id="7" name="TextBox 6"/>
          <p:cNvSpPr txBox="1">
            <a:spLocks noChangeArrowheads="1"/>
          </p:cNvSpPr>
          <p:nvPr/>
        </p:nvSpPr>
        <p:spPr bwMode="auto">
          <a:xfrm>
            <a:off x="137454" y="1266215"/>
            <a:ext cx="8473145" cy="2062103"/>
          </a:xfrm>
          <a:prstGeom prst="rect">
            <a:avLst/>
          </a:prstGeom>
          <a:noFill/>
          <a:ln w="9525">
            <a:noFill/>
            <a:miter lim="800000"/>
            <a:headEnd/>
            <a:tailEnd/>
          </a:ln>
        </p:spPr>
        <p:txBody>
          <a:bodyPr wrap="square">
            <a:spAutoFit/>
          </a:bodyPr>
          <a:lstStyle/>
          <a:p>
            <a:r>
              <a:rPr lang="en-US" sz="2000" u="sng" dirty="0" smtClean="0">
                <a:latin typeface="Calibri" pitchFamily="34" charset="0"/>
              </a:rPr>
              <a:t>Multibody Dynamics</a:t>
            </a:r>
          </a:p>
          <a:p>
            <a:pPr>
              <a:buFont typeface="Arial" pitchFamily="34" charset="0"/>
              <a:buChar char="•"/>
            </a:pPr>
            <a:endParaRPr lang="en-US" sz="1600" dirty="0" smtClean="0">
              <a:latin typeface="Calibri" pitchFamily="34" charset="0"/>
            </a:endParaRPr>
          </a:p>
          <a:p>
            <a:pPr marL="285750" indent="-285750">
              <a:buFont typeface="Arial" panose="020B0604020202020204" pitchFamily="34" charset="0"/>
              <a:buChar char="•"/>
            </a:pPr>
            <a:r>
              <a:rPr lang="en-US" sz="1600" dirty="0">
                <a:latin typeface="Calibri" pitchFamily="34" charset="0"/>
              </a:rPr>
              <a:t>1 DOF </a:t>
            </a:r>
            <a:r>
              <a:rPr lang="en-US" sz="1600" dirty="0" smtClean="0">
                <a:latin typeface="Calibri" pitchFamily="34" charset="0"/>
              </a:rPr>
              <a:t>knee joint replaced with detailed joint model</a:t>
            </a:r>
          </a:p>
          <a:p>
            <a:pPr marL="285750" indent="-285750">
              <a:buFont typeface="Arial" panose="020B0604020202020204" pitchFamily="34" charset="0"/>
              <a:buChar char="•"/>
            </a:pPr>
            <a:endParaRPr lang="en-US" sz="1600" dirty="0">
              <a:latin typeface="Calibri" pitchFamily="34" charset="0"/>
            </a:endParaRPr>
          </a:p>
          <a:p>
            <a:pPr marL="285750" indent="-285750">
              <a:buFont typeface="Arial" panose="020B0604020202020204" pitchFamily="34" charset="0"/>
              <a:buChar char="•"/>
            </a:pPr>
            <a:r>
              <a:rPr lang="en-US" sz="1600" dirty="0">
                <a:latin typeface="Calibri" pitchFamily="34" charset="0"/>
              </a:rPr>
              <a:t>Free to download </a:t>
            </a:r>
            <a:r>
              <a:rPr lang="en-US" sz="1200" u="sng" dirty="0">
                <a:hlinkClick r:id="rId3"/>
              </a:rPr>
              <a:t>https://</a:t>
            </a:r>
            <a:r>
              <a:rPr lang="en-US" sz="1200" u="sng" dirty="0" smtClean="0">
                <a:hlinkClick r:id="rId3"/>
              </a:rPr>
              <a:t>simtk.org/home/uwcosim</a:t>
            </a:r>
            <a:endParaRPr lang="en-US" sz="1200" dirty="0" smtClean="0">
              <a:latin typeface="Calibri" pitchFamily="34" charset="0"/>
            </a:endParaRPr>
          </a:p>
          <a:p>
            <a:pPr marL="171450" indent="-171450">
              <a:buFont typeface="Arial" panose="020B0604020202020204" pitchFamily="34" charset="0"/>
              <a:buChar char="•"/>
            </a:pPr>
            <a:endParaRPr lang="en-US" sz="1200" dirty="0">
              <a:latin typeface="Calibri" pitchFamily="34" charset="0"/>
            </a:endParaRPr>
          </a:p>
          <a:p>
            <a:pPr marL="285750" indent="-285750">
              <a:buFont typeface="Arial" panose="020B0604020202020204" pitchFamily="34" charset="0"/>
              <a:buChar char="•"/>
            </a:pPr>
            <a:r>
              <a:rPr lang="en-US" sz="1600" dirty="0" smtClean="0">
                <a:latin typeface="Calibri" pitchFamily="34" charset="0"/>
              </a:rPr>
              <a:t>Computed muscle control </a:t>
            </a:r>
            <a:r>
              <a:rPr lang="en-US" sz="1200" dirty="0">
                <a:latin typeface="Calibri" pitchFamily="34" charset="0"/>
              </a:rPr>
              <a:t>(Thelen and Anderson 2006) </a:t>
            </a:r>
            <a:r>
              <a:rPr lang="en-US" sz="1600" dirty="0" smtClean="0">
                <a:latin typeface="Calibri" pitchFamily="34" charset="0"/>
              </a:rPr>
              <a:t>used to calculate muscle forces needed to track a right knee flexion angle from 0 – 50 degrees</a:t>
            </a:r>
          </a:p>
        </p:txBody>
      </p:sp>
      <p:sp>
        <p:nvSpPr>
          <p:cNvPr id="10" name="Content Placeholder 2"/>
          <p:cNvSpPr txBox="1">
            <a:spLocks/>
          </p:cNvSpPr>
          <p:nvPr/>
        </p:nvSpPr>
        <p:spPr bwMode="auto">
          <a:xfrm>
            <a:off x="2440590" y="4429080"/>
            <a:ext cx="2133600" cy="740234"/>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Ligament </a:t>
            </a:r>
            <a:r>
              <a:rPr lang="en-US" sz="2000" dirty="0" smtClean="0">
                <a:latin typeface="Tw Cen MT" pitchFamily="34" charset="0"/>
              </a:rPr>
              <a:t>Forces</a:t>
            </a: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a:p>
            <a:pPr marL="319088" indent="-319088">
              <a:spcBef>
                <a:spcPts val="700"/>
              </a:spcBef>
              <a:buClr>
                <a:schemeClr val="accent2"/>
              </a:buClr>
              <a:buSzPct val="60000"/>
              <a:buFont typeface="Wingdings" pitchFamily="2" charset="2"/>
              <a:buChar char=""/>
            </a:pPr>
            <a:endParaRPr lang="en-US" sz="2000" dirty="0">
              <a:latin typeface="Tw Cen MT" pitchFamily="34" charset="0"/>
            </a:endParaRPr>
          </a:p>
        </p:txBody>
      </p:sp>
      <p:sp>
        <p:nvSpPr>
          <p:cNvPr id="11" name="Content Placeholder 2"/>
          <p:cNvSpPr txBox="1">
            <a:spLocks/>
          </p:cNvSpPr>
          <p:nvPr/>
        </p:nvSpPr>
        <p:spPr bwMode="auto">
          <a:xfrm>
            <a:off x="2440590" y="5206285"/>
            <a:ext cx="2057400" cy="738522"/>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a:latin typeface="Tw Cen MT" pitchFamily="34" charset="0"/>
              </a:rPr>
              <a:t>Cartilage </a:t>
            </a:r>
            <a:r>
              <a:rPr lang="en-US" sz="2000" dirty="0" smtClean="0">
                <a:latin typeface="Tw Cen MT" pitchFamily="34" charset="0"/>
              </a:rPr>
              <a:t>Forces</a:t>
            </a:r>
            <a:endParaRPr lang="en-US" sz="2000" dirty="0">
              <a:latin typeface="Tw Cen MT" pitchFamily="34" charset="0"/>
            </a:endParaRPr>
          </a:p>
        </p:txBody>
      </p:sp>
      <p:sp>
        <p:nvSpPr>
          <p:cNvPr id="12" name="Content Placeholder 2"/>
          <p:cNvSpPr txBox="1">
            <a:spLocks/>
          </p:cNvSpPr>
          <p:nvPr/>
        </p:nvSpPr>
        <p:spPr bwMode="auto">
          <a:xfrm>
            <a:off x="2440590" y="5953080"/>
            <a:ext cx="3274410" cy="377031"/>
          </a:xfrm>
          <a:prstGeom prst="rect">
            <a:avLst/>
          </a:prstGeom>
          <a:noFill/>
          <a:ln w="9525">
            <a:noFill/>
            <a:miter lim="800000"/>
            <a:headEnd/>
            <a:tailEnd/>
          </a:ln>
        </p:spPr>
        <p:txBody>
          <a:bodyPr/>
          <a:lstStyle/>
          <a:p>
            <a:pPr marL="319088" indent="-319088">
              <a:spcBef>
                <a:spcPts val="700"/>
              </a:spcBef>
              <a:buClr>
                <a:schemeClr val="accent2"/>
              </a:buClr>
              <a:buSzPct val="60000"/>
            </a:pPr>
            <a:r>
              <a:rPr lang="en-US" sz="2000" dirty="0" smtClean="0">
                <a:latin typeface="Tw Cen MT" pitchFamily="34" charset="0"/>
              </a:rPr>
              <a:t>Secondary Joint </a:t>
            </a:r>
            <a:r>
              <a:rPr lang="en-US" sz="2000" dirty="0">
                <a:latin typeface="Tw Cen MT" pitchFamily="34" charset="0"/>
              </a:rPr>
              <a:t>Kinematics</a:t>
            </a:r>
          </a:p>
        </p:txBody>
      </p:sp>
      <p:sp>
        <p:nvSpPr>
          <p:cNvPr id="13" name="Right Arrow 12"/>
          <p:cNvSpPr/>
          <p:nvPr/>
        </p:nvSpPr>
        <p:spPr>
          <a:xfrm>
            <a:off x="2056415" y="4591005"/>
            <a:ext cx="457200" cy="165100"/>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ight Arrow 13"/>
          <p:cNvSpPr/>
          <p:nvPr/>
        </p:nvSpPr>
        <p:spPr>
          <a:xfrm>
            <a:off x="2056415" y="5321714"/>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ight Arrow 14"/>
          <p:cNvSpPr/>
          <p:nvPr/>
        </p:nvSpPr>
        <p:spPr>
          <a:xfrm>
            <a:off x="2056415" y="6061030"/>
            <a:ext cx="457200" cy="163512"/>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6000" b="94200" l="26400" r="73200"/>
                    </a14:imgEffect>
                  </a14:imgLayer>
                </a14:imgProps>
              </a:ext>
            </a:extLst>
          </a:blip>
          <a:srcRect l="21053" t="2632" r="23685" b="4294"/>
          <a:stretch>
            <a:fillRect/>
          </a:stretch>
        </p:blipFill>
        <p:spPr bwMode="auto">
          <a:xfrm flipH="1">
            <a:off x="1193504" y="5193392"/>
            <a:ext cx="256132" cy="391391"/>
          </a:xfrm>
          <a:prstGeom prst="rect">
            <a:avLst/>
          </a:prstGeom>
          <a:noFill/>
          <a:ln w="9525">
            <a:noFill/>
            <a:miter lim="800000"/>
            <a:headEnd/>
            <a:tailEnd/>
          </a:ln>
        </p:spPr>
      </p:pic>
      <p:sp>
        <p:nvSpPr>
          <p:cNvPr id="24" name="Rectangle 23"/>
          <p:cNvSpPr/>
          <p:nvPr/>
        </p:nvSpPr>
        <p:spPr>
          <a:xfrm>
            <a:off x="2513615" y="5270746"/>
            <a:ext cx="1828800" cy="3692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2056415" y="3801246"/>
            <a:ext cx="457200" cy="165100"/>
          </a:xfrm>
          <a:prstGeom prst="rightArrow">
            <a:avLst>
              <a:gd name="adj1" fmla="val 50000"/>
              <a:gd name="adj2" fmla="val 11476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169775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P spid="13" grpId="0" animBg="1"/>
      <p:bldP spid="14" grpId="0" animBg="1"/>
      <p:bldP spid="15" grpId="0" animBg="1"/>
      <p:bldP spid="24" grpId="0" animBg="1"/>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494</TotalTime>
  <Words>633</Words>
  <Application>Microsoft Office PowerPoint</Application>
  <PresentationFormat>On-screen Show (4:3)</PresentationFormat>
  <Paragraphs>101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Cosimulation of Soft Tissue Loads and Multibody Dynamics</vt:lpstr>
      <vt:lpstr>Introduction</vt:lpstr>
      <vt:lpstr>Methods</vt:lpstr>
      <vt:lpstr>Serial approach was initially used to calculate cartilage contact loads during a simple knee flexion motion.</vt:lpstr>
      <vt:lpstr>First Step of Serial Approach</vt:lpstr>
      <vt:lpstr>When assuming a hinge knee joint, CMC adequately tracks knee flexion (0-50 deg) with little torque from the reserve actuator. Nearly all of the torque needed to drive the motion comes from the muscles.</vt:lpstr>
      <vt:lpstr>Second Step of Serial Approach</vt:lpstr>
      <vt:lpstr>When a serial approach is used, secondary kinematics are not consistent with those assumed in the hinge joint when muscle forces were calculated. These secondary kinematics may alter muscle moment arms, which may in turn affect estimates of muscle forces and ultimately cartilage contact loads. </vt:lpstr>
      <vt:lpstr>Cosimulation approach was then used to calculate cartilage contact loads during a simple knee flexion motion.</vt:lpstr>
      <vt:lpstr>Cosimulation of a Simple Motion</vt:lpstr>
      <vt:lpstr>When joint laxity is included in the estimation of muscle forces, CMC adequately tracks the prescribed kinematics. The non-zero reserve actuator torque is due to passive structures since CMC cannot account for this in the optimization algorithm. </vt:lpstr>
      <vt:lpstr>By assuming a kinematic joint, the serial simulation under predicts the total muscle force during the movement. Hence, the cartilage contact loads are also underestimated.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Schmitz, Anne M</dc:creator>
  <cp:lastModifiedBy>Anne</cp:lastModifiedBy>
  <cp:revision>92</cp:revision>
  <dcterms:created xsi:type="dcterms:W3CDTF">2006-08-16T00:00:00Z</dcterms:created>
  <dcterms:modified xsi:type="dcterms:W3CDTF">2016-08-26T17:51:26Z</dcterms:modified>
</cp:coreProperties>
</file>