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8" r:id="rId4"/>
    <p:sldId id="262" r:id="rId5"/>
    <p:sldId id="269" r:id="rId6"/>
    <p:sldId id="270" r:id="rId7"/>
    <p:sldId id="272" r:id="rId8"/>
    <p:sldId id="280" r:id="rId9"/>
    <p:sldId id="281" r:id="rId10"/>
    <p:sldId id="276" r:id="rId11"/>
    <p:sldId id="279" r:id="rId12"/>
    <p:sldId id="277" r:id="rId13"/>
    <p:sldId id="278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mbria Math" panose="02040503050406030204" pitchFamily="18" charset="0"/>
      <p:regular r:id="rId20"/>
    </p:embeddedFont>
    <p:embeddedFont>
      <p:font typeface="Tw Cen MT" panose="020B06020201040206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154" autoAdjust="0"/>
  </p:normalViewPr>
  <p:slideViewPr>
    <p:cSldViewPr snapToGrid="0">
      <p:cViewPr varScale="1">
        <p:scale>
          <a:sx n="82" d="100"/>
          <a:sy n="82" d="100"/>
        </p:scale>
        <p:origin x="122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E359C-E5F9-4BFB-ACFA-562A6818E167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3E8EB-09DF-416A-9B46-FC1836552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5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8D40B8-8EB5-4560-9D97-C577178E395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0224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field</a:t>
            </a:r>
            <a:r>
              <a:rPr lang="en-US" baseline="0" dirty="0" smtClean="0"/>
              <a:t> of study in biomechanics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E6E32-4546-4B99-B099-4F19D2F47FF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98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27F9-D3D3-4F2C-8D15-411BBDC8A36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85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27F9-D3D3-4F2C-8D15-411BBDC8A36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85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27F9-D3D3-4F2C-8D15-411BBDC8A36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8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8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1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1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1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0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9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73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5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7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1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1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E0053-006E-423B-AD24-AB048DB6EDE1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B1BD2-ABC9-438B-8F44-DBF808A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imtk.org/home/uwcosi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simtk.org/home/kneemodel/" TargetMode="Externa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mtk.org/home/uwcosi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12.pn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15.pn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an Open-Source Cosimulation Method of the Knee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90266"/>
          </a:xfrm>
        </p:spPr>
        <p:txBody>
          <a:bodyPr/>
          <a:lstStyle/>
          <a:p>
            <a:r>
              <a:rPr lang="en-US" dirty="0" smtClean="0"/>
              <a:t>Anne Schmitz and Davide Piovesan</a:t>
            </a:r>
          </a:p>
        </p:txBody>
      </p:sp>
      <p:pic>
        <p:nvPicPr>
          <p:cNvPr id="1026" name="Picture 2" descr="Z:\GU_Templates_and_Logos\BiomedicalEngineering\BiomedicalEngineering\BiomedEngineering_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8" r="35078" b="11145"/>
          <a:stretch/>
        </p:blipFill>
        <p:spPr bwMode="auto">
          <a:xfrm>
            <a:off x="2438400" y="4476466"/>
            <a:ext cx="4169391" cy="129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6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Serial method </a:t>
            </a:r>
            <a:r>
              <a:rPr lang="en-US" sz="3200" dirty="0"/>
              <a:t>predicted </a:t>
            </a:r>
            <a:r>
              <a:rPr lang="en-US" sz="3200" dirty="0" smtClean="0"/>
              <a:t>lower </a:t>
            </a:r>
            <a:r>
              <a:rPr lang="en-US" sz="3200" dirty="0"/>
              <a:t>muscle force and cartilage contact </a:t>
            </a:r>
            <a:r>
              <a:rPr lang="en-US" sz="3200" dirty="0" smtClean="0"/>
              <a:t>load.</a:t>
            </a:r>
            <a:endParaRPr lang="en-US" sz="3200" dirty="0"/>
          </a:p>
        </p:txBody>
      </p:sp>
      <p:pic>
        <p:nvPicPr>
          <p:cNvPr id="3" name="Picture 2" descr="Z:\Research_Projects\Schmitz\kneemodel_Manuscripts\Cosimulation\EMBC2016_Cosimulation\Paper\F_Contact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87" b="50000"/>
          <a:stretch/>
        </p:blipFill>
        <p:spPr bwMode="auto">
          <a:xfrm>
            <a:off x="0" y="1337955"/>
            <a:ext cx="2772888" cy="26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Z:\Research_Projects\Schmitz\kneemodel_Manuscripts\Cosimulation\EMBC2016_Cosimulation\Paper\F_Contact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3" r="27697" b="50000"/>
          <a:stretch/>
        </p:blipFill>
        <p:spPr bwMode="auto">
          <a:xfrm>
            <a:off x="2772888" y="1337955"/>
            <a:ext cx="1959428" cy="26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Z:\Research_Projects\Schmitz\kneemodel_Manuscripts\Cosimulation\EMBC2016_Cosimulation\Paper\F_Contact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33" r="335" b="50000"/>
          <a:stretch/>
        </p:blipFill>
        <p:spPr bwMode="auto">
          <a:xfrm>
            <a:off x="4839194" y="1326079"/>
            <a:ext cx="1686296" cy="26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Z:\Research_Projects\Schmitz\kneemodel_Manuscripts\Cosimulation\EMBC2016_Cosimulation\Paper\F_Contact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70" r="57687" b="-435"/>
          <a:stretch/>
        </p:blipFill>
        <p:spPr bwMode="auto">
          <a:xfrm>
            <a:off x="0" y="3929267"/>
            <a:ext cx="2772888" cy="263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Z:\Research_Projects\Schmitz\kneemodel_Manuscripts\Cosimulation\EMBC2016_Cosimulation\Paper\F_Contact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3" t="49770" r="26156" b="-435"/>
          <a:stretch/>
        </p:blipFill>
        <p:spPr bwMode="auto">
          <a:xfrm>
            <a:off x="2772888" y="3929267"/>
            <a:ext cx="2066306" cy="263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Z:\Research_Projects\Schmitz\kneemodel_Manuscripts\Cosimulation\EMBC2016_Cosimulation\Paper\F_Contact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12" t="49770" r="424" b="-435"/>
          <a:stretch/>
        </p:blipFill>
        <p:spPr bwMode="auto">
          <a:xfrm>
            <a:off x="4732316" y="3929267"/>
            <a:ext cx="1793174" cy="263778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-2775857" y="2799830"/>
            <a:ext cx="2437410" cy="5232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Add some pics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548" y="1512007"/>
            <a:ext cx="1892320" cy="249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1"/>
          <a:stretch/>
        </p:blipFill>
        <p:spPr bwMode="auto">
          <a:xfrm>
            <a:off x="7093985" y="4164293"/>
            <a:ext cx="1661446" cy="240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Up Arrow 11"/>
          <p:cNvSpPr/>
          <p:nvPr/>
        </p:nvSpPr>
        <p:spPr>
          <a:xfrm rot="21394427">
            <a:off x="7274979" y="2006998"/>
            <a:ext cx="403761" cy="991517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 rot="21084548">
            <a:off x="8328640" y="908315"/>
            <a:ext cx="403761" cy="1338451"/>
          </a:xfrm>
          <a:prstGeom prst="up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 rot="21084548">
            <a:off x="8378623" y="1573785"/>
            <a:ext cx="403761" cy="669226"/>
          </a:xfrm>
          <a:prstGeom prst="upArrow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rot="292448">
            <a:off x="8129023" y="4442062"/>
            <a:ext cx="403761" cy="1338451"/>
          </a:xfrm>
          <a:prstGeom prst="up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rot="21256365">
            <a:off x="7370136" y="4442061"/>
            <a:ext cx="403761" cy="1338451"/>
          </a:xfrm>
          <a:prstGeom prst="up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/>
          <p:cNvSpPr/>
          <p:nvPr/>
        </p:nvSpPr>
        <p:spPr>
          <a:xfrm rot="292448">
            <a:off x="8135728" y="4656377"/>
            <a:ext cx="403761" cy="1121670"/>
          </a:xfrm>
          <a:prstGeom prst="upArrow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 rot="21256365">
            <a:off x="7390686" y="4632515"/>
            <a:ext cx="403761" cy="1143366"/>
          </a:xfrm>
          <a:prstGeom prst="upArrow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5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Why?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45089" y="3905146"/>
            <a:ext cx="3099724" cy="2919194"/>
            <a:chOff x="843148" y="1072738"/>
            <a:chExt cx="2395847" cy="2256312"/>
          </a:xfrm>
        </p:grpSpPr>
        <p:pic>
          <p:nvPicPr>
            <p:cNvPr id="4" name="Picture 3" descr="Z:\Research_Projects\Schmitz\kneemodel_Manuscripts\Cosimulation\EMBC2016_Cosimulation\Paper\F_Kine.tif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93" b="66317"/>
            <a:stretch/>
          </p:blipFill>
          <p:spPr bwMode="auto">
            <a:xfrm>
              <a:off x="843148" y="1371601"/>
              <a:ext cx="2395847" cy="17159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 descr="Z:\Research_Projects\Schmitz\kneemodel_Manuscripts\Cosimulation\EMBC2016_Cosimulation\Paper\F_Kine.tif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35" t="94056" b="-1748"/>
            <a:stretch/>
          </p:blipFill>
          <p:spPr bwMode="auto">
            <a:xfrm>
              <a:off x="1447800" y="2937165"/>
              <a:ext cx="1683325" cy="3918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 descr="Z:\Research_Projects\Schmitz\kneemodel_Manuscripts\Cosimulation\EMBC2016_Cosimulation\Paper\F_Kine.tif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" r="81323" b="92385"/>
            <a:stretch/>
          </p:blipFill>
          <p:spPr bwMode="auto">
            <a:xfrm>
              <a:off x="948542" y="1072738"/>
              <a:ext cx="868383" cy="38792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256" y="1088435"/>
            <a:ext cx="3209925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8"/>
          <p:cNvSpPr/>
          <p:nvPr/>
        </p:nvSpPr>
        <p:spPr>
          <a:xfrm>
            <a:off x="4798304" y="3733453"/>
            <a:ext cx="1746292" cy="2985582"/>
          </a:xfrm>
          <a:custGeom>
            <a:avLst/>
            <a:gdLst>
              <a:gd name="connsiteX0" fmla="*/ 1448839 w 1746292"/>
              <a:gd name="connsiteY0" fmla="*/ 2944239 h 2985582"/>
              <a:gd name="connsiteX1" fmla="*/ 1531966 w 1746292"/>
              <a:gd name="connsiteY1" fmla="*/ 2386099 h 2985582"/>
              <a:gd name="connsiteX2" fmla="*/ 1674470 w 1746292"/>
              <a:gd name="connsiteY2" fmla="*/ 1685455 h 2985582"/>
              <a:gd name="connsiteX3" fmla="*/ 1745722 w 1746292"/>
              <a:gd name="connsiteY3" fmla="*/ 1067938 h 2985582"/>
              <a:gd name="connsiteX4" fmla="*/ 1638844 w 1746292"/>
              <a:gd name="connsiteY4" fmla="*/ 723554 h 2985582"/>
              <a:gd name="connsiteX5" fmla="*/ 1520091 w 1746292"/>
              <a:gd name="connsiteY5" fmla="*/ 604800 h 2985582"/>
              <a:gd name="connsiteX6" fmla="*/ 1520091 w 1746292"/>
              <a:gd name="connsiteY6" fmla="*/ 260416 h 2985582"/>
              <a:gd name="connsiteX7" fmla="*/ 1389462 w 1746292"/>
              <a:gd name="connsiteY7" fmla="*/ 106037 h 2985582"/>
              <a:gd name="connsiteX8" fmla="*/ 973826 w 1746292"/>
              <a:gd name="connsiteY8" fmla="*/ 70411 h 2985582"/>
              <a:gd name="connsiteX9" fmla="*/ 451312 w 1746292"/>
              <a:gd name="connsiteY9" fmla="*/ 34785 h 2985582"/>
              <a:gd name="connsiteX10" fmla="*/ 130678 w 1746292"/>
              <a:gd name="connsiteY10" fmla="*/ 34785 h 2985582"/>
              <a:gd name="connsiteX11" fmla="*/ 49 w 1746292"/>
              <a:gd name="connsiteY11" fmla="*/ 486047 h 2985582"/>
              <a:gd name="connsiteX12" fmla="*/ 142553 w 1746292"/>
              <a:gd name="connsiteY12" fmla="*/ 735429 h 2985582"/>
              <a:gd name="connsiteX13" fmla="*/ 285057 w 1746292"/>
              <a:gd name="connsiteY13" fmla="*/ 771055 h 2985582"/>
              <a:gd name="connsiteX14" fmla="*/ 415686 w 1746292"/>
              <a:gd name="connsiteY14" fmla="*/ 1151065 h 2985582"/>
              <a:gd name="connsiteX15" fmla="*/ 498813 w 1746292"/>
              <a:gd name="connsiteY15" fmla="*/ 1756707 h 2985582"/>
              <a:gd name="connsiteX16" fmla="*/ 522564 w 1746292"/>
              <a:gd name="connsiteY16" fmla="*/ 2255470 h 2985582"/>
              <a:gd name="connsiteX17" fmla="*/ 570065 w 1746292"/>
              <a:gd name="connsiteY17" fmla="*/ 2801735 h 2985582"/>
              <a:gd name="connsiteX18" fmla="*/ 581940 w 1746292"/>
              <a:gd name="connsiteY18" fmla="*/ 2932364 h 2985582"/>
              <a:gd name="connsiteX19" fmla="*/ 760070 w 1746292"/>
              <a:gd name="connsiteY19" fmla="*/ 2932364 h 2985582"/>
              <a:gd name="connsiteX20" fmla="*/ 1187582 w 1746292"/>
              <a:gd name="connsiteY20" fmla="*/ 2944239 h 2985582"/>
              <a:gd name="connsiteX21" fmla="*/ 1448839 w 1746292"/>
              <a:gd name="connsiteY21" fmla="*/ 2944239 h 2985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746292" h="2985582">
                <a:moveTo>
                  <a:pt x="1448839" y="2944239"/>
                </a:moveTo>
                <a:cubicBezTo>
                  <a:pt x="1506236" y="2851216"/>
                  <a:pt x="1494361" y="2595896"/>
                  <a:pt x="1531966" y="2386099"/>
                </a:cubicBezTo>
                <a:cubicBezTo>
                  <a:pt x="1569571" y="2176302"/>
                  <a:pt x="1638844" y="1905148"/>
                  <a:pt x="1674470" y="1685455"/>
                </a:cubicBezTo>
                <a:cubicBezTo>
                  <a:pt x="1710096" y="1465762"/>
                  <a:pt x="1751660" y="1228255"/>
                  <a:pt x="1745722" y="1067938"/>
                </a:cubicBezTo>
                <a:cubicBezTo>
                  <a:pt x="1739784" y="907621"/>
                  <a:pt x="1676449" y="800744"/>
                  <a:pt x="1638844" y="723554"/>
                </a:cubicBezTo>
                <a:cubicBezTo>
                  <a:pt x="1601239" y="646364"/>
                  <a:pt x="1539883" y="681990"/>
                  <a:pt x="1520091" y="604800"/>
                </a:cubicBezTo>
                <a:cubicBezTo>
                  <a:pt x="1500299" y="527610"/>
                  <a:pt x="1541862" y="343543"/>
                  <a:pt x="1520091" y="260416"/>
                </a:cubicBezTo>
                <a:cubicBezTo>
                  <a:pt x="1498320" y="177289"/>
                  <a:pt x="1480506" y="137704"/>
                  <a:pt x="1389462" y="106037"/>
                </a:cubicBezTo>
                <a:cubicBezTo>
                  <a:pt x="1298418" y="74370"/>
                  <a:pt x="973826" y="70411"/>
                  <a:pt x="973826" y="70411"/>
                </a:cubicBezTo>
                <a:lnTo>
                  <a:pt x="451312" y="34785"/>
                </a:lnTo>
                <a:cubicBezTo>
                  <a:pt x="310787" y="28847"/>
                  <a:pt x="205888" y="-40425"/>
                  <a:pt x="130678" y="34785"/>
                </a:cubicBezTo>
                <a:cubicBezTo>
                  <a:pt x="55467" y="109995"/>
                  <a:pt x="-1930" y="369273"/>
                  <a:pt x="49" y="486047"/>
                </a:cubicBezTo>
                <a:cubicBezTo>
                  <a:pt x="2028" y="602821"/>
                  <a:pt x="95052" y="687928"/>
                  <a:pt x="142553" y="735429"/>
                </a:cubicBezTo>
                <a:cubicBezTo>
                  <a:pt x="190054" y="782930"/>
                  <a:pt x="239535" y="701782"/>
                  <a:pt x="285057" y="771055"/>
                </a:cubicBezTo>
                <a:cubicBezTo>
                  <a:pt x="330579" y="840328"/>
                  <a:pt x="380060" y="986790"/>
                  <a:pt x="415686" y="1151065"/>
                </a:cubicBezTo>
                <a:cubicBezTo>
                  <a:pt x="451312" y="1315340"/>
                  <a:pt x="481000" y="1572640"/>
                  <a:pt x="498813" y="1756707"/>
                </a:cubicBezTo>
                <a:cubicBezTo>
                  <a:pt x="516626" y="1940774"/>
                  <a:pt x="510689" y="2081299"/>
                  <a:pt x="522564" y="2255470"/>
                </a:cubicBezTo>
                <a:cubicBezTo>
                  <a:pt x="534439" y="2429641"/>
                  <a:pt x="560169" y="2688919"/>
                  <a:pt x="570065" y="2801735"/>
                </a:cubicBezTo>
                <a:cubicBezTo>
                  <a:pt x="579961" y="2914551"/>
                  <a:pt x="550273" y="2910593"/>
                  <a:pt x="581940" y="2932364"/>
                </a:cubicBezTo>
                <a:cubicBezTo>
                  <a:pt x="613607" y="2954135"/>
                  <a:pt x="760070" y="2932364"/>
                  <a:pt x="760070" y="2932364"/>
                </a:cubicBezTo>
                <a:cubicBezTo>
                  <a:pt x="861010" y="2934343"/>
                  <a:pt x="1072787" y="2944239"/>
                  <a:pt x="1187582" y="2944239"/>
                </a:cubicBezTo>
                <a:cubicBezTo>
                  <a:pt x="1302377" y="2944239"/>
                  <a:pt x="1391442" y="3037262"/>
                  <a:pt x="1448839" y="2944239"/>
                </a:cubicBezTo>
                <a:close/>
              </a:path>
            </a:pathLst>
          </a:custGeom>
          <a:solidFill>
            <a:srgbClr val="00B0F0">
              <a:alpha val="46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82756" y="3020092"/>
            <a:ext cx="226215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544596" y="3394089"/>
            <a:ext cx="1115697" cy="135980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36838" y="3394089"/>
            <a:ext cx="623455" cy="13474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937256" y="2450077"/>
            <a:ext cx="557848" cy="125665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495104" y="2005130"/>
            <a:ext cx="176346" cy="17616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93268" y="5226244"/>
            <a:ext cx="2078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Serial approach assumed more posterior tibia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5481456" y="2688611"/>
            <a:ext cx="900760" cy="440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583277" y="3075865"/>
            <a:ext cx="812588" cy="670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016152" y="1656252"/>
            <a:ext cx="2655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Decrease moment </a:t>
            </a:r>
            <a:r>
              <a:rPr lang="en-US" dirty="0"/>
              <a:t>arm of the flexors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61176" y="3991018"/>
            <a:ext cx="17720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Increase moment </a:t>
            </a:r>
            <a:r>
              <a:rPr lang="en-US" dirty="0"/>
              <a:t>arm of </a:t>
            </a:r>
            <a:r>
              <a:rPr lang="en-US"/>
              <a:t>the </a:t>
            </a:r>
            <a:r>
              <a:rPr lang="en-US" smtClean="0"/>
              <a:t>extensors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16152" y="2450077"/>
            <a:ext cx="2088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in force to maintain torque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044431" y="5041578"/>
            <a:ext cx="2088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Decrease in force to maintain torque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6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2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9367"/>
            <a:ext cx="8229600" cy="52543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Important factors affecting calculation of soft tissue loads:</a:t>
            </a:r>
          </a:p>
          <a:p>
            <a:pPr lvl="1"/>
            <a:r>
              <a:rPr lang="en-US" dirty="0" smtClean="0"/>
              <a:t>Choice of method to calculate muscle forces</a:t>
            </a:r>
          </a:p>
          <a:p>
            <a:pPr lvl="1"/>
            <a:r>
              <a:rPr lang="en-US" dirty="0" smtClean="0"/>
              <a:t>Translational degrees of freedom</a:t>
            </a:r>
          </a:p>
          <a:p>
            <a:endParaRPr lang="en-US" dirty="0"/>
          </a:p>
          <a:p>
            <a:r>
              <a:rPr lang="en-US" dirty="0" smtClean="0"/>
              <a:t>1 </a:t>
            </a:r>
            <a:r>
              <a:rPr lang="en-US" dirty="0" err="1" smtClean="0"/>
              <a:t>dof</a:t>
            </a:r>
            <a:r>
              <a:rPr lang="en-US" dirty="0" smtClean="0"/>
              <a:t> knee </a:t>
            </a:r>
            <a:r>
              <a:rPr lang="en-US" dirty="0"/>
              <a:t>model </a:t>
            </a:r>
            <a:r>
              <a:rPr lang="en-US" dirty="0" smtClean="0"/>
              <a:t>underestimates cartilage loading</a:t>
            </a:r>
          </a:p>
          <a:p>
            <a:endParaRPr lang="en-US" dirty="0"/>
          </a:p>
          <a:p>
            <a:r>
              <a:rPr lang="en-US" dirty="0" smtClean="0"/>
              <a:t>Cosimulation approach free to download at </a:t>
            </a:r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simtk.org/home/uwcosim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4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20640" cy="4525963"/>
          </a:xfrm>
        </p:spPr>
        <p:txBody>
          <a:bodyPr/>
          <a:lstStyle/>
          <a:p>
            <a:r>
              <a:rPr lang="en-US" dirty="0" smtClean="0"/>
              <a:t>Gannon Faculty Research Grant</a:t>
            </a:r>
          </a:p>
          <a:p>
            <a:endParaRPr lang="en-US" dirty="0"/>
          </a:p>
          <a:p>
            <a:r>
              <a:rPr lang="en-US" dirty="0" smtClean="0"/>
              <a:t>Gannon Faculty Release Time</a:t>
            </a:r>
          </a:p>
          <a:p>
            <a:endParaRPr lang="en-US" dirty="0"/>
          </a:p>
          <a:p>
            <a:r>
              <a:rPr lang="en-US" dirty="0" smtClean="0"/>
              <a:t>Gannon Faculty Development Grant</a:t>
            </a:r>
            <a:endParaRPr lang="en-US" dirty="0"/>
          </a:p>
        </p:txBody>
      </p:sp>
      <p:pic>
        <p:nvPicPr>
          <p:cNvPr id="4" name="Picture 2" descr="Z:\GU_Templates_and_Logos\BiomedicalEngineering\BiomedicalEngineering\BiomedEngineering_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8" r="81571" b="11145"/>
          <a:stretch/>
        </p:blipFill>
        <p:spPr bwMode="auto">
          <a:xfrm>
            <a:off x="5015347" y="1638265"/>
            <a:ext cx="3629889" cy="397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0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8" y="0"/>
            <a:ext cx="9129712" cy="1600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Abnormal kinematics after soft tissue injury can drastically affects the aging process.</a:t>
            </a:r>
            <a:endParaRPr lang="en-US" sz="3600" dirty="0"/>
          </a:p>
        </p:txBody>
      </p:sp>
      <p:grpSp>
        <p:nvGrpSpPr>
          <p:cNvPr id="9219" name="Group 28"/>
          <p:cNvGrpSpPr>
            <a:grpSpLocks/>
          </p:cNvGrpSpPr>
          <p:nvPr/>
        </p:nvGrpSpPr>
        <p:grpSpPr bwMode="auto">
          <a:xfrm>
            <a:off x="-1219200" y="1752600"/>
            <a:ext cx="5849938" cy="3962400"/>
            <a:chOff x="0" y="2057400"/>
            <a:chExt cx="5850382" cy="3962400"/>
          </a:xfrm>
        </p:grpSpPr>
        <p:pic>
          <p:nvPicPr>
            <p:cNvPr id="9224" name="Picture 2" descr="http://www.manordrug.com/FLA/kneeligaments.jpg"/>
            <p:cNvPicPr>
              <a:picLocks noChangeAspect="1" noChangeArrowheads="1"/>
            </p:cNvPicPr>
            <p:nvPr/>
          </p:nvPicPr>
          <p:blipFill>
            <a:blip r:embed="rId3" cstate="print"/>
            <a:srcRect l="9904"/>
            <a:stretch>
              <a:fillRect/>
            </a:stretch>
          </p:blipFill>
          <p:spPr bwMode="auto">
            <a:xfrm>
              <a:off x="304800" y="2057400"/>
              <a:ext cx="5545582" cy="396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4234184" y="3673475"/>
              <a:ext cx="1308199" cy="5381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003979" y="4678363"/>
              <a:ext cx="1384405" cy="6111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4648200"/>
              <a:ext cx="1387580" cy="717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12" y="3200400"/>
              <a:ext cx="1081170" cy="9350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32596" y="3398838"/>
              <a:ext cx="574719" cy="447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976990" y="4486275"/>
              <a:ext cx="574719" cy="31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Curved Up Arrow 19"/>
            <p:cNvSpPr/>
            <p:nvPr/>
          </p:nvSpPr>
          <p:spPr>
            <a:xfrm>
              <a:off x="1547930" y="5124450"/>
              <a:ext cx="2173452" cy="447675"/>
            </a:xfrm>
            <a:prstGeom prst="curvedUpArrow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2971800"/>
              <a:ext cx="1676527" cy="18970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84887" y="3975100"/>
              <a:ext cx="831913" cy="830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76990" y="3719513"/>
              <a:ext cx="830325" cy="830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13485" y="4102100"/>
              <a:ext cx="830325" cy="831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36" name="TextBox 26"/>
            <p:cNvSpPr txBox="1">
              <a:spLocks noChangeArrowheads="1"/>
            </p:cNvSpPr>
            <p:nvPr/>
          </p:nvSpPr>
          <p:spPr bwMode="auto">
            <a:xfrm>
              <a:off x="3733800" y="4953001"/>
              <a:ext cx="1371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5 degrees</a:t>
              </a:r>
            </a:p>
          </p:txBody>
        </p:sp>
      </p:grp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905000"/>
            <a:ext cx="51911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30"/>
          <p:cNvSpPr>
            <a:spLocks noChangeArrowheads="1"/>
          </p:cNvSpPr>
          <p:nvPr/>
        </p:nvSpPr>
        <p:spPr bwMode="auto">
          <a:xfrm>
            <a:off x="0" y="5715000"/>
            <a:ext cx="350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http://www.manordrug.com/FLA/kneeguide.htm</a:t>
            </a:r>
          </a:p>
        </p:txBody>
      </p:sp>
      <p:sp>
        <p:nvSpPr>
          <p:cNvPr id="9222" name="TextBox 31"/>
          <p:cNvSpPr txBox="1">
            <a:spLocks noChangeArrowheads="1"/>
          </p:cNvSpPr>
          <p:nvPr/>
        </p:nvSpPr>
        <p:spPr bwMode="auto">
          <a:xfrm>
            <a:off x="5257800" y="5791200"/>
            <a:ext cx="2590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Andriacchi et al, 2006</a:t>
            </a:r>
          </a:p>
        </p:txBody>
      </p:sp>
      <p:sp>
        <p:nvSpPr>
          <p:cNvPr id="9223" name="TextBox 24"/>
          <p:cNvSpPr txBox="1">
            <a:spLocks noChangeArrowheads="1"/>
          </p:cNvSpPr>
          <p:nvPr/>
        </p:nvSpPr>
        <p:spPr bwMode="auto">
          <a:xfrm>
            <a:off x="7010400" y="35052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44%</a:t>
            </a:r>
          </a:p>
        </p:txBody>
      </p:sp>
    </p:spTree>
    <p:extLst>
      <p:ext uri="{BB962C8B-B14F-4D97-AF65-F5344CB8AC3E}">
        <p14:creationId xmlns:p14="http://schemas.microsoft.com/office/powerpoint/2010/main" val="17786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2"/>
          <p:cNvGrpSpPr>
            <a:grpSpLocks noChangeAspect="1"/>
          </p:cNvGrpSpPr>
          <p:nvPr/>
        </p:nvGrpSpPr>
        <p:grpSpPr bwMode="auto">
          <a:xfrm>
            <a:off x="2125663" y="2589213"/>
            <a:ext cx="4935537" cy="2736850"/>
            <a:chOff x="705080" y="2798285"/>
            <a:chExt cx="7318917" cy="4059715"/>
          </a:xfrm>
        </p:grpSpPr>
        <p:pic>
          <p:nvPicPr>
            <p:cNvPr id="8317" name="Picture 2" descr="F:\Multidomain Computations\ME 751 Project\Pictures\Li Change in Contact Point.png"/>
            <p:cNvPicPr>
              <a:picLocks noChangeAspect="1" noChangeArrowheads="1"/>
            </p:cNvPicPr>
            <p:nvPr/>
          </p:nvPicPr>
          <p:blipFill>
            <a:blip r:embed="rId2" cstate="print"/>
            <a:srcRect b="15115"/>
            <a:stretch>
              <a:fillRect/>
            </a:stretch>
          </p:blipFill>
          <p:spPr bwMode="auto">
            <a:xfrm>
              <a:off x="705080" y="3477119"/>
              <a:ext cx="3922003" cy="327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318" name="Group 166"/>
            <p:cNvGrpSpPr>
              <a:grpSpLocks noChangeAspect="1"/>
            </p:cNvGrpSpPr>
            <p:nvPr/>
          </p:nvGrpSpPr>
          <p:grpSpPr bwMode="auto">
            <a:xfrm>
              <a:off x="4737836" y="3299551"/>
              <a:ext cx="3183291" cy="3394090"/>
              <a:chOff x="3238959" y="402000"/>
              <a:chExt cx="5244029" cy="5591292"/>
            </a:xfrm>
          </p:grpSpPr>
          <p:pic>
            <p:nvPicPr>
              <p:cNvPr id="8321" name="Picture 2" descr="F:\Multidomain Computations\ME 751 Project\Pictures\Andriacchi Cart Pics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5422" r="7230" b="22931"/>
              <a:stretch>
                <a:fillRect/>
              </a:stretch>
            </p:blipFill>
            <p:spPr bwMode="auto">
              <a:xfrm>
                <a:off x="3238959" y="402000"/>
                <a:ext cx="5244029" cy="4665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322" name="Picture 3" descr="F:\Multidomain Computations\ME 751 Project\Pictures\Andriacchi Cart Pics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9276" t="85258" r="28554"/>
              <a:stretch>
                <a:fillRect/>
              </a:stretch>
            </p:blipFill>
            <p:spPr bwMode="auto">
              <a:xfrm>
                <a:off x="3701668" y="5100810"/>
                <a:ext cx="4770303" cy="892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1" name="Rectangle 170"/>
            <p:cNvSpPr/>
            <p:nvPr/>
          </p:nvSpPr>
          <p:spPr>
            <a:xfrm>
              <a:off x="860451" y="2831253"/>
              <a:ext cx="7149421" cy="4026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20" name="TextBox 164"/>
            <p:cNvSpPr txBox="1">
              <a:spLocks noChangeArrowheads="1"/>
            </p:cNvSpPr>
            <p:nvPr/>
          </p:nvSpPr>
          <p:spPr bwMode="auto">
            <a:xfrm>
              <a:off x="1416276" y="2798285"/>
              <a:ext cx="6607721" cy="775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Abnormal Kinematics (from ACL Injury or Reconstruction) Cause Shifts in Cartilage Loading</a:t>
              </a:r>
            </a:p>
          </p:txBody>
        </p:sp>
      </p:grpSp>
      <p:grpSp>
        <p:nvGrpSpPr>
          <p:cNvPr id="6" name="Group 234"/>
          <p:cNvGrpSpPr>
            <a:grpSpLocks/>
          </p:cNvGrpSpPr>
          <p:nvPr/>
        </p:nvGrpSpPr>
        <p:grpSpPr bwMode="auto">
          <a:xfrm>
            <a:off x="1222375" y="0"/>
            <a:ext cx="6875463" cy="2478088"/>
            <a:chOff x="793214" y="0"/>
            <a:chExt cx="6874526" cy="2478795"/>
          </a:xfrm>
        </p:grpSpPr>
        <p:grpSp>
          <p:nvGrpSpPr>
            <p:cNvPr id="8259" name="Group 171"/>
            <p:cNvGrpSpPr>
              <a:grpSpLocks noChangeAspect="1"/>
            </p:cNvGrpSpPr>
            <p:nvPr/>
          </p:nvGrpSpPr>
          <p:grpSpPr bwMode="auto">
            <a:xfrm>
              <a:off x="947452" y="353169"/>
              <a:ext cx="6632154" cy="2108256"/>
              <a:chOff x="804232" y="196468"/>
              <a:chExt cx="7855025" cy="249698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837750" y="731720"/>
                <a:ext cx="2972209" cy="114349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105249" y="731720"/>
                <a:ext cx="3047407" cy="74477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990026" y="884060"/>
                <a:ext cx="1067815" cy="3046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10800000" flipV="1">
                <a:off x="1219381" y="884060"/>
                <a:ext cx="609105" cy="37991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133039" y="884060"/>
                <a:ext cx="913658" cy="2275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2056836" y="960263"/>
                <a:ext cx="304681" cy="1522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2894421" y="884060"/>
                <a:ext cx="381630" cy="15234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46697" y="884060"/>
                <a:ext cx="381632" cy="15234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864342" y="825757"/>
                <a:ext cx="659864" cy="8839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10800000" flipV="1">
                <a:off x="2478951" y="791904"/>
                <a:ext cx="759502" cy="12224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478951" y="803188"/>
                <a:ext cx="319592" cy="19935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16200000" flipV="1">
                <a:off x="2362328" y="863407"/>
                <a:ext cx="308443" cy="165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916845" y="891583"/>
                <a:ext cx="473749" cy="2651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endCxn id="4" idx="0"/>
              </p:cNvCxnSpPr>
              <p:nvPr/>
            </p:nvCxnSpPr>
            <p:spPr>
              <a:xfrm rot="5400000" flipH="1" flipV="1">
                <a:off x="1995725" y="773157"/>
                <a:ext cx="368627" cy="2857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V="1">
                <a:off x="1520173" y="791904"/>
                <a:ext cx="528268" cy="564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443096" y="759931"/>
                <a:ext cx="330872" cy="2745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10800000">
                <a:off x="1288940" y="837042"/>
                <a:ext cx="231234" cy="1429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947684" y="813577"/>
                <a:ext cx="208762" cy="210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892268" y="869014"/>
                <a:ext cx="439910" cy="2877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1012586" y="1034520"/>
                <a:ext cx="462469" cy="1429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1619812" y="1023235"/>
                <a:ext cx="396670" cy="13353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2093560" y="837042"/>
                <a:ext cx="473749" cy="28587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10800000" flipV="1">
                <a:off x="2213878" y="1122916"/>
                <a:ext cx="516987" cy="451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864342" y="914152"/>
                <a:ext cx="659864" cy="18619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10800000" flipV="1">
                <a:off x="3238453" y="859611"/>
                <a:ext cx="362832" cy="2745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10800000" flipV="1">
                <a:off x="3095576" y="791904"/>
                <a:ext cx="374112" cy="2764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3415168" y="957410"/>
                <a:ext cx="285753" cy="23133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 flipV="1">
                <a:off x="3349370" y="859611"/>
                <a:ext cx="439910" cy="4062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3007219" y="1068373"/>
                <a:ext cx="605346" cy="545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2654641" y="947072"/>
                <a:ext cx="408123" cy="338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1735357" y="930148"/>
                <a:ext cx="340416" cy="451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10800000">
                <a:off x="1497614" y="991263"/>
                <a:ext cx="342152" cy="26330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10800000" flipV="1">
                <a:off x="1211861" y="782500"/>
                <a:ext cx="340272" cy="2407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>
                <a:off x="936358" y="958366"/>
                <a:ext cx="428811" cy="7707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809493" y="885959"/>
                <a:ext cx="276469" cy="883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1794647" y="880299"/>
                <a:ext cx="530147" cy="2106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2175254" y="975302"/>
                <a:ext cx="396837" cy="120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16200000" flipH="1">
                <a:off x="2445037" y="925450"/>
                <a:ext cx="351701" cy="657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6200000" flipH="1">
                <a:off x="3552359" y="842723"/>
                <a:ext cx="220047" cy="1861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3492171" y="857755"/>
                <a:ext cx="362985" cy="1221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5133447" y="803188"/>
                <a:ext cx="29966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5122168" y="902868"/>
                <a:ext cx="300792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5144727" y="979979"/>
                <a:ext cx="295153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5088328" y="859611"/>
                <a:ext cx="30530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5122168" y="946125"/>
                <a:ext cx="30192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5099608" y="759931"/>
                <a:ext cx="304176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5122168" y="1034520"/>
                <a:ext cx="30192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Down Arrow 99"/>
              <p:cNvSpPr/>
              <p:nvPr/>
            </p:nvSpPr>
            <p:spPr>
              <a:xfrm>
                <a:off x="1166742" y="208872"/>
                <a:ext cx="308313" cy="505921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1" name="Down Arrow 100"/>
              <p:cNvSpPr/>
              <p:nvPr/>
            </p:nvSpPr>
            <p:spPr>
              <a:xfrm>
                <a:off x="3182054" y="195706"/>
                <a:ext cx="308313" cy="507802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311" name="TextBox 103"/>
              <p:cNvSpPr txBox="1">
                <a:spLocks noChangeArrowheads="1"/>
              </p:cNvSpPr>
              <p:nvPr/>
            </p:nvSpPr>
            <p:spPr bwMode="auto">
              <a:xfrm>
                <a:off x="804232" y="1927951"/>
                <a:ext cx="3235955" cy="7655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latin typeface="Calibri" pitchFamily="34" charset="0"/>
                  </a:rPr>
                  <a:t>High weight bearing cartilage</a:t>
                </a:r>
              </a:p>
              <a:p>
                <a:r>
                  <a:rPr lang="en-US" sz="1200">
                    <a:latin typeface="Calibri" pitchFamily="34" charset="0"/>
                  </a:rPr>
                  <a:t>Thicker</a:t>
                </a:r>
              </a:p>
              <a:p>
                <a:r>
                  <a:rPr lang="en-US" sz="1200">
                    <a:latin typeface="Calibri" pitchFamily="34" charset="0"/>
                  </a:rPr>
                  <a:t>More randomly oriented collagen fibers</a:t>
                </a:r>
              </a:p>
            </p:txBody>
          </p:sp>
          <p:sp>
            <p:nvSpPr>
              <p:cNvPr id="8312" name="TextBox 104"/>
              <p:cNvSpPr txBox="1">
                <a:spLocks noChangeArrowheads="1"/>
              </p:cNvSpPr>
              <p:nvPr/>
            </p:nvSpPr>
            <p:spPr bwMode="auto">
              <a:xfrm>
                <a:off x="5123039" y="1508334"/>
                <a:ext cx="3073706" cy="7655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latin typeface="Calibri" pitchFamily="34" charset="0"/>
                  </a:rPr>
                  <a:t>Low weight bearing cartilage</a:t>
                </a:r>
              </a:p>
              <a:p>
                <a:r>
                  <a:rPr lang="en-US" sz="1200">
                    <a:latin typeface="Calibri" pitchFamily="34" charset="0"/>
                  </a:rPr>
                  <a:t>Thinner</a:t>
                </a:r>
              </a:p>
              <a:p>
                <a:r>
                  <a:rPr lang="en-US" sz="1200">
                    <a:latin typeface="Calibri" pitchFamily="34" charset="0"/>
                  </a:rPr>
                  <a:t>More orderly oriented collagen fibers</a:t>
                </a:r>
              </a:p>
            </p:txBody>
          </p:sp>
          <p:sp>
            <p:nvSpPr>
              <p:cNvPr id="8313" name="TextBox 105"/>
              <p:cNvSpPr txBox="1">
                <a:spLocks noChangeArrowheads="1"/>
              </p:cNvSpPr>
              <p:nvPr/>
            </p:nvSpPr>
            <p:spPr bwMode="auto">
              <a:xfrm>
                <a:off x="1491027" y="221819"/>
                <a:ext cx="1608463" cy="364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Calibri" pitchFamily="34" charset="0"/>
                  </a:rPr>
                  <a:t>Compression</a:t>
                </a:r>
              </a:p>
            </p:txBody>
          </p:sp>
          <p:sp>
            <p:nvSpPr>
              <p:cNvPr id="8314" name="TextBox 106"/>
              <p:cNvSpPr txBox="1">
                <a:spLocks noChangeArrowheads="1"/>
              </p:cNvSpPr>
              <p:nvPr/>
            </p:nvSpPr>
            <p:spPr bwMode="auto">
              <a:xfrm>
                <a:off x="6235742" y="302885"/>
                <a:ext cx="1015389" cy="364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Calibri" pitchFamily="34" charset="0"/>
                  </a:rPr>
                  <a:t>Tension</a:t>
                </a:r>
              </a:p>
            </p:txBody>
          </p:sp>
          <p:sp>
            <p:nvSpPr>
              <p:cNvPr id="147" name="Down Arrow 146"/>
              <p:cNvSpPr/>
              <p:nvPr/>
            </p:nvSpPr>
            <p:spPr>
              <a:xfrm rot="5400000">
                <a:off x="4681254" y="616160"/>
                <a:ext cx="308443" cy="505707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8" name="Down Arrow 147"/>
              <p:cNvSpPr/>
              <p:nvPr/>
            </p:nvSpPr>
            <p:spPr>
              <a:xfrm rot="16200000">
                <a:off x="8250349" y="626504"/>
                <a:ext cx="308443" cy="507588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8260" name="TextBox 232"/>
            <p:cNvSpPr txBox="1">
              <a:spLocks noChangeArrowheads="1"/>
            </p:cNvSpPr>
            <p:nvPr/>
          </p:nvSpPr>
          <p:spPr bwMode="auto">
            <a:xfrm>
              <a:off x="3327093" y="44068"/>
              <a:ext cx="20821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Normal Cartilage</a:t>
              </a: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793214" y="0"/>
              <a:ext cx="6874526" cy="247879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" name="Group 236"/>
          <p:cNvGrpSpPr>
            <a:grpSpLocks/>
          </p:cNvGrpSpPr>
          <p:nvPr/>
        </p:nvGrpSpPr>
        <p:grpSpPr bwMode="auto">
          <a:xfrm>
            <a:off x="1739900" y="5453063"/>
            <a:ext cx="6016625" cy="1404937"/>
            <a:chOff x="1751682" y="5453349"/>
            <a:chExt cx="6015210" cy="1404651"/>
          </a:xfrm>
        </p:grpSpPr>
        <p:sp>
          <p:nvSpPr>
            <p:cNvPr id="175" name="Down Arrow 174"/>
            <p:cNvSpPr/>
            <p:nvPr/>
          </p:nvSpPr>
          <p:spPr>
            <a:xfrm rot="5400000">
              <a:off x="1923882" y="5701747"/>
              <a:ext cx="228553" cy="37615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6" name="Down Arrow 175"/>
            <p:cNvSpPr/>
            <p:nvPr/>
          </p:nvSpPr>
          <p:spPr>
            <a:xfrm rot="16200000">
              <a:off x="4512485" y="5711271"/>
              <a:ext cx="230140" cy="374562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2242105" y="5794592"/>
              <a:ext cx="2202932" cy="84755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78" name="Straight Connector 177"/>
            <p:cNvCxnSpPr/>
            <p:nvPr/>
          </p:nvCxnSpPr>
          <p:spPr>
            <a:xfrm>
              <a:off x="2354790" y="5907282"/>
              <a:ext cx="790389" cy="2253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 rot="10800000" flipV="1">
              <a:off x="2524613" y="5907282"/>
              <a:ext cx="452331" cy="2825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3202316" y="5907282"/>
              <a:ext cx="677704" cy="1698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3145969" y="5963628"/>
              <a:ext cx="225379" cy="1126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3767333" y="5907282"/>
              <a:ext cx="282509" cy="1126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3880019" y="5907282"/>
              <a:ext cx="282509" cy="1126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3743526" y="5864427"/>
              <a:ext cx="490422" cy="65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10800000" flipV="1">
              <a:off x="3457844" y="5840620"/>
              <a:ext cx="563429" cy="888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3457844" y="5848556"/>
              <a:ext cx="238069" cy="146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V="1">
              <a:off x="3372929" y="5893792"/>
              <a:ext cx="228553" cy="1222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3042016" y="5913630"/>
              <a:ext cx="350754" cy="1952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endCxn id="177" idx="0"/>
            </p:cNvCxnSpPr>
            <p:nvPr/>
          </p:nvCxnSpPr>
          <p:spPr>
            <a:xfrm rot="5400000" flipH="1" flipV="1">
              <a:off x="3099942" y="5825545"/>
              <a:ext cx="274582" cy="212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0800000" flipV="1">
              <a:off x="2748398" y="5840620"/>
              <a:ext cx="392021" cy="396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2691261" y="5815225"/>
              <a:ext cx="244418" cy="2047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rot="10800000">
              <a:off x="2576988" y="5872364"/>
              <a:ext cx="171410" cy="106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rot="5400000">
              <a:off x="2323045" y="5856494"/>
              <a:ext cx="155543" cy="1555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2281782" y="5897759"/>
              <a:ext cx="326948" cy="2110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V="1">
              <a:off x="2372249" y="6019971"/>
              <a:ext cx="342819" cy="1063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2821405" y="6012035"/>
              <a:ext cx="293619" cy="968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3172161" y="5872364"/>
              <a:ext cx="350754" cy="2126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rot="10800000" flipV="1">
              <a:off x="3262627" y="6085045"/>
              <a:ext cx="384085" cy="333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3743526" y="5929502"/>
              <a:ext cx="490422" cy="1396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10800000" flipV="1">
              <a:off x="4021273" y="5889822"/>
              <a:ext cx="269812" cy="2031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rot="10800000" flipV="1">
              <a:off x="3914936" y="5840620"/>
              <a:ext cx="277747" cy="2031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4153005" y="5962832"/>
              <a:ext cx="211087" cy="1714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10800000" flipV="1">
              <a:off x="4103804" y="5889822"/>
              <a:ext cx="326948" cy="3015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3849863" y="6043779"/>
              <a:ext cx="449157" cy="412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rot="5400000">
              <a:off x="3588777" y="5954103"/>
              <a:ext cx="303150" cy="253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rot="5400000">
              <a:off x="2906313" y="5941406"/>
              <a:ext cx="253948" cy="333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rot="10800000">
              <a:off x="2730940" y="5986640"/>
              <a:ext cx="253940" cy="1968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10800000" flipV="1">
              <a:off x="2519851" y="5831097"/>
              <a:ext cx="252354" cy="1809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5400000">
              <a:off x="2314314" y="5962040"/>
              <a:ext cx="319022" cy="571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5400000">
              <a:off x="2221469" y="5908869"/>
              <a:ext cx="203159" cy="666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2951550" y="5905694"/>
              <a:ext cx="392021" cy="1555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3234054" y="5973944"/>
              <a:ext cx="293627" cy="904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16200000" flipH="1">
              <a:off x="3434032" y="5937439"/>
              <a:ext cx="261884" cy="49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4254578" y="5877128"/>
              <a:ext cx="163480" cy="138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4209344" y="5889031"/>
              <a:ext cx="269820" cy="904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Rectangle 215"/>
            <p:cNvSpPr/>
            <p:nvPr/>
          </p:nvSpPr>
          <p:spPr>
            <a:xfrm>
              <a:off x="5265580" y="5986640"/>
              <a:ext cx="2258482" cy="5523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17" name="Straight Connector 216"/>
            <p:cNvCxnSpPr/>
            <p:nvPr/>
          </p:nvCxnSpPr>
          <p:spPr>
            <a:xfrm>
              <a:off x="5286214" y="6040604"/>
              <a:ext cx="22219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5278277" y="6113615"/>
              <a:ext cx="22299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5294149" y="6170753"/>
              <a:ext cx="21886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5252883" y="6081871"/>
              <a:ext cx="22632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>
              <a:off x="5278277" y="6146945"/>
              <a:ext cx="22378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>
              <a:off x="5262406" y="6008861"/>
              <a:ext cx="22537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5278277" y="6212020"/>
              <a:ext cx="22378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Down Arrow 223"/>
            <p:cNvSpPr/>
            <p:nvPr/>
          </p:nvSpPr>
          <p:spPr>
            <a:xfrm>
              <a:off x="5579831" y="5599369"/>
              <a:ext cx="228546" cy="37616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" name="Down Arrow 224"/>
            <p:cNvSpPr/>
            <p:nvPr/>
          </p:nvSpPr>
          <p:spPr>
            <a:xfrm>
              <a:off x="7073318" y="5589846"/>
              <a:ext cx="228546" cy="37616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51" name="TextBox 225"/>
            <p:cNvSpPr txBox="1">
              <a:spLocks noChangeArrowheads="1"/>
            </p:cNvSpPr>
            <p:nvPr/>
          </p:nvSpPr>
          <p:spPr bwMode="auto">
            <a:xfrm>
              <a:off x="5852502" y="5578916"/>
              <a:ext cx="1192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Compression</a:t>
              </a:r>
            </a:p>
          </p:txBody>
        </p:sp>
        <p:sp>
          <p:nvSpPr>
            <p:cNvPr id="8252" name="TextBox 226"/>
            <p:cNvSpPr txBox="1">
              <a:spLocks noChangeArrowheads="1"/>
            </p:cNvSpPr>
            <p:nvPr/>
          </p:nvSpPr>
          <p:spPr bwMode="auto">
            <a:xfrm>
              <a:off x="2917958" y="5495668"/>
              <a:ext cx="7527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Tension</a:t>
              </a:r>
            </a:p>
          </p:txBody>
        </p:sp>
        <p:sp>
          <p:nvSpPr>
            <p:cNvPr id="228" name="Freeform 227"/>
            <p:cNvSpPr/>
            <p:nvPr/>
          </p:nvSpPr>
          <p:spPr>
            <a:xfrm>
              <a:off x="2716655" y="5783482"/>
              <a:ext cx="90467" cy="212682"/>
            </a:xfrm>
            <a:custGeom>
              <a:avLst/>
              <a:gdLst>
                <a:gd name="connsiteX0" fmla="*/ 0 w 121185"/>
                <a:gd name="connsiteY0" fmla="*/ 0 h 286438"/>
                <a:gd name="connsiteX1" fmla="*/ 88135 w 121185"/>
                <a:gd name="connsiteY1" fmla="*/ 286438 h 286438"/>
                <a:gd name="connsiteX2" fmla="*/ 121185 w 121185"/>
                <a:gd name="connsiteY2" fmla="*/ 11017 h 286438"/>
                <a:gd name="connsiteX3" fmla="*/ 0 w 121185"/>
                <a:gd name="connsiteY3" fmla="*/ 0 h 286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85" h="286438">
                  <a:moveTo>
                    <a:pt x="0" y="0"/>
                  </a:moveTo>
                  <a:lnTo>
                    <a:pt x="88135" y="286438"/>
                  </a:lnTo>
                  <a:lnTo>
                    <a:pt x="121185" y="11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9" name="Freeform 228"/>
            <p:cNvSpPr/>
            <p:nvPr/>
          </p:nvSpPr>
          <p:spPr>
            <a:xfrm>
              <a:off x="3427688" y="5783482"/>
              <a:ext cx="80944" cy="204745"/>
            </a:xfrm>
            <a:custGeom>
              <a:avLst/>
              <a:gdLst>
                <a:gd name="connsiteX0" fmla="*/ 0 w 110169"/>
                <a:gd name="connsiteY0" fmla="*/ 11017 h 275421"/>
                <a:gd name="connsiteX1" fmla="*/ 44068 w 110169"/>
                <a:gd name="connsiteY1" fmla="*/ 275421 h 275421"/>
                <a:gd name="connsiteX2" fmla="*/ 110169 w 110169"/>
                <a:gd name="connsiteY2" fmla="*/ 0 h 275421"/>
                <a:gd name="connsiteX3" fmla="*/ 0 w 110169"/>
                <a:gd name="connsiteY3" fmla="*/ 11017 h 275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69" h="275421">
                  <a:moveTo>
                    <a:pt x="0" y="11017"/>
                  </a:moveTo>
                  <a:lnTo>
                    <a:pt x="44068" y="275421"/>
                  </a:lnTo>
                  <a:lnTo>
                    <a:pt x="110169" y="0"/>
                  </a:lnTo>
                  <a:lnTo>
                    <a:pt x="0" y="110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0" name="Freeform 229"/>
            <p:cNvSpPr/>
            <p:nvPr/>
          </p:nvSpPr>
          <p:spPr>
            <a:xfrm>
              <a:off x="3867322" y="5783482"/>
              <a:ext cx="57137" cy="277755"/>
            </a:xfrm>
            <a:custGeom>
              <a:avLst/>
              <a:gdLst>
                <a:gd name="connsiteX0" fmla="*/ 0 w 77118"/>
                <a:gd name="connsiteY0" fmla="*/ 0 h 374573"/>
                <a:gd name="connsiteX1" fmla="*/ 22034 w 77118"/>
                <a:gd name="connsiteY1" fmla="*/ 374573 h 374573"/>
                <a:gd name="connsiteX2" fmla="*/ 77118 w 77118"/>
                <a:gd name="connsiteY2" fmla="*/ 11017 h 374573"/>
                <a:gd name="connsiteX3" fmla="*/ 0 w 77118"/>
                <a:gd name="connsiteY3" fmla="*/ 0 h 37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118" h="374573">
                  <a:moveTo>
                    <a:pt x="0" y="0"/>
                  </a:moveTo>
                  <a:lnTo>
                    <a:pt x="22034" y="374573"/>
                  </a:lnTo>
                  <a:lnTo>
                    <a:pt x="77118" y="11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56" name="TextBox 230"/>
            <p:cNvSpPr txBox="1">
              <a:spLocks noChangeArrowheads="1"/>
            </p:cNvSpPr>
            <p:nvPr/>
          </p:nvSpPr>
          <p:spPr bwMode="auto">
            <a:xfrm>
              <a:off x="5349398" y="6559977"/>
              <a:ext cx="224122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Fluid flows to other regions</a:t>
              </a:r>
            </a:p>
          </p:txBody>
        </p:sp>
        <p:sp>
          <p:nvSpPr>
            <p:cNvPr id="8257" name="TextBox 231"/>
            <p:cNvSpPr txBox="1">
              <a:spLocks noChangeArrowheads="1"/>
            </p:cNvSpPr>
            <p:nvPr/>
          </p:nvSpPr>
          <p:spPr bwMode="auto">
            <a:xfrm>
              <a:off x="2231948" y="6581001"/>
              <a:ext cx="220784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Tearing of collagen fibers</a:t>
              </a: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1751682" y="5453349"/>
              <a:ext cx="6015210" cy="14046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4" name="TextBox 133"/>
          <p:cNvSpPr txBox="1">
            <a:spLocks noChangeArrowheads="1"/>
          </p:cNvSpPr>
          <p:nvPr/>
        </p:nvSpPr>
        <p:spPr bwMode="auto">
          <a:xfrm>
            <a:off x="0" y="3095625"/>
            <a:ext cx="221456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Left picture: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Li, Moses et al. 2006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Right picture:</a:t>
            </a:r>
          </a:p>
          <a:p>
            <a:endParaRPr lang="en-US" sz="1200">
              <a:latin typeface="Calibri" pitchFamily="34" charset="0"/>
            </a:endParaRPr>
          </a:p>
          <a:p>
            <a:r>
              <a:rPr lang="en-US" sz="1200">
                <a:latin typeface="Calibri" pitchFamily="34" charset="0"/>
              </a:rPr>
              <a:t>Andriacchi, Briant et al. 2006</a:t>
            </a:r>
          </a:p>
        </p:txBody>
      </p:sp>
      <p:sp>
        <p:nvSpPr>
          <p:cNvPr id="135" name="Rectangle 134"/>
          <p:cNvSpPr>
            <a:spLocks noChangeArrowheads="1"/>
          </p:cNvSpPr>
          <p:nvPr/>
        </p:nvSpPr>
        <p:spPr bwMode="auto">
          <a:xfrm>
            <a:off x="0" y="550863"/>
            <a:ext cx="12112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Adapted from (Chaudhari, Briant et al. 2008)</a:t>
            </a:r>
          </a:p>
        </p:txBody>
      </p:sp>
      <p:sp>
        <p:nvSpPr>
          <p:cNvPr id="136" name="Rectangle 135"/>
          <p:cNvSpPr>
            <a:spLocks noChangeArrowheads="1"/>
          </p:cNvSpPr>
          <p:nvPr/>
        </p:nvSpPr>
        <p:spPr bwMode="auto">
          <a:xfrm>
            <a:off x="0" y="5792788"/>
            <a:ext cx="173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Adapted from (Chaudhari, Briant et al. 2008)</a:t>
            </a:r>
          </a:p>
        </p:txBody>
      </p:sp>
    </p:spTree>
    <p:extLst>
      <p:ext uri="{BB962C8B-B14F-4D97-AF65-F5344CB8AC3E}">
        <p14:creationId xmlns:p14="http://schemas.microsoft.com/office/powerpoint/2010/main" val="290923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35" grpId="0"/>
      <p:bldP spid="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192087"/>
            <a:ext cx="8229600" cy="874713"/>
          </a:xfrm>
        </p:spPr>
        <p:txBody>
          <a:bodyPr>
            <a:normAutofit fontScale="90000"/>
          </a:bodyPr>
          <a:lstStyle/>
          <a:p>
            <a:r>
              <a:rPr lang="en-US" dirty="0"/>
              <a:t>Estimation of Internal Knee Loads </a:t>
            </a:r>
            <a:r>
              <a:rPr lang="en-US" sz="3600" dirty="0"/>
              <a:t>(Fernandez et al, 2006</a:t>
            </a:r>
            <a:r>
              <a:rPr lang="en-US" dirty="0"/>
              <a:t>)</a:t>
            </a:r>
            <a:endParaRPr lang="en-US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358775" y="3208337"/>
            <a:ext cx="4225925" cy="2668588"/>
            <a:chOff x="358775" y="3208337"/>
            <a:chExt cx="4225925" cy="2668588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2120900" y="3354387"/>
              <a:ext cx="2362200" cy="381000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320040" indent="-320040" algn="ctr" fontAlgn="auto">
                <a:spcBef>
                  <a:spcPts val="700"/>
                </a:spcBef>
                <a:spcAft>
                  <a:spcPts val="0"/>
                </a:spcAft>
                <a:buClr>
                  <a:schemeClr val="accent2"/>
                </a:buClr>
                <a:buSzPct val="60000"/>
                <a:defRPr/>
              </a:pPr>
              <a:r>
                <a:rPr lang="en-US" sz="2000" dirty="0">
                  <a:latin typeface="+mn-lt"/>
                  <a:cs typeface="+mn-cs"/>
                </a:rPr>
                <a:t>Muscle Forces</a:t>
              </a:r>
              <a:endParaRPr lang="en-US" sz="1400" dirty="0">
                <a:latin typeface="+mn-lt"/>
                <a:cs typeface="+mn-cs"/>
              </a:endParaRPr>
            </a:p>
          </p:txBody>
        </p:sp>
        <p:pic>
          <p:nvPicPr>
            <p:cNvPr id="8" name="Picture 3" descr="C:\Research\PROPOSAL\Shriners_05\GaitMotion\snapshot0004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775" y="3208337"/>
              <a:ext cx="1654175" cy="2668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ight Arrow 8"/>
            <p:cNvSpPr/>
            <p:nvPr/>
          </p:nvSpPr>
          <p:spPr>
            <a:xfrm>
              <a:off x="2028825" y="3735387"/>
              <a:ext cx="2555875" cy="255588"/>
            </a:xfrm>
            <a:prstGeom prst="rightArrow">
              <a:avLst>
                <a:gd name="adj1" fmla="val 50000"/>
                <a:gd name="adj2" fmla="val 11476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2400" y="1524000"/>
            <a:ext cx="4191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u="sng" dirty="0" smtClean="0">
                <a:latin typeface="Calibri" pitchFamily="34" charset="0"/>
              </a:rPr>
              <a:t>Multibody Dynamics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1 DOF joint that behaves independent of load </a:t>
            </a:r>
            <a:r>
              <a:rPr lang="en-US" sz="1400" dirty="0">
                <a:latin typeface="Calibri" pitchFamily="34" charset="0"/>
              </a:rPr>
              <a:t>(Arnold et al, 2010)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72000" y="1524000"/>
            <a:ext cx="3352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u="sng" dirty="0" smtClean="0">
                <a:latin typeface="Calibri" pitchFamily="34" charset="0"/>
              </a:rPr>
              <a:t>Detailed Joint Model</a:t>
            </a:r>
            <a:endParaRPr lang="en-US" sz="2400" u="sng" dirty="0"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28457" y="5693229"/>
            <a:ext cx="446314" cy="206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937375" y="3063875"/>
            <a:ext cx="2133600" cy="74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>
                <a:latin typeface="Tw Cen MT" pitchFamily="34" charset="0"/>
              </a:rPr>
              <a:t>Ligament </a:t>
            </a:r>
            <a:r>
              <a:rPr lang="en-US" sz="2000" dirty="0" smtClean="0">
                <a:latin typeface="Tw Cen MT" pitchFamily="34" charset="0"/>
              </a:rPr>
              <a:t>Stress and Strain</a:t>
            </a: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937375" y="3804109"/>
            <a:ext cx="2057400" cy="73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>
                <a:latin typeface="Tw Cen MT" pitchFamily="34" charset="0"/>
              </a:rPr>
              <a:t>Cartilage </a:t>
            </a:r>
            <a:r>
              <a:rPr lang="en-US" sz="2000" dirty="0" smtClean="0">
                <a:latin typeface="Tw Cen MT" pitchFamily="34" charset="0"/>
              </a:rPr>
              <a:t>Stress and Strain</a:t>
            </a: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937375" y="4587875"/>
            <a:ext cx="213360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 smtClean="0">
                <a:latin typeface="Tw Cen MT" pitchFamily="34" charset="0"/>
              </a:rPr>
              <a:t>Secondary Joint </a:t>
            </a:r>
            <a:r>
              <a:rPr lang="en-US" sz="2000" dirty="0">
                <a:latin typeface="Tw Cen MT" pitchFamily="34" charset="0"/>
              </a:rPr>
              <a:t>Kinematics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6553200" y="3225800"/>
            <a:ext cx="457200" cy="165100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553200" y="3956509"/>
            <a:ext cx="457200" cy="163512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553200" y="4695825"/>
            <a:ext cx="457200" cy="163512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00" b="94200" l="26400" r="73200"/>
                    </a14:imgEffect>
                  </a14:imgLayer>
                </a14:imgProps>
              </a:ext>
            </a:extLst>
          </a:blip>
          <a:srcRect l="21053" t="2632" r="23685" b="4294"/>
          <a:stretch>
            <a:fillRect/>
          </a:stretch>
        </p:blipFill>
        <p:spPr bwMode="auto">
          <a:xfrm flipH="1">
            <a:off x="4804226" y="2674602"/>
            <a:ext cx="2176462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2790825" y="4857750"/>
            <a:ext cx="2098675" cy="820737"/>
            <a:chOff x="2790825" y="4857750"/>
            <a:chExt cx="2098675" cy="820737"/>
          </a:xfrm>
        </p:grpSpPr>
        <p:sp>
          <p:nvSpPr>
            <p:cNvPr id="17" name="Right Arrow 16"/>
            <p:cNvSpPr/>
            <p:nvPr/>
          </p:nvSpPr>
          <p:spPr>
            <a:xfrm>
              <a:off x="3835400" y="5156200"/>
              <a:ext cx="1054100" cy="185737"/>
            </a:xfrm>
            <a:prstGeom prst="rightArrow">
              <a:avLst>
                <a:gd name="adj1" fmla="val 50000"/>
                <a:gd name="adj2" fmla="val 11476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Content Placeholder 2"/>
            <p:cNvSpPr txBox="1">
              <a:spLocks/>
            </p:cNvSpPr>
            <p:nvPr/>
          </p:nvSpPr>
          <p:spPr bwMode="auto">
            <a:xfrm>
              <a:off x="2790825" y="4857750"/>
              <a:ext cx="15398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19088" indent="-319088" algn="ctr">
                <a:spcBef>
                  <a:spcPts val="700"/>
                </a:spcBef>
                <a:buClr>
                  <a:schemeClr val="accent2"/>
                </a:buClr>
                <a:buSzPct val="60000"/>
              </a:pPr>
              <a:r>
                <a:rPr lang="en-US" sz="2000" dirty="0"/>
                <a:t>Boundary </a:t>
              </a:r>
            </a:p>
            <a:p>
              <a:pPr marL="319088" indent="-319088" algn="ctr">
                <a:spcBef>
                  <a:spcPts val="700"/>
                </a:spcBef>
                <a:buClr>
                  <a:schemeClr val="accent2"/>
                </a:buClr>
                <a:buSzPct val="60000"/>
              </a:pPr>
              <a:r>
                <a:rPr lang="en-US" sz="2000" dirty="0"/>
                <a:t>Conditions</a:t>
              </a:r>
              <a:endParaRPr lang="en-US" sz="1600" dirty="0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152400" y="2365275"/>
            <a:ext cx="3886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77800" y="2653793"/>
            <a:ext cx="2070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6150114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Serial Approach</a:t>
            </a:r>
            <a:endParaRPr lang="en-US" sz="4000" dirty="0"/>
          </a:p>
        </p:txBody>
      </p:sp>
      <p:sp>
        <p:nvSpPr>
          <p:cNvPr id="33" name="TextBox 32"/>
          <p:cNvSpPr txBox="1"/>
          <p:nvPr/>
        </p:nvSpPr>
        <p:spPr>
          <a:xfrm>
            <a:off x="-1" y="6131721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Cosimulation Approach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7010400" y="3810000"/>
            <a:ext cx="1828800" cy="7246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91202" y="2170331"/>
            <a:ext cx="3352798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Goal: </a:t>
            </a:r>
            <a:r>
              <a:rPr lang="en-US" dirty="0" smtClean="0">
                <a:solidFill>
                  <a:srgbClr val="FF0000"/>
                </a:solidFill>
              </a:rPr>
              <a:t>How is cartilage load affected by </a:t>
            </a:r>
            <a:r>
              <a:rPr lang="en-US" u="sng" dirty="0" smtClean="0">
                <a:solidFill>
                  <a:srgbClr val="FF0000"/>
                </a:solidFill>
              </a:rPr>
              <a:t>simulation approach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1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4 -0.05463 L -0.49427 0.1009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33" y="777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0" grpId="1"/>
      <p:bldP spid="5" grpId="0"/>
      <p:bldP spid="6" grpId="0"/>
      <p:bldP spid="7" grpId="0"/>
      <p:bldP spid="10" grpId="0" animBg="1"/>
      <p:bldP spid="11" grpId="0" animBg="1"/>
      <p:bldP spid="12" grpId="0" animBg="1"/>
      <p:bldP spid="31" grpId="0"/>
      <p:bldP spid="31" grpId="1"/>
      <p:bldP spid="33" grpId="0"/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Serial </a:t>
            </a:r>
            <a:r>
              <a:rPr lang="en-US" sz="3200" dirty="0"/>
              <a:t>approach was initially used to calculate cartilage contact loads during a simple knee flexion </a:t>
            </a:r>
            <a:r>
              <a:rPr lang="en-US" sz="3200" dirty="0" smtClean="0"/>
              <a:t>motion.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20900" y="4261185"/>
            <a:ext cx="2362200" cy="381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en-US" sz="2000" dirty="0">
                <a:latin typeface="+mn-lt"/>
                <a:cs typeface="+mn-cs"/>
              </a:rPr>
              <a:t>Muscle Forces</a:t>
            </a:r>
            <a:endParaRPr lang="en-US" sz="1400" dirty="0">
              <a:latin typeface="+mn-lt"/>
              <a:cs typeface="+mn-cs"/>
            </a:endParaRPr>
          </a:p>
        </p:txBody>
      </p:sp>
      <p:pic>
        <p:nvPicPr>
          <p:cNvPr id="5" name="Picture 3" descr="C:\Research\PROPOSAL\Shriners_05\GaitMotion\snapshot000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4115135"/>
            <a:ext cx="165417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2028825" y="4642185"/>
            <a:ext cx="2555875" cy="255588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7455" y="1266215"/>
            <a:ext cx="4191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u="sng" dirty="0" smtClean="0">
                <a:latin typeface="Calibri" pitchFamily="34" charset="0"/>
              </a:rPr>
              <a:t>Multibody Dynamics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1 DOF joint that behaves independent of load </a:t>
            </a:r>
            <a:r>
              <a:rPr lang="en-US" sz="1200" dirty="0" smtClean="0">
                <a:latin typeface="Calibri" pitchFamily="34" charset="0"/>
              </a:rPr>
              <a:t>(gait 2392 model Arnold et al. 2010)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OpenSim software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Computed muscle control </a:t>
            </a:r>
            <a:r>
              <a:rPr lang="en-US" sz="1200" dirty="0" smtClean="0">
                <a:latin typeface="Calibri" pitchFamily="34" charset="0"/>
              </a:rPr>
              <a:t>(Thelen and Anderson 2006) </a:t>
            </a:r>
            <a:r>
              <a:rPr lang="en-US" sz="1600" dirty="0" smtClean="0">
                <a:latin typeface="Calibri" pitchFamily="34" charset="0"/>
              </a:rPr>
              <a:t>used to calculate muscle forces needed to track a right knee flexion angle from 0 – 50 degrees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28457" y="6600027"/>
            <a:ext cx="446314" cy="206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937375" y="3970673"/>
            <a:ext cx="2133600" cy="74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>
                <a:latin typeface="Tw Cen MT" pitchFamily="34" charset="0"/>
              </a:rPr>
              <a:t>Ligament </a:t>
            </a:r>
            <a:r>
              <a:rPr lang="en-US" sz="2000" dirty="0" smtClean="0">
                <a:latin typeface="Tw Cen MT" pitchFamily="34" charset="0"/>
              </a:rPr>
              <a:t>Forces</a:t>
            </a: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937375" y="4747878"/>
            <a:ext cx="2057400" cy="73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>
                <a:latin typeface="Tw Cen MT" pitchFamily="34" charset="0"/>
              </a:rPr>
              <a:t>Cartilage </a:t>
            </a:r>
            <a:r>
              <a:rPr lang="en-US" sz="2000" dirty="0" smtClean="0">
                <a:latin typeface="Tw Cen MT" pitchFamily="34" charset="0"/>
              </a:rPr>
              <a:t>Forces</a:t>
            </a:r>
            <a:endParaRPr lang="en-US" sz="2000" dirty="0">
              <a:latin typeface="Tw Cen MT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937375" y="5494673"/>
            <a:ext cx="213360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 smtClean="0">
                <a:latin typeface="Tw Cen MT" pitchFamily="34" charset="0"/>
              </a:rPr>
              <a:t>Secondary Joint </a:t>
            </a:r>
            <a:r>
              <a:rPr lang="en-US" sz="2000" dirty="0">
                <a:latin typeface="Tw Cen MT" pitchFamily="34" charset="0"/>
              </a:rPr>
              <a:t>Kinematics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6553200" y="4132598"/>
            <a:ext cx="457200" cy="165100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6553200" y="4863307"/>
            <a:ext cx="457200" cy="163512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553200" y="5602623"/>
            <a:ext cx="457200" cy="163512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00" b="94200" l="26400" r="73200"/>
                    </a14:imgEffect>
                  </a14:imgLayer>
                </a14:imgProps>
              </a:ext>
            </a:extLst>
          </a:blip>
          <a:srcRect l="21053" t="2632" r="23685" b="4294"/>
          <a:stretch>
            <a:fillRect/>
          </a:stretch>
        </p:blipFill>
        <p:spPr bwMode="auto">
          <a:xfrm flipH="1">
            <a:off x="4804226" y="3581400"/>
            <a:ext cx="2176462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7010400" y="4812339"/>
            <a:ext cx="1828800" cy="3692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51614" y="1219200"/>
            <a:ext cx="419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u="sng" dirty="0" smtClean="0">
                <a:latin typeface="Calibri" pitchFamily="34" charset="0"/>
              </a:rPr>
              <a:t>Detailed Joint Model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7 </a:t>
            </a:r>
            <a:r>
              <a:rPr lang="en-US" sz="1600" dirty="0">
                <a:latin typeface="Calibri" pitchFamily="34" charset="0"/>
              </a:rPr>
              <a:t>DOF </a:t>
            </a:r>
            <a:r>
              <a:rPr lang="en-US" sz="1600" dirty="0" smtClean="0">
                <a:latin typeface="Calibri" pitchFamily="34" charset="0"/>
              </a:rPr>
              <a:t>joint with ligaments and contact </a:t>
            </a:r>
            <a:r>
              <a:rPr lang="en-US" sz="1200" dirty="0" smtClean="0">
                <a:latin typeface="Calibri" pitchFamily="34" charset="0"/>
              </a:rPr>
              <a:t>(Schmitz and Piovesan, 2016)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Free to download </a:t>
            </a:r>
            <a:r>
              <a:rPr lang="en-US" sz="1200" u="sng" dirty="0" smtClean="0">
                <a:hlinkClick r:id="rId5"/>
              </a:rPr>
              <a:t>https</a:t>
            </a:r>
            <a:r>
              <a:rPr lang="en-US" sz="1200" u="sng" dirty="0">
                <a:hlinkClick r:id="rId5"/>
              </a:rPr>
              <a:t>://simtk.org/home/kneemodel</a:t>
            </a:r>
            <a:r>
              <a:rPr lang="en-US" sz="1200" u="sng" dirty="0" smtClean="0">
                <a:hlinkClick r:id="rId5"/>
              </a:rPr>
              <a:t>/</a:t>
            </a:r>
            <a:endParaRPr lang="en-US" sz="12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u="sng" dirty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Muscle forces used to actuate model via forward dynamics simulation</a:t>
            </a:r>
            <a:endParaRPr lang="en-US" sz="1600" dirty="0">
              <a:latin typeface="Calibri" pitchFamily="34" charset="0"/>
            </a:endParaRPr>
          </a:p>
          <a:p>
            <a:endParaRPr lang="en-US" sz="16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51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0" grpId="0"/>
      <p:bldP spid="11" grpId="0"/>
      <p:bldP spid="12" grpId="0"/>
      <p:bldP spid="13" grpId="0" animBg="1"/>
      <p:bldP spid="14" grpId="0" animBg="1"/>
      <p:bldP spid="15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Cosimulation </a:t>
            </a:r>
            <a:r>
              <a:rPr lang="en-US" sz="3200" dirty="0"/>
              <a:t>approach was </a:t>
            </a:r>
            <a:r>
              <a:rPr lang="en-US" sz="3200" dirty="0" smtClean="0"/>
              <a:t>then used </a:t>
            </a:r>
            <a:r>
              <a:rPr lang="en-US" sz="3200" dirty="0"/>
              <a:t>to calculate cartilage contact loads during a simple knee flexion </a:t>
            </a:r>
            <a:r>
              <a:rPr lang="en-US" sz="3200" dirty="0" smtClean="0"/>
              <a:t>motion.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20900" y="3693296"/>
            <a:ext cx="2362200" cy="381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en-US" sz="2000" dirty="0">
                <a:latin typeface="+mn-lt"/>
                <a:cs typeface="+mn-cs"/>
              </a:rPr>
              <a:t>Muscle Forces</a:t>
            </a:r>
            <a:endParaRPr lang="en-US" sz="1400" dirty="0">
              <a:latin typeface="+mn-lt"/>
              <a:cs typeface="+mn-cs"/>
            </a:endParaRPr>
          </a:p>
        </p:txBody>
      </p:sp>
      <p:pic>
        <p:nvPicPr>
          <p:cNvPr id="5" name="Picture 3" descr="C:\Research\PROPOSAL\Shriners_05\GaitMotion\snapshot000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3547246"/>
            <a:ext cx="165417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7454" y="1266215"/>
            <a:ext cx="847314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u="sng" dirty="0" smtClean="0">
                <a:latin typeface="Calibri" pitchFamily="34" charset="0"/>
              </a:rPr>
              <a:t>Multibody Dynamics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1 DOF </a:t>
            </a:r>
            <a:r>
              <a:rPr lang="en-US" sz="1600" dirty="0" smtClean="0">
                <a:latin typeface="Calibri" pitchFamily="34" charset="0"/>
              </a:rPr>
              <a:t>knee joint replaced with detailed joint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itchFamily="34" charset="0"/>
              </a:rPr>
              <a:t>Free to download </a:t>
            </a:r>
            <a:r>
              <a:rPr lang="en-US" sz="1200" u="sng" dirty="0">
                <a:hlinkClick r:id="rId3"/>
              </a:rPr>
              <a:t>https://</a:t>
            </a:r>
            <a:r>
              <a:rPr lang="en-US" sz="1200" u="sng" dirty="0" smtClean="0">
                <a:hlinkClick r:id="rId3"/>
              </a:rPr>
              <a:t>simtk.org/home/uwcosim</a:t>
            </a:r>
            <a:endParaRPr lang="en-US" sz="1200" dirty="0" smtClean="0">
              <a:latin typeface="Calibri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Computed muscle control </a:t>
            </a:r>
            <a:r>
              <a:rPr lang="en-US" sz="1200" dirty="0">
                <a:latin typeface="Calibri" pitchFamily="34" charset="0"/>
              </a:rPr>
              <a:t>(Thelen and Anderson 2006) </a:t>
            </a:r>
            <a:r>
              <a:rPr lang="en-US" sz="1600" dirty="0" smtClean="0">
                <a:latin typeface="Calibri" pitchFamily="34" charset="0"/>
              </a:rPr>
              <a:t>used to calculate muscle forces needed to track a right knee flexion angle from 0 – 50 degrees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440590" y="4429080"/>
            <a:ext cx="2133600" cy="74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>
                <a:latin typeface="Tw Cen MT" pitchFamily="34" charset="0"/>
              </a:rPr>
              <a:t>Ligament </a:t>
            </a:r>
            <a:r>
              <a:rPr lang="en-US" sz="2000" dirty="0" smtClean="0">
                <a:latin typeface="Tw Cen MT" pitchFamily="34" charset="0"/>
              </a:rPr>
              <a:t>Forces</a:t>
            </a: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440590" y="5206285"/>
            <a:ext cx="2057400" cy="73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>
                <a:latin typeface="Tw Cen MT" pitchFamily="34" charset="0"/>
              </a:rPr>
              <a:t>Cartilage </a:t>
            </a:r>
            <a:r>
              <a:rPr lang="en-US" sz="2000" dirty="0" smtClean="0">
                <a:latin typeface="Tw Cen MT" pitchFamily="34" charset="0"/>
              </a:rPr>
              <a:t>Forces</a:t>
            </a:r>
            <a:endParaRPr lang="en-US" sz="2000" dirty="0">
              <a:latin typeface="Tw Cen MT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440590" y="5953080"/>
            <a:ext cx="3274410" cy="37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000" dirty="0" smtClean="0">
                <a:latin typeface="Tw Cen MT" pitchFamily="34" charset="0"/>
              </a:rPr>
              <a:t>Secondary Joint </a:t>
            </a:r>
            <a:r>
              <a:rPr lang="en-US" sz="2000" dirty="0">
                <a:latin typeface="Tw Cen MT" pitchFamily="34" charset="0"/>
              </a:rPr>
              <a:t>Kinematics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056415" y="4591005"/>
            <a:ext cx="457200" cy="165100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056415" y="5321714"/>
            <a:ext cx="457200" cy="163512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2056415" y="6061030"/>
            <a:ext cx="457200" cy="163512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00" b="94200" l="26400" r="73200"/>
                    </a14:imgEffect>
                  </a14:imgLayer>
                </a14:imgProps>
              </a:ext>
            </a:extLst>
          </a:blip>
          <a:srcRect l="21053" t="2632" r="23685" b="4294"/>
          <a:stretch>
            <a:fillRect/>
          </a:stretch>
        </p:blipFill>
        <p:spPr bwMode="auto">
          <a:xfrm flipH="1">
            <a:off x="1193504" y="5193392"/>
            <a:ext cx="256132" cy="39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2513615" y="5270746"/>
            <a:ext cx="1828800" cy="3692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2056415" y="3801246"/>
            <a:ext cx="457200" cy="165100"/>
          </a:xfrm>
          <a:prstGeom prst="rightArrow">
            <a:avLst>
              <a:gd name="adj1" fmla="val 50000"/>
              <a:gd name="adj2" fmla="val 11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0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24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967316"/>
            <a:ext cx="3985147" cy="5890684"/>
            <a:chOff x="0" y="967316"/>
            <a:chExt cx="3985147" cy="58906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969" b="33603"/>
            <a:stretch/>
          </p:blipFill>
          <p:spPr>
            <a:xfrm>
              <a:off x="325023" y="1156570"/>
              <a:ext cx="3660124" cy="33392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80133" y="4359132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Thelen</a:t>
              </a:r>
              <a:r>
                <a:rPr lang="en-US" dirty="0" smtClean="0"/>
                <a:t> et al, 2006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97533" y="4826675"/>
              <a:ext cx="254134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PD Controller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desired accelerations needed to drive the model coordinates to the given experimental coordinates</a:t>
              </a: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0" y="967316"/>
              <a:ext cx="1545021" cy="3530646"/>
              <a:chOff x="0" y="967316"/>
              <a:chExt cx="1545021" cy="353064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0" y="967316"/>
                <a:ext cx="1545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Experimental motion</a:t>
                </a:r>
                <a:endParaRPr lang="en-US" dirty="0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204395" y="1613647"/>
                <a:ext cx="893137" cy="288431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28169" y="-23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Computed Muscle Control Algorithm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419600" y="2115926"/>
                <a:ext cx="3886200" cy="1420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̈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θ</m:t>
                              </m:r>
                            </m:e>
                          </m:acc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  <m:r>
                            <a:rPr lang="en-US" sz="240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̈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θ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p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  <m:r>
                            <a:rPr lang="en-US" sz="240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</m:e>
                      </m:d>
                      <m:r>
                        <a:rPr lang="en-US" sz="24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v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sz="240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  <m:r>
                            <a:rPr lang="en-US" sz="2400">
                              <a:latin typeface="Cambria Math"/>
                            </a:rPr>
                            <m:t>)</m:t>
                          </m:r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̇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θ</m:t>
                              </m:r>
                              <m:r>
                                <a:rPr lang="en-US" sz="240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t</m:t>
                              </m:r>
                              <m:r>
                                <a:rPr lang="en-US" sz="2400">
                                  <a:latin typeface="Cambria Math"/>
                                </a:rPr>
                                <m:t>)</m:t>
                              </m:r>
                            </m:e>
                          </m:acc>
                        </m:e>
                      </m:d>
                      <m:r>
                        <a:rPr lang="en-US" sz="240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u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sz="240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  <m:r>
                            <a:rPr lang="en-US" sz="2400">
                              <a:latin typeface="Cambria Math"/>
                            </a:rPr>
                            <m:t>)</m:t>
                          </m:r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θ</m:t>
                          </m:r>
                          <m:r>
                            <a:rPr lang="en-US" sz="240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t</m:t>
                          </m:r>
                          <m:r>
                            <a:rPr lang="en-US" sz="2400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2115926"/>
                <a:ext cx="3886200" cy="14205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596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996"/>
    </mc:Choice>
    <mc:Fallback xmlns="">
      <p:transition spd="slow" advTm="6399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967316"/>
            <a:ext cx="3985147" cy="5890684"/>
            <a:chOff x="0" y="967316"/>
            <a:chExt cx="3985147" cy="58906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969" b="33603"/>
            <a:stretch/>
          </p:blipFill>
          <p:spPr>
            <a:xfrm>
              <a:off x="325023" y="1156570"/>
              <a:ext cx="3660124" cy="33392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80133" y="4359132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Thelen</a:t>
              </a:r>
              <a:r>
                <a:rPr lang="en-US" dirty="0" smtClean="0"/>
                <a:t> et al, 2006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97533" y="4826675"/>
              <a:ext cx="254134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PD Controller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desired accelerations needed to drive the model coordinates to the given experimental coordinates</a:t>
              </a: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0" y="967316"/>
              <a:ext cx="1545021" cy="3530646"/>
              <a:chOff x="0" y="967316"/>
              <a:chExt cx="1545021" cy="353064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0" y="967316"/>
                <a:ext cx="1545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Experimental motion</a:t>
                </a:r>
                <a:endParaRPr lang="en-US" dirty="0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204395" y="1613647"/>
                <a:ext cx="893137" cy="288431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3638876" y="923128"/>
            <a:ext cx="3195568" cy="5934872"/>
            <a:chOff x="3638876" y="923128"/>
            <a:chExt cx="3195568" cy="593487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31" r="28087" b="33603"/>
            <a:stretch/>
          </p:blipFill>
          <p:spPr>
            <a:xfrm>
              <a:off x="3979237" y="1154267"/>
              <a:ext cx="2456596" cy="333923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38876" y="4826675"/>
              <a:ext cx="290251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Static Optimization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actuator controls </a:t>
              </a:r>
              <a:r>
                <a:rPr lang="en-US" b="1" dirty="0" smtClean="0"/>
                <a:t>x</a:t>
              </a:r>
              <a:r>
                <a:rPr lang="en-US" dirty="0" smtClean="0"/>
                <a:t> (e.g. muscle excitations/forces, idealized joint moments) that will achieve the desired accelerations</a:t>
              </a:r>
              <a:endParaRPr lang="en-US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289423" y="923128"/>
              <a:ext cx="1545021" cy="3110990"/>
              <a:chOff x="5289423" y="923128"/>
              <a:chExt cx="1545021" cy="311099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798372" y="1613647"/>
                <a:ext cx="527124" cy="242047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89423" y="923128"/>
                <a:ext cx="15450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Muscle excitations and forces</a:t>
                </a:r>
                <a:endParaRPr lang="en-US" sz="1400" dirty="0"/>
              </a:p>
            </p:txBody>
          </p:sp>
        </p:grp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28169" y="-23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Computed Muscle Control Algorithm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010400" y="1724847"/>
                <a:ext cx="1561838" cy="10931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/>
                        </a:rPr>
                        <m:t>J</m:t>
                      </m:r>
                      <m:r>
                        <a:rPr lang="en-US" sz="240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i</m:t>
                          </m:r>
                          <m:r>
                            <a:rPr lang="en-US" sz="2400">
                              <a:latin typeface="Cambria Math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x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i</m:t>
                              </m:r>
                            </m:sub>
                            <m:sup>
                              <m:r>
                                <a:rPr lang="en-US" sz="240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1724847"/>
                <a:ext cx="1561838" cy="10931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7010400" y="3200400"/>
                <a:ext cx="1858073" cy="5584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j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= </m:t>
                      </m:r>
                      <m:acc>
                        <m:accPr>
                          <m:chr m:val="̈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θ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en-US" sz="2400" i="1">
                          <a:latin typeface="Cambria Math"/>
                        </a:rPr>
                        <m:t>−</m:t>
                      </m:r>
                      <m:r>
                        <a:rPr lang="en-US" sz="2400">
                          <a:latin typeface="Cambria Math"/>
                        </a:rPr>
                        <m:t> </m:t>
                      </m:r>
                      <m:acc>
                        <m:accPr>
                          <m:chr m:val="̈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θ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3200400"/>
                <a:ext cx="1858073" cy="5584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7528105" y="4312965"/>
            <a:ext cx="822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/>
              <a:t>C</a:t>
            </a:r>
            <a:r>
              <a:rPr lang="en-US" sz="2400" baseline="-25000" dirty="0" err="1" smtClean="0"/>
              <a:t>j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0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56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996"/>
    </mc:Choice>
    <mc:Fallback xmlns="">
      <p:transition spd="slow" advTm="6399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367593" y="1154267"/>
            <a:ext cx="2640563" cy="4532977"/>
            <a:chOff x="6367593" y="1154267"/>
            <a:chExt cx="2640563" cy="453297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33" r="766" b="33603"/>
            <a:stretch/>
          </p:blipFill>
          <p:spPr>
            <a:xfrm>
              <a:off x="6367593" y="1154267"/>
              <a:ext cx="2390176" cy="333923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541390" y="4486915"/>
              <a:ext cx="24667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Forward Dynamics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Integrate forward in time to calculate new model states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0" y="967316"/>
            <a:ext cx="3985147" cy="5890684"/>
            <a:chOff x="0" y="967316"/>
            <a:chExt cx="3985147" cy="58906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969" b="33603"/>
            <a:stretch/>
          </p:blipFill>
          <p:spPr>
            <a:xfrm>
              <a:off x="325023" y="1156570"/>
              <a:ext cx="3660124" cy="33392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80133" y="4359132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Thelen</a:t>
              </a:r>
              <a:r>
                <a:rPr lang="en-US" dirty="0" smtClean="0"/>
                <a:t> et al, 2006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97533" y="4826675"/>
              <a:ext cx="254134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PD Controller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desired accelerations needed to drive the model coordinates to the given experimental coordinates</a:t>
              </a: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0" y="967316"/>
              <a:ext cx="1545021" cy="3530646"/>
              <a:chOff x="0" y="967316"/>
              <a:chExt cx="1545021" cy="353064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0" y="967316"/>
                <a:ext cx="1545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Experimental motion</a:t>
                </a:r>
                <a:endParaRPr lang="en-US" dirty="0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204395" y="1613647"/>
                <a:ext cx="893137" cy="288431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3638876" y="923128"/>
            <a:ext cx="3195568" cy="5934872"/>
            <a:chOff x="3638876" y="923128"/>
            <a:chExt cx="3195568" cy="593487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31" r="28087" b="33603"/>
            <a:stretch/>
          </p:blipFill>
          <p:spPr>
            <a:xfrm>
              <a:off x="3979237" y="1154267"/>
              <a:ext cx="2456596" cy="333923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38876" y="4826675"/>
              <a:ext cx="290251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Static Optimization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actuator controls </a:t>
              </a:r>
              <a:r>
                <a:rPr lang="en-US" b="1" dirty="0" smtClean="0"/>
                <a:t>x</a:t>
              </a:r>
              <a:r>
                <a:rPr lang="en-US" dirty="0" smtClean="0"/>
                <a:t> (e.g. muscle excitations/forces, idealized joint moments) that will achieve the desired accelerations</a:t>
              </a:r>
              <a:endParaRPr lang="en-US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289423" y="923128"/>
              <a:ext cx="1545021" cy="3110990"/>
              <a:chOff x="5289423" y="923128"/>
              <a:chExt cx="1545021" cy="311099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798372" y="1613647"/>
                <a:ext cx="527124" cy="242047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89423" y="923128"/>
                <a:ext cx="15450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Muscle excitations and forces</a:t>
                </a:r>
                <a:endParaRPr lang="en-US" sz="1400" dirty="0"/>
              </a:p>
            </p:txBody>
          </p:sp>
        </p:grpSp>
      </p:grp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28169" y="-23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Computed Muscle Control Algorithm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019800" y="5715000"/>
                <a:ext cx="3191899" cy="10951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I</m:t>
                      </m:r>
                      <m:acc>
                        <m:accPr>
                          <m:chr m:val="̈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θ</m:t>
                          </m:r>
                        </m:e>
                      </m:acc>
                      <m:r>
                        <a:rPr lang="en-US" sz="2400" i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/>
                            </a:rPr>
                            <m:t>i</m:t>
                          </m:r>
                          <m:r>
                            <a:rPr lang="en-US" sz="2400" i="0">
                              <a:latin typeface="Cambria Math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/>
                                </a:rPr>
                                <m:t>x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latin typeface="Cambria Math"/>
                                </a:rPr>
                                <m:t>i</m:t>
                              </m:r>
                            </m:sub>
                            <m:sup/>
                          </m:sSubSup>
                          <m:r>
                            <a:rPr lang="en-US" sz="2400" b="0" i="0" smtClean="0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mi</m:t>
                              </m:r>
                            </m:sub>
                          </m:sSub>
                          <m:r>
                            <a:rPr lang="en-US" sz="2400" b="0" i="0" smtClean="0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mi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5715000"/>
                <a:ext cx="3191899" cy="109510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3856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996"/>
    </mc:Choice>
    <mc:Fallback xmlns="">
      <p:transition spd="slow" advTm="6399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6|25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6|25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6|25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643</Words>
  <Application>Microsoft Office PowerPoint</Application>
  <PresentationFormat>On-screen Show (4:3)</PresentationFormat>
  <Paragraphs>131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Wingdings</vt:lpstr>
      <vt:lpstr>Calibri</vt:lpstr>
      <vt:lpstr>Cambria Math</vt:lpstr>
      <vt:lpstr>Tw Cen MT</vt:lpstr>
      <vt:lpstr>Office Theme</vt:lpstr>
      <vt:lpstr>Development of an Open-Source Cosimulation Method of the Knee</vt:lpstr>
      <vt:lpstr>Abnormal kinematics after soft tissue injury can drastically affects the aging process.</vt:lpstr>
      <vt:lpstr>PowerPoint Presentation</vt:lpstr>
      <vt:lpstr>Estimation of Internal Knee Loads (Fernandez et al, 2006)</vt:lpstr>
      <vt:lpstr>Serial approach was initially used to calculate cartilage contact loads during a simple knee flexion motion.</vt:lpstr>
      <vt:lpstr>Cosimulation approach was then used to calculate cartilage contact loads during a simple knee flexion motion.</vt:lpstr>
      <vt:lpstr>Computed Muscle Control Algorithm</vt:lpstr>
      <vt:lpstr>Computed Muscle Control Algorithm</vt:lpstr>
      <vt:lpstr>Computed Muscle Control Algorithm</vt:lpstr>
      <vt:lpstr>Serial method predicted lower muscle force and cartilage contact load.</vt:lpstr>
      <vt:lpstr>Why?</vt:lpstr>
      <vt:lpstr>Take Home Message</vt:lpstr>
      <vt:lpstr>Thank You</vt:lpstr>
    </vt:vector>
  </TitlesOfParts>
  <Company>Gannon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an Open-Source Cosimulation Method of the Knee</dc:title>
  <dc:creator>Anne</dc:creator>
  <cp:lastModifiedBy>Schmitz, Anne M</cp:lastModifiedBy>
  <cp:revision>26</cp:revision>
  <dcterms:created xsi:type="dcterms:W3CDTF">2016-07-19T15:14:07Z</dcterms:created>
  <dcterms:modified xsi:type="dcterms:W3CDTF">2016-08-19T03:10:43Z</dcterms:modified>
</cp:coreProperties>
</file>