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408" r:id="rId3"/>
    <p:sldId id="409" r:id="rId4"/>
    <p:sldId id="429" r:id="rId5"/>
    <p:sldId id="420" r:id="rId6"/>
    <p:sldId id="262" r:id="rId7"/>
    <p:sldId id="264" r:id="rId8"/>
    <p:sldId id="410" r:id="rId9"/>
    <p:sldId id="416" r:id="rId10"/>
    <p:sldId id="267" r:id="rId11"/>
    <p:sldId id="283" r:id="rId12"/>
    <p:sldId id="406" r:id="rId13"/>
    <p:sldId id="419" r:id="rId14"/>
    <p:sldId id="417" r:id="rId15"/>
    <p:sldId id="418" r:id="rId16"/>
    <p:sldId id="399" r:id="rId17"/>
    <p:sldId id="398" r:id="rId18"/>
    <p:sldId id="402" r:id="rId19"/>
    <p:sldId id="403" r:id="rId20"/>
    <p:sldId id="430" r:id="rId21"/>
    <p:sldId id="285" r:id="rId22"/>
    <p:sldId id="422" r:id="rId23"/>
    <p:sldId id="423" r:id="rId24"/>
    <p:sldId id="424" r:id="rId25"/>
    <p:sldId id="425" r:id="rId26"/>
    <p:sldId id="426" r:id="rId27"/>
    <p:sldId id="405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 autoAdjust="0"/>
    <p:restoredTop sz="89247" autoAdjust="0"/>
  </p:normalViewPr>
  <p:slideViewPr>
    <p:cSldViewPr snapToGrid="0">
      <p:cViewPr>
        <p:scale>
          <a:sx n="100" d="100"/>
          <a:sy n="100" d="100"/>
        </p:scale>
        <p:origin x="-5664" y="-2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Relationship Id="rId3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wmf"/><Relationship Id="rId1" Type="http://schemas.openxmlformats.org/officeDocument/2006/relationships/image" Target="../media/image55.wmf"/><Relationship Id="rId2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E5FD-B356-4711-B377-752EE6DE48AA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1F7E7-96B8-40FE-A38C-61337FBF7C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42E1-3E30-4629-8C0C-12F90A484D4E}" type="datetimeFigureOut">
              <a:rPr lang="en-US" smtClean="0"/>
              <a:pPr/>
              <a:t>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6.wmf"/><Relationship Id="rId8" Type="http://schemas.openxmlformats.org/officeDocument/2006/relationships/image" Target="../media/image18.jpeg"/><Relationship Id="rId9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7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microsoft.com/office/2007/relationships/media" Target="../media/media6.mpg"/><Relationship Id="rId2" Type="http://schemas.openxmlformats.org/officeDocument/2006/relationships/video" Target="../media/media6.m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28.wmf"/><Relationship Id="rId7" Type="http://schemas.openxmlformats.org/officeDocument/2006/relationships/image" Target="../media/image2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32.w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33.w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34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5.w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56.w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57.w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5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" Type="http://schemas.microsoft.com/office/2007/relationships/media" Target="../media/media1.avi"/><Relationship Id="rId2" Type="http://schemas.openxmlformats.org/officeDocument/2006/relationships/video" Target="../media/media1.avi"/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microsoft.com/office/2007/relationships/media" Target="../media/media4.avi"/><Relationship Id="rId8" Type="http://schemas.openxmlformats.org/officeDocument/2006/relationships/video" Target="../media/media4.avi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7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1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49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dobe Garamond Pro" pitchFamily="18" charset="0"/>
                <a:cs typeface="Helvetica World" pitchFamily="34" charset="0"/>
              </a:rPr>
              <a:t>Development and Application of </a:t>
            </a:r>
            <a:r>
              <a:rPr lang="en-US" sz="3200" dirty="0" err="1" smtClean="0">
                <a:latin typeface="Adobe Garamond Pro" pitchFamily="18" charset="0"/>
                <a:cs typeface="Helvetica World" pitchFamily="34" charset="0"/>
              </a:rPr>
              <a:t>ForceBalance</a:t>
            </a:r>
            <a:r>
              <a:rPr lang="en-US" sz="3200" dirty="0" smtClean="0">
                <a:latin typeface="Adobe Garamond Pro" pitchFamily="18" charset="0"/>
                <a:cs typeface="Helvetica World" pitchFamily="34" charset="0"/>
              </a:rPr>
              <a:t>, </a:t>
            </a:r>
            <a:br>
              <a:rPr lang="en-US" sz="3200" dirty="0" smtClean="0">
                <a:latin typeface="Adobe Garamond Pro" pitchFamily="18" charset="0"/>
                <a:cs typeface="Helvetica World" pitchFamily="34" charset="0"/>
              </a:rPr>
            </a:br>
            <a:r>
              <a:rPr lang="en-US" sz="3200" dirty="0" smtClean="0">
                <a:latin typeface="Adobe Garamond Pro" pitchFamily="18" charset="0"/>
                <a:cs typeface="Helvetica World" pitchFamily="34" charset="0"/>
              </a:rPr>
              <a:t>an Automatic Force Field Optimization Method</a:t>
            </a:r>
            <a:endParaRPr lang="en-US" sz="3200" dirty="0">
              <a:latin typeface="Adobe Garamond Pro" pitchFamily="18" charset="0"/>
              <a:cs typeface="Helvetica Wor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991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Lee-Ping Wang</a:t>
            </a:r>
          </a:p>
          <a:p>
            <a:r>
              <a:rPr lang="en-US" sz="2000" dirty="0" err="1" smtClean="0">
                <a:latin typeface="Adobe Garamond Pro" pitchFamily="18" charset="0"/>
                <a:cs typeface="Helvetica World" pitchFamily="34" charset="0"/>
              </a:rPr>
              <a:t>SimBios</a:t>
            </a:r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 Progress Talk, January 2012</a:t>
            </a:r>
            <a:endParaRPr lang="en-US" sz="2000" dirty="0">
              <a:latin typeface="Adobe Garamond Pro" pitchFamily="18" charset="0"/>
              <a:cs typeface="Helvetica World" pitchFamily="34" charset="0"/>
            </a:endParaRPr>
          </a:p>
          <a:p>
            <a:endParaRPr lang="en-US" sz="2000" dirty="0">
              <a:latin typeface="Adobe Garamond Pro" pitchFamily="18" charset="0"/>
              <a:cs typeface="Helvetica World" pitchFamily="34" charset="0"/>
            </a:endParaRPr>
          </a:p>
        </p:txBody>
      </p:sp>
      <p:pic>
        <p:nvPicPr>
          <p:cNvPr id="7" name="Picture 6" descr="ForceBalance.3.lab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1955977"/>
            <a:ext cx="2832100" cy="322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3" cstate="print"/>
          <a:srcRect t="15000" b="15000"/>
          <a:stretch>
            <a:fillRect/>
          </a:stretch>
        </p:blipFill>
        <p:spPr bwMode="auto">
          <a:xfrm>
            <a:off x="4918454" y="4580235"/>
            <a:ext cx="3417235" cy="2392065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Assisted sampling using WHAM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788329"/>
              </p:ext>
            </p:extLst>
          </p:nvPr>
        </p:nvGraphicFramePr>
        <p:xfrm>
          <a:off x="496888" y="625475"/>
          <a:ext cx="3794125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0" name="Equation" r:id="rId4" imgW="1269720" imgH="444240" progId="Equation.3">
                  <p:embed/>
                </p:oleObj>
              </mc:Choice>
              <mc:Fallback>
                <p:oleObj name="Equation" r:id="rId4" imgW="1269720" imgH="444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625475"/>
                        <a:ext cx="3794125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24400" y="3314481"/>
            <a:ext cx="4225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 WHAM, the thermodynamic weights are determined self-consistently</a:t>
            </a:r>
            <a:endParaRPr lang="en-US" sz="2000" i="1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history information included, fluctuations in 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baseline="30000" dirty="0" smtClean="0">
                <a:latin typeface="Adobe Garamond Pro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are suppressed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135020"/>
              </p:ext>
            </p:extLst>
          </p:nvPr>
        </p:nvGraphicFramePr>
        <p:xfrm>
          <a:off x="1031875" y="2003425"/>
          <a:ext cx="21621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1" name="Equation" r:id="rId6" imgW="723600" imgH="342720" progId="Equation.3">
                  <p:embed/>
                </p:oleObj>
              </mc:Choice>
              <mc:Fallback>
                <p:oleObj name="Equation" r:id="rId6" imgW="723600" imgH="3427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2003425"/>
                        <a:ext cx="2162175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51" name="Picture 19" descr="C:\Users\leeping\Dropbox\Public\2009-10 Group Meeting\wham!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08" y="544513"/>
            <a:ext cx="19145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bjectiv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" y="2932919"/>
            <a:ext cx="5156199" cy="3886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Assisted sampling using WHAM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" y="6150114"/>
            <a:ext cx="46282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dobe Garamond Pro" pitchFamily="18" charset="0"/>
              </a:rPr>
              <a:t>Applying WHAM also suppresses fluctuations in force field parameters</a:t>
            </a:r>
            <a:endParaRPr lang="en-US" sz="2000" dirty="0" smtClean="0">
              <a:latin typeface="Adobe Garamond Pro" pitchFamily="18" charset="0"/>
            </a:endParaRPr>
          </a:p>
        </p:txBody>
      </p:sp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2" cstate="print"/>
          <a:srcRect t="15000" b="15000"/>
          <a:stretch>
            <a:fillRect/>
          </a:stretch>
        </p:blipFill>
        <p:spPr bwMode="auto">
          <a:xfrm>
            <a:off x="4918454" y="4580235"/>
            <a:ext cx="3417235" cy="2392065"/>
          </a:xfrm>
          <a:prstGeom prst="rect">
            <a:avLst/>
          </a:prstGeom>
          <a:noFill/>
        </p:spPr>
      </p:pic>
      <p:pic>
        <p:nvPicPr>
          <p:cNvPr id="3" name="Picture 2" descr="Parameter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977900"/>
            <a:ext cx="6083300" cy="520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7897" y="565090"/>
            <a:ext cx="46282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dobe Garamond Pro" pitchFamily="18" charset="0"/>
              </a:rPr>
              <a:t>Force field parameters vs. optimization cycle</a:t>
            </a:r>
            <a:endParaRPr lang="en-US" sz="2000" dirty="0" smtClean="0">
              <a:latin typeface="Adobe Garamond Pro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05600" y="5384800"/>
            <a:ext cx="685800" cy="685800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12000" y="5972314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dobe Garamond Pro" pitchFamily="18" charset="0"/>
              </a:rPr>
              <a:t>CY</a:t>
            </a:r>
            <a:endParaRPr lang="en-US" sz="2000" dirty="0" smtClean="0">
              <a:latin typeface="Adobe Garamond Pro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5S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887" y="625435"/>
            <a:ext cx="3048000" cy="3048000"/>
          </a:xfrm>
          <a:prstGeom prst="rect">
            <a:avLst/>
          </a:prstGeom>
        </p:spPr>
      </p:pic>
      <p:pic>
        <p:nvPicPr>
          <p:cNvPr id="11271" name="Picture 7" descr="C:\Users\leeping\Documents\Research\2010-11 Group-Meeting\Lipi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870" y="3308673"/>
            <a:ext cx="5610004" cy="315562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854700" y="598824"/>
            <a:ext cx="30150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Existing parameter libraries can be incomplete (e.g. OPLS-AA missing dihedral parameter in </a:t>
            </a:r>
            <a:r>
              <a:rPr lang="en-US" sz="2000" dirty="0" err="1" smtClean="0">
                <a:latin typeface="Adobe Garamond Pro" pitchFamily="18" charset="0"/>
              </a:rPr>
              <a:t>rubrene</a:t>
            </a:r>
            <a:r>
              <a:rPr lang="en-US" sz="2000" dirty="0" smtClean="0">
                <a:latin typeface="Adobe Garamond Pro" pitchFamily="18" charset="0"/>
              </a:rPr>
              <a:t>, an organic semiconductor material)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Dihedral angle manually parameterized; force field reproduces crystal structure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Propyl </a:t>
            </a:r>
            <a:r>
              <a:rPr lang="en-US" sz="2000" dirty="0" err="1" smtClean="0">
                <a:latin typeface="Adobe Garamond Pro" pitchFamily="18" charset="0"/>
              </a:rPr>
              <a:t>cyclopropane</a:t>
            </a:r>
            <a:r>
              <a:rPr lang="en-US" sz="2000" dirty="0" smtClean="0">
                <a:latin typeface="Adobe Garamond Pro" pitchFamily="18" charset="0"/>
              </a:rPr>
              <a:t> parameters used for </a:t>
            </a:r>
            <a:r>
              <a:rPr lang="en-US" sz="2000" dirty="0" err="1" smtClean="0">
                <a:latin typeface="Adobe Garamond Pro" pitchFamily="18" charset="0"/>
              </a:rPr>
              <a:t>mycolic</a:t>
            </a:r>
            <a:r>
              <a:rPr lang="en-US" sz="2000" dirty="0" smtClean="0">
                <a:latin typeface="Adobe Garamond Pro" pitchFamily="18" charset="0"/>
              </a:rPr>
              <a:t> acid</a:t>
            </a: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kinks from </a:t>
            </a:r>
            <a:r>
              <a:rPr lang="en-US" sz="2000" dirty="0" err="1" smtClean="0">
                <a:latin typeface="Adobe Garamond Pro" pitchFamily="18" charset="0"/>
              </a:rPr>
              <a:t>cyclopropane</a:t>
            </a:r>
            <a:r>
              <a:rPr lang="en-US" sz="2000" dirty="0" smtClean="0">
                <a:latin typeface="Adobe Garamond Pro" pitchFamily="18" charset="0"/>
              </a:rPr>
              <a:t> rings</a:t>
            </a:r>
          </a:p>
        </p:txBody>
      </p:sp>
      <p:pic>
        <p:nvPicPr>
          <p:cNvPr id="11270" name="Picture 6" descr="C:\Users\leeping\Documents\Research\2010-11 Group-Meeting\rubrene-dihedr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152" y="3249795"/>
            <a:ext cx="5358548" cy="3327766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Patching MM simulations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7" cstate="print"/>
          <a:srcRect t="15000" b="15000"/>
          <a:stretch>
            <a:fillRect/>
          </a:stretch>
        </p:blipFill>
        <p:spPr bwMode="auto">
          <a:xfrm>
            <a:off x="1222754" y="592435"/>
            <a:ext cx="3417235" cy="239206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67000" y="6485408"/>
            <a:ext cx="6475196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W.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Groenewald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 and A. K. Croft,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Chem.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Phys.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Lipids, 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2011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.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97200" y="1422400"/>
            <a:ext cx="685800" cy="685800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03600" y="2009914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dobe Garamond Pro" pitchFamily="18" charset="0"/>
              </a:rPr>
              <a:t>CY</a:t>
            </a:r>
            <a:endParaRPr lang="en-US" sz="20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Multiple electronic states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6485408"/>
            <a:ext cx="6475196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T.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Kowalczyk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L. P. Wang and T. Van Voorhis,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J. Phys. Chem. B, 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2011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.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  <p:pic>
        <p:nvPicPr>
          <p:cNvPr id="10" name="ct.mpg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33400"/>
            <a:ext cx="7315200" cy="2988337"/>
          </a:xfrm>
          <a:prstGeom prst="rect">
            <a:avLst/>
          </a:prstGeom>
        </p:spPr>
      </p:pic>
      <p:pic>
        <p:nvPicPr>
          <p:cNvPr id="12" name="Picture 11" descr="faaq.jpg"/>
          <p:cNvPicPr>
            <a:picLocks noChangeAspect="1"/>
          </p:cNvPicPr>
          <p:nvPr/>
        </p:nvPicPr>
        <p:blipFill>
          <a:blip r:embed="rId5" cstate="print"/>
          <a:srcRect l="11419" r="14274"/>
          <a:stretch>
            <a:fillRect/>
          </a:stretch>
        </p:blipFill>
        <p:spPr>
          <a:xfrm>
            <a:off x="160747" y="3581400"/>
            <a:ext cx="4639853" cy="2450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019800"/>
            <a:ext cx="6475196" cy="3526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Images courtesy of T.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Kowalczyk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MIT.</a:t>
            </a:r>
            <a:r>
              <a:rPr lang="en-US" sz="1400" dirty="0" smtClean="0">
                <a:latin typeface="Adobe Garamond Pro" pitchFamily="18" charset="0"/>
              </a:rPr>
              <a:t> 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3617655"/>
            <a:ext cx="415018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fields created for the ground and CT excited states of the FAAQ molecule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Polarizable</a:t>
            </a:r>
            <a:r>
              <a:rPr lang="en-US" sz="2000" dirty="0" smtClean="0">
                <a:latin typeface="Adobe Garamond Pro" pitchFamily="18" charset="0"/>
              </a:rPr>
              <a:t> QM/MM simulations were seeded from MM simulations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QM/MM sampling of excitation energies and couplings give predictions of CT free energies, recombination rates</a:t>
            </a:r>
          </a:p>
        </p:txBody>
      </p:sp>
    </p:spTree>
    <p:extLst>
      <p:ext uri="{BB962C8B-B14F-4D97-AF65-F5344CB8AC3E}">
        <p14:creationId xmlns:p14="http://schemas.microsoft.com/office/powerpoint/2010/main" val="243410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Fluctuating charge water model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5" name="Picture 5" descr="C:\Users\leeping\Documents\Research\2010-11 Group-Meeting\water-ch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79" y="1009650"/>
            <a:ext cx="4686300" cy="46863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58035" y="1397000"/>
            <a:ext cx="3571665" cy="40164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Electronic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 is missing from additive force fields;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usually compensated by increasing atomic point charges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Several treatments of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: </a:t>
            </a:r>
            <a:r>
              <a:rPr lang="en-US" sz="2000" dirty="0" err="1" smtClean="0">
                <a:latin typeface="Adobe Garamond Pro" pitchFamily="18" charset="0"/>
              </a:rPr>
              <a:t>Drude</a:t>
            </a:r>
            <a:r>
              <a:rPr lang="en-US" sz="2000" dirty="0" smtClean="0">
                <a:latin typeface="Adobe Garamond Pro" pitchFamily="18" charset="0"/>
              </a:rPr>
              <a:t> particle (charge-on-spring), inducible dipoles, fluctuating charge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 is a frontier for force fields in general and automatic parameterization in particular</a:t>
            </a:r>
          </a:p>
        </p:txBody>
      </p:sp>
    </p:spTree>
    <p:extLst>
      <p:ext uri="{BB962C8B-B14F-4D97-AF65-F5344CB8AC3E}">
        <p14:creationId xmlns:p14="http://schemas.microsoft.com/office/powerpoint/2010/main" val="306220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455314" y="1009650"/>
            <a:ext cx="3571665" cy="37087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QTPIE (Chen and Martinez, </a:t>
            </a:r>
            <a:r>
              <a:rPr lang="en-US" sz="2000" i="1" dirty="0" smtClean="0">
                <a:latin typeface="Adobe Garamond Pro" pitchFamily="18" charset="0"/>
              </a:rPr>
              <a:t>CPL</a:t>
            </a:r>
            <a:r>
              <a:rPr lang="en-US" sz="2000" dirty="0" smtClean="0">
                <a:latin typeface="Adobe Garamond Pro" pitchFamily="18" charset="0"/>
              </a:rPr>
              <a:t> 2007) is a fluctuating-charge force field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At each time step, charges determined by solving a system of N linear equations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QTPIE (and other fluctuating charge models) implemented into </a:t>
            </a:r>
            <a:r>
              <a:rPr lang="en-US" sz="2000" dirty="0" smtClean="0">
                <a:latin typeface="Adobe Garamond Pro" pitchFamily="18" charset="0"/>
              </a:rPr>
              <a:t>customized GROMACS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Periodic boundary conditions using smooth cutoffs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Electrostatics: QTPIE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graphicFrame>
        <p:nvGraphicFramePr>
          <p:cNvPr id="7178" name="Object 10"/>
          <p:cNvGraphicFramePr>
            <a:graphicFrameLocks noChangeAspect="1"/>
          </p:cNvGraphicFramePr>
          <p:nvPr/>
        </p:nvGraphicFramePr>
        <p:xfrm>
          <a:off x="215039" y="779463"/>
          <a:ext cx="5048251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name="Equation" r:id="rId3" imgW="2831760" imgH="863280" progId="Equation.3">
                  <p:embed/>
                </p:oleObj>
              </mc:Choice>
              <mc:Fallback>
                <p:oleObj name="Equation" r:id="rId3" imgW="28317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039" y="779463"/>
                        <a:ext cx="5048251" cy="153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222257" y="2314575"/>
          <a:ext cx="3351213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Equation" r:id="rId5" imgW="1879560" imgH="888840" progId="Equation.3">
                  <p:embed/>
                </p:oleObj>
              </mc:Choice>
              <mc:Fallback>
                <p:oleObj name="Equation" r:id="rId5" imgW="187956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7" y="2314575"/>
                        <a:ext cx="3351213" cy="158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0" name="Picture 12" descr="C:\Users\leeping\Documents\Research\2010-11 Group-Meeting\cutoff.png"/>
          <p:cNvPicPr>
            <a:picLocks noChangeAspect="1" noChangeArrowheads="1"/>
          </p:cNvPicPr>
          <p:nvPr/>
        </p:nvPicPr>
        <p:blipFill>
          <a:blip r:embed="rId7" cstate="print"/>
          <a:srcRect b="41535"/>
          <a:stretch>
            <a:fillRect/>
          </a:stretch>
        </p:blipFill>
        <p:spPr bwMode="auto">
          <a:xfrm>
            <a:off x="137714" y="4075691"/>
            <a:ext cx="5034362" cy="241400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486400" y="5087826"/>
            <a:ext cx="3657600" cy="1160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b="1" dirty="0" smtClean="0"/>
              <a:t>Blue: Full damped Coulomb interaction</a:t>
            </a:r>
            <a:br>
              <a:rPr lang="en-US" sz="1400" b="1" dirty="0" smtClean="0"/>
            </a:br>
            <a:endParaRPr lang="en-US" sz="1400" b="1" dirty="0" smtClean="0"/>
          </a:p>
          <a:p>
            <a:pPr>
              <a:lnSpc>
                <a:spcPct val="125000"/>
              </a:lnSpc>
            </a:pPr>
            <a:r>
              <a:rPr lang="en-US" sz="1400" b="1" dirty="0" smtClean="0"/>
              <a:t>Purple: Cutoff at R=5 by constant shift</a:t>
            </a:r>
          </a:p>
          <a:p>
            <a:pPr>
              <a:lnSpc>
                <a:spcPct val="125000"/>
              </a:lnSpc>
            </a:pPr>
            <a:r>
              <a:rPr lang="en-US" sz="1400" b="1" dirty="0" smtClean="0"/>
              <a:t>Gold: Smoothed-force cutoff at R=5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8449" y="6227982"/>
            <a:ext cx="866775" cy="448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ij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18592" y="4802430"/>
            <a:ext cx="80943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err="1" smtClean="0"/>
              <a:t>J</a:t>
            </a:r>
            <a:r>
              <a:rPr lang="en-US" sz="2000" b="1" baseline="-25000" dirty="0" err="1" smtClean="0"/>
              <a:t>ij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ij</a:t>
            </a:r>
            <a:r>
              <a:rPr lang="en-US" sz="2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385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Six-site polarizable water model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15" name="Picture 47" descr="C:\Users\leeping\Documents\Research\Posters\monom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347122"/>
            <a:ext cx="3827974" cy="1948170"/>
          </a:xfrm>
          <a:prstGeom prst="rect">
            <a:avLst/>
          </a:prstGeom>
          <a:noFill/>
        </p:spPr>
      </p:pic>
      <p:sp>
        <p:nvSpPr>
          <p:cNvPr id="3" name="Down Arrow 2"/>
          <p:cNvSpPr/>
          <p:nvPr/>
        </p:nvSpPr>
        <p:spPr>
          <a:xfrm>
            <a:off x="3879152" y="969080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802577" y="1754469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-1800000">
            <a:off x="2772896" y="1583490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374327" y="1037559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flipV="1">
            <a:off x="3374327" y="3249163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852" y="26937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726752" y="240045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07752" y="134974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12052" y="1165076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Five fluctuating-charge sites</a:t>
            </a:r>
            <a:endParaRPr lang="en-US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80178"/>
              </p:ext>
            </p:extLst>
          </p:nvPr>
        </p:nvGraphicFramePr>
        <p:xfrm>
          <a:off x="264319" y="4046360"/>
          <a:ext cx="8767762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0" name="Equation" r:id="rId4" imgW="4686300" imgH="1117600" progId="Equation.3">
                  <p:embed/>
                </p:oleObj>
              </mc:Choice>
              <mc:Fallback>
                <p:oleObj name="Equation" r:id="rId4" imgW="4686300" imgH="11176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9" y="4046360"/>
                        <a:ext cx="8767762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950489" y="924127"/>
            <a:ext cx="3981596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Functional form contains 28 adjustable parameters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(3 bonded, 4 angle, 9 electrostatic, 9 </a:t>
            </a:r>
            <a:r>
              <a:rPr lang="en-US" sz="2000" dirty="0" err="1" smtClean="0">
                <a:latin typeface="Adobe Garamond Pro" pitchFamily="18" charset="0"/>
              </a:rPr>
              <a:t>VdW</a:t>
            </a:r>
            <a:r>
              <a:rPr lang="en-US" sz="2000" dirty="0" smtClean="0">
                <a:latin typeface="Adobe Garamond Pro" pitchFamily="18" charset="0"/>
              </a:rPr>
              <a:t>, 3 virtual-site)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Configurations from running MD on small clusters (6, 9, 12, 15)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Reference method: MP2, </a:t>
            </a:r>
            <a:r>
              <a:rPr lang="en-US" sz="2000" dirty="0" err="1" smtClean="0">
                <a:latin typeface="Adobe Garamond Pro" pitchFamily="18" charset="0"/>
              </a:rPr>
              <a:t>aug</a:t>
            </a:r>
            <a:r>
              <a:rPr lang="en-US" sz="2000" dirty="0" smtClean="0">
                <a:latin typeface="Adobe Garamond Pro" pitchFamily="18" charset="0"/>
              </a:rPr>
              <a:t>-cc-</a:t>
            </a:r>
            <a:r>
              <a:rPr lang="en-US" sz="2000" dirty="0" err="1" smtClean="0">
                <a:latin typeface="Adobe Garamond Pro" pitchFamily="18" charset="0"/>
              </a:rPr>
              <a:t>pVTZ</a:t>
            </a:r>
            <a:endParaRPr lang="en-US" sz="2000" dirty="0" smtClean="0">
              <a:latin typeface="Adobe Garamond Pr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7000" y="6485408"/>
            <a:ext cx="6475196" cy="3351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L. P. Wang, J. Chen and T. Van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Voorhis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in prep.</a:t>
            </a:r>
          </a:p>
        </p:txBody>
      </p:sp>
    </p:spTree>
    <p:extLst>
      <p:ext uri="{BB962C8B-B14F-4D97-AF65-F5344CB8AC3E}">
        <p14:creationId xmlns:p14="http://schemas.microsoft.com/office/powerpoint/2010/main" val="325497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leeping\Dropbox\Public\2011-09 Group Meeting\cmp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37223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4790" y="4944234"/>
            <a:ext cx="301752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widely used </a:t>
            </a:r>
            <a:r>
              <a:rPr lang="en-US" sz="2000" dirty="0" err="1" smtClean="0">
                <a:latin typeface="Adobe Garamond Pro" pitchFamily="18" charset="0"/>
              </a:rPr>
              <a:t>Lennard</a:t>
            </a:r>
            <a:r>
              <a:rPr lang="en-US" sz="2000" dirty="0" smtClean="0">
                <a:latin typeface="Adobe Garamond Pro" pitchFamily="18" charset="0"/>
              </a:rPr>
              <a:t>-Jones (12-6) interaction is too sharply repulsive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Buffered van der Waals potential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20483" name="Picture 3" descr="C:\Users\leeping\Dropbox\Public\2011-09 Group Meeting\l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5655" y="4944233"/>
            <a:ext cx="2760345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Buckingham potential (exp-6) provides a more physical repulsion</a:t>
            </a:r>
            <a:endParaRPr lang="en-US" sz="2000" dirty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Potential is problematic due to singularity at r=0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2680" y="4944234"/>
            <a:ext cx="2922270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Buffered Buckingham potential eliminates the singularity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Highly tunable repulsion, no extra parameters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437465"/>
              </p:ext>
            </p:extLst>
          </p:nvPr>
        </p:nvGraphicFramePr>
        <p:xfrm>
          <a:off x="971550" y="3978275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7" name="Equation" r:id="rId5" imgW="1523880" imgH="533160" progId="Equation.3">
                  <p:embed/>
                </p:oleObj>
              </mc:Choice>
              <mc:Fallback>
                <p:oleObj name="Equation" r:id="rId5" imgW="1523880" imgH="533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550" y="3978275"/>
                        <a:ext cx="1524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49031"/>
              </p:ext>
            </p:extLst>
          </p:nvPr>
        </p:nvGraphicFramePr>
        <p:xfrm>
          <a:off x="3854450" y="3978275"/>
          <a:ext cx="18796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8" name="Equation" r:id="rId7" imgW="1879560" imgH="672840" progId="Equation.3">
                  <p:embed/>
                </p:oleObj>
              </mc:Choice>
              <mc:Fallback>
                <p:oleObj name="Equation" r:id="rId7" imgW="187956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4450" y="3978275"/>
                        <a:ext cx="18796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05768"/>
              </p:ext>
            </p:extLst>
          </p:nvPr>
        </p:nvGraphicFramePr>
        <p:xfrm>
          <a:off x="6387465" y="3978275"/>
          <a:ext cx="2552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9" name="Equation" r:id="rId9" imgW="2552400" imgH="672840" progId="Equation.3">
                  <p:embed/>
                </p:oleObj>
              </mc:Choice>
              <mc:Fallback>
                <p:oleObj name="Equation" r:id="rId9" imgW="255240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7465" y="3978275"/>
                        <a:ext cx="2552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2" name="Picture 2" descr="C:\Users\leeping\Dropbox\Public\2011-09 Group Meeting\bu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leeping\Dropbox\Public\2011-09 Group Meeting\buff2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4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2" descr="C:\Users\leeping\Documents\Research\Posters\energ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477" y="524452"/>
            <a:ext cx="3108107" cy="3108107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Results: Atomistic energies and forces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17" name="Picture 43" descr="C:\Users\leeping\Documents\Research\Posters\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4689526" cy="450929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160039" y="2193956"/>
            <a:ext cx="3571665" cy="278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17 total cycles of force matching, 5,100 configurations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Energies of water clusters matched to within 1 kcal/</a:t>
            </a:r>
            <a:r>
              <a:rPr lang="en-US" sz="2000" dirty="0" err="1" smtClean="0">
                <a:latin typeface="Adobe Garamond Pro" pitchFamily="18" charset="0"/>
              </a:rPr>
              <a:t>mol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Atomistic forces are correct to within 10%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Visually, forces are nearly identical</a:t>
            </a:r>
          </a:p>
        </p:txBody>
      </p:sp>
    </p:spTree>
    <p:extLst>
      <p:ext uri="{BB962C8B-B14F-4D97-AF65-F5344CB8AC3E}">
        <p14:creationId xmlns:p14="http://schemas.microsoft.com/office/powerpoint/2010/main" val="381977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Results: Bulk properties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6" name="Picture 49" descr="C:\Users\leeping\Documents\Research\Posters\rdfoo_Page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9244"/>
            <a:ext cx="2743200" cy="2743200"/>
          </a:xfrm>
          <a:prstGeom prst="rect">
            <a:avLst/>
          </a:prstGeom>
          <a:noFill/>
        </p:spPr>
      </p:pic>
      <p:pic>
        <p:nvPicPr>
          <p:cNvPr id="7" name="Picture 50" descr="C:\Users\leeping\Documents\Research\Posters\rdfoo_Page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7813"/>
            <a:ext cx="2743200" cy="2743200"/>
          </a:xfrm>
          <a:prstGeom prst="rect">
            <a:avLst/>
          </a:prstGeom>
          <a:noFill/>
        </p:spPr>
      </p:pic>
      <p:pic>
        <p:nvPicPr>
          <p:cNvPr id="8" name="Picture 51" descr="C:\Users\leeping\Documents\Research\Posters\rdfoo_Page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297813"/>
            <a:ext cx="2743200" cy="2743200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158721"/>
              </p:ext>
            </p:extLst>
          </p:nvPr>
        </p:nvGraphicFramePr>
        <p:xfrm>
          <a:off x="2949215" y="873011"/>
          <a:ext cx="5966186" cy="2075666"/>
        </p:xfrm>
        <a:graphic>
          <a:graphicData uri="http://schemas.openxmlformats.org/drawingml/2006/table">
            <a:tbl>
              <a:tblPr firstRow="1" bandRow="1">
                <a:effectLst/>
                <a:tableStyleId>{0505E3EF-67EA-436B-97B2-0124C06EBD24}</a:tableStyleId>
              </a:tblPr>
              <a:tblGrid>
                <a:gridCol w="3366394"/>
                <a:gridCol w="1299895"/>
                <a:gridCol w="1299897"/>
              </a:tblGrid>
              <a:tr h="3466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Property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Calculated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Experiment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(kg m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-3</a:t>
                      </a: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1040 ± 10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1000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Dielectric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constant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85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78.4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Diffusion constant (10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-5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cm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2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s-1)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1.5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2.3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maximum (ºC)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&lt;6ºC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4ºC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Solution phase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d</a:t>
                      </a: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ipole moment (D)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2.6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2.3 – 2.9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86400" y="3165506"/>
            <a:ext cx="3571665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Bulk properties are an important test of the water model; these quantities were not fitted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Pair distribution functions have good agreement with experiment; some over-structuring present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Basically accurate density and dielectric constant, diffusion constant underestimated by ~40%</a:t>
            </a:r>
          </a:p>
        </p:txBody>
      </p:sp>
    </p:spTree>
    <p:extLst>
      <p:ext uri="{BB962C8B-B14F-4D97-AF65-F5344CB8AC3E}">
        <p14:creationId xmlns:p14="http://schemas.microsoft.com/office/powerpoint/2010/main" val="389224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Introduction: Molecular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Mechanics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1026" name="Picture 2" descr="C:\Users\leeping\Documents\Research\Hierarch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49" y="932674"/>
            <a:ext cx="5568725" cy="55687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00800" y="1847195"/>
            <a:ext cx="2549370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Molecular Mechanics (MM) </a:t>
            </a:r>
            <a:r>
              <a:rPr lang="en-US" sz="2000" dirty="0" smtClean="0">
                <a:latin typeface="Adobe Garamond Pro" pitchFamily="18" charset="0"/>
              </a:rPr>
              <a:t>is a classical molecular simulation method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Within MM, the potential energy of atoms and molecules is described by an empirical function known as a </a:t>
            </a:r>
            <a:r>
              <a:rPr lang="en-US" sz="2000" i="1" dirty="0" smtClean="0">
                <a:latin typeface="Adobe Garamond Pro" pitchFamily="18" charset="0"/>
              </a:rPr>
              <a:t>force field</a:t>
            </a:r>
          </a:p>
        </p:txBody>
      </p:sp>
    </p:spTree>
    <p:extLst>
      <p:ext uri="{BB962C8B-B14F-4D97-AF65-F5344CB8AC3E}">
        <p14:creationId xmlns:p14="http://schemas.microsoft.com/office/powerpoint/2010/main" val="33441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The new optimization module</a:t>
            </a:r>
          </a:p>
        </p:txBody>
      </p:sp>
      <p:sp>
        <p:nvSpPr>
          <p:cNvPr id="6" name="Down Arrow 5"/>
          <p:cNvSpPr/>
          <p:nvPr/>
        </p:nvSpPr>
        <p:spPr>
          <a:xfrm>
            <a:off x="5385325" y="2020971"/>
            <a:ext cx="230430" cy="388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06460" y="2456431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Objective Function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03450" y="4667251"/>
            <a:ext cx="3092050" cy="1532750"/>
            <a:chOff x="4917644" y="3236974"/>
            <a:chExt cx="2341486" cy="1074121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5070045" y="33893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4994455" y="331378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nip Diagonal Corner Rectangle 9"/>
            <p:cNvSpPr/>
            <p:nvPr/>
          </p:nvSpPr>
          <p:spPr>
            <a:xfrm>
              <a:off x="4917644" y="3236974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Multiple fitting simulations (energy/force matching, experimental measurements)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Down Arrow 29"/>
          <p:cNvSpPr/>
          <p:nvPr/>
        </p:nvSpPr>
        <p:spPr>
          <a:xfrm rot="10800000">
            <a:off x="3512545" y="3724936"/>
            <a:ext cx="230430" cy="810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75640" y="2455844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Optimization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dirty="0" smtClean="0">
                <a:solidFill>
                  <a:schemeClr val="tx1"/>
                </a:solidFill>
              </a:rPr>
              <a:t>Algorithm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893160" y="743314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Force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dirty="0" smtClean="0">
                <a:solidFill>
                  <a:schemeClr val="tx1"/>
                </a:solidFill>
              </a:rPr>
              <a:t>Field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4462729" y="2826685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Decision 30"/>
          <p:cNvSpPr/>
          <p:nvPr/>
        </p:nvSpPr>
        <p:spPr>
          <a:xfrm>
            <a:off x="4854474" y="2435911"/>
            <a:ext cx="1290409" cy="122896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Optimizer</a:t>
            </a:r>
            <a:endParaRPr lang="en-US" sz="1600" b="1" baseline="-25000" dirty="0" smtClean="0">
              <a:solidFill>
                <a:srgbClr val="FFFF00"/>
              </a:solidFill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1435167" y="2708634"/>
            <a:ext cx="1497795" cy="673772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Statistical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Regularization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 rot="5400000">
            <a:off x="6345239" y="2810077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entagon 43"/>
          <p:cNvSpPr/>
          <p:nvPr/>
        </p:nvSpPr>
        <p:spPr>
          <a:xfrm>
            <a:off x="177801" y="4854934"/>
            <a:ext cx="1980462" cy="673772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Software (GROMACS, </a:t>
            </a:r>
            <a:r>
              <a:rPr lang="en-US" sz="1400" dirty="0" err="1">
                <a:solidFill>
                  <a:schemeClr val="tx1"/>
                </a:solidFill>
              </a:rPr>
              <a:t>OpenMM</a:t>
            </a:r>
            <a:r>
              <a:rPr lang="en-US" sz="1400" dirty="0">
                <a:solidFill>
                  <a:schemeClr val="tx1"/>
                </a:solidFill>
              </a:rPr>
              <a:t>, TINKER)</a:t>
            </a:r>
            <a:endParaRPr lang="en-US" sz="1400" baseline="-250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46" name="Pentagon 45"/>
          <p:cNvSpPr/>
          <p:nvPr/>
        </p:nvSpPr>
        <p:spPr>
          <a:xfrm>
            <a:off x="2851151" y="981434"/>
            <a:ext cx="1980462" cy="673772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Parameter Rescaling and Duplication</a:t>
            </a:r>
            <a:endParaRPr lang="en-US" sz="1400" baseline="-250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86400" y="4149756"/>
            <a:ext cx="3571665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Complete rewrite of code; much more modular, extensible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Supports multiple fitting simulations in objective function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Python redistributable package soon on “</a:t>
            </a:r>
            <a:r>
              <a:rPr lang="en-US" sz="2000" dirty="0" err="1" smtClean="0">
                <a:latin typeface="Adobe Garamond Pro" pitchFamily="18" charset="0"/>
              </a:rPr>
              <a:t>SimTK</a:t>
            </a:r>
            <a:r>
              <a:rPr lang="en-US" sz="2000" dirty="0" smtClean="0">
                <a:latin typeface="Adobe Garamond Pro" pitchFamily="18" charset="0"/>
              </a:rPr>
              <a:t>” website</a:t>
            </a:r>
          </a:p>
        </p:txBody>
      </p:sp>
    </p:spTree>
    <p:extLst>
      <p:ext uri="{BB962C8B-B14F-4D97-AF65-F5344CB8AC3E}">
        <p14:creationId xmlns:p14="http://schemas.microsoft.com/office/powerpoint/2010/main" val="32033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it.pdf"/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99" y="3924300"/>
            <a:ext cx="4181289" cy="2451100"/>
          </a:xfrm>
          <a:prstGeom prst="rect">
            <a:avLst/>
          </a:prstGeom>
        </p:spPr>
      </p:pic>
      <p:pic>
        <p:nvPicPr>
          <p:cNvPr id="5" name="Picture 4" descr="SU_Seal_Card_pos.eps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679450"/>
            <a:ext cx="2774950" cy="27749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Thank you!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6850" y="1406525"/>
            <a:ext cx="413384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 smtClean="0">
                <a:latin typeface="Adobe Garamond Pro" pitchFamily="18" charset="0"/>
              </a:rPr>
              <a:t>Vijay </a:t>
            </a:r>
            <a:r>
              <a:rPr lang="en-US" sz="2000" dirty="0" err="1" smtClean="0">
                <a:latin typeface="Adobe Garamond Pro" pitchFamily="18" charset="0"/>
              </a:rPr>
              <a:t>Pande</a:t>
            </a:r>
            <a:r>
              <a:rPr lang="en-US" sz="2000" dirty="0" smtClean="0">
                <a:latin typeface="Adobe Garamond Pro" pitchFamily="18" charset="0"/>
              </a:rPr>
              <a:t> (Stanford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 algn="r">
              <a:spcBef>
                <a:spcPct val="50000"/>
              </a:spcBef>
            </a:pPr>
            <a:r>
              <a:rPr lang="en-US" sz="2000" dirty="0" smtClean="0">
                <a:latin typeface="Adobe Garamond Pro" pitchFamily="18" charset="0"/>
              </a:rPr>
              <a:t>Todd </a:t>
            </a:r>
            <a:r>
              <a:rPr lang="en-US" sz="2000" dirty="0" smtClean="0">
                <a:latin typeface="Adobe Garamond Pro" pitchFamily="18" charset="0"/>
              </a:rPr>
              <a:t>Martinez (Stanford)</a:t>
            </a:r>
          </a:p>
          <a:p>
            <a:pPr algn="r">
              <a:spcBef>
                <a:spcPct val="50000"/>
              </a:spcBef>
            </a:pPr>
            <a:r>
              <a:rPr lang="en-US" sz="2000" dirty="0" err="1" smtClean="0">
                <a:latin typeface="Adobe Garamond Pro" pitchFamily="18" charset="0"/>
              </a:rPr>
              <a:t>Simbios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Postdoctoral </a:t>
            </a:r>
            <a:r>
              <a:rPr lang="en-US" sz="2000" dirty="0" smtClean="0">
                <a:latin typeface="Adobe Garamond Pro" pitchFamily="18" charset="0"/>
              </a:rPr>
              <a:t>Fellowship</a:t>
            </a:r>
            <a:endParaRPr lang="en-US" sz="2000" dirty="0" smtClean="0">
              <a:latin typeface="Adobe Garamond Pro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3536951"/>
            <a:ext cx="4430161" cy="320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701" y="1717728"/>
            <a:ext cx="1447175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623" t="-88" r="44806" b="3826"/>
          <a:stretch/>
        </p:blipFill>
        <p:spPr>
          <a:xfrm>
            <a:off x="5186608" y="1717728"/>
            <a:ext cx="1413417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114300"/>
            <a:ext cx="3517900" cy="1550427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22850" y="4556125"/>
            <a:ext cx="4816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dobe Garamond Pro" pitchFamily="18" charset="0"/>
              </a:rPr>
              <a:t>Troy </a:t>
            </a:r>
            <a:r>
              <a:rPr lang="en-US" sz="2000" dirty="0">
                <a:latin typeface="Adobe Garamond Pro" pitchFamily="18" charset="0"/>
              </a:rPr>
              <a:t>Van </a:t>
            </a:r>
            <a:r>
              <a:rPr lang="en-US" sz="2000" dirty="0" err="1" smtClean="0">
                <a:latin typeface="Adobe Garamond Pro" pitchFamily="18" charset="0"/>
              </a:rPr>
              <a:t>Voorhis</a:t>
            </a:r>
            <a:r>
              <a:rPr lang="en-US" sz="2000" dirty="0" smtClean="0">
                <a:latin typeface="Adobe Garamond Pro" pitchFamily="18" charset="0"/>
              </a:rPr>
              <a:t> (MIT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000" dirty="0" err="1" smtClean="0">
                <a:latin typeface="Adobe Garamond Pro" pitchFamily="18" charset="0"/>
              </a:rPr>
              <a:t>Jiahao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Chen (collaborator)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Adobe Garamond Pro" pitchFamily="18" charset="0"/>
              </a:rPr>
              <a:t>Tim </a:t>
            </a:r>
            <a:r>
              <a:rPr lang="en-US" sz="2000" dirty="0" err="1" smtClean="0">
                <a:latin typeface="Adobe Garamond Pro" pitchFamily="18" charset="0"/>
              </a:rPr>
              <a:t>Kowalczyk</a:t>
            </a:r>
            <a:r>
              <a:rPr lang="en-US" sz="2000" dirty="0" smtClean="0">
                <a:latin typeface="Adobe Garamond Pro" pitchFamily="18" charset="0"/>
              </a:rPr>
              <a:t> (collaborator</a:t>
            </a:r>
            <a:r>
              <a:rPr lang="en-US" sz="2000" dirty="0" smtClean="0">
                <a:latin typeface="Adobe Garamond Pro" pitchFamily="18" charset="0"/>
              </a:rPr>
              <a:t>)</a:t>
            </a:r>
            <a:endParaRPr lang="en-US" sz="2000" dirty="0" smtClean="0">
              <a:latin typeface="Adobe Garamond Pro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84600" y="3886200"/>
            <a:ext cx="520700" cy="520700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63800" y="3860800"/>
            <a:ext cx="520700" cy="520700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70200" y="3975100"/>
            <a:ext cx="520700" cy="520700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1016" y="795901"/>
            <a:ext cx="380755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 parameters are defined in the parameter file (.</a:t>
            </a:r>
            <a:r>
              <a:rPr lang="en-US" sz="2000" dirty="0" err="1" smtClean="0">
                <a:latin typeface="Adobe Garamond Pro" pitchFamily="18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Tagging the .</a:t>
            </a:r>
            <a:r>
              <a:rPr lang="en-US" sz="2000" dirty="0" err="1" smtClean="0">
                <a:latin typeface="Adobe Garamond Pro" pitchFamily="18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 file triggers computation of derivatives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Python script modifies parameters, calls GROMACS for derivatives, and determines optimization steps using Newton-</a:t>
            </a:r>
            <a:r>
              <a:rPr lang="en-US" sz="2000" dirty="0" err="1" smtClean="0">
                <a:latin typeface="Adobe Garamond Pro" pitchFamily="18" charset="0"/>
              </a:rPr>
              <a:t>Raphson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Next-generation force field gives improved fit; used to rerun dynamics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Basic Usage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235" y="4485329"/>
            <a:ext cx="8449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70C0"/>
                </a:solidFill>
                <a:latin typeface="Lucida Console" pitchFamily="49" charset="0"/>
              </a:rPr>
              <a:t>--- WELCOME TO </a:t>
            </a:r>
            <a:r>
              <a:rPr lang="en-US" sz="1000" b="1" dirty="0" err="1" smtClean="0">
                <a:solidFill>
                  <a:srgbClr val="0070C0"/>
                </a:solidFill>
                <a:latin typeface="Lucida Console" pitchFamily="49" charset="0"/>
              </a:rPr>
              <a:t>ForTune</a:t>
            </a:r>
            <a:r>
              <a:rPr lang="en-US" sz="1000" b="1" dirty="0" smtClean="0">
                <a:solidFill>
                  <a:srgbClr val="0070C0"/>
                </a:solidFill>
                <a:latin typeface="Lucida Console" pitchFamily="49" charset="0"/>
              </a:rPr>
              <a:t> (Lee-Ping's Force Optimizer v9.1)! --- =D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Starting Point: Energy Error(kJ) =  44.35910 Force Error =  63.5% Objective Function =   7.7199e-01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Computing optimal FF parameters using trust-radius Newton Raphson algorithm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Step#   Variance(X2)   Step Size    Direction    Max. FErr     EErr(kJ)   FErr(%)    Obj.Func</a:t>
            </a:r>
          </a:p>
          <a:p>
            <a:r>
              <a:rPr lang="pt-BR" sz="1000" dirty="0" smtClean="0">
                <a:latin typeface="Lucida Console" pitchFamily="49" charset="0"/>
              </a:rPr>
              <a:t> 0          0.00e+00    1.14e-02         V.SH    O1 73.77%       32.42     28.02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7.2644e-01</a:t>
            </a:r>
          </a:p>
          <a:p>
            <a:r>
              <a:rPr lang="pt-BR" sz="1000" dirty="0" smtClean="0">
                <a:latin typeface="Lucida Console" pitchFamily="49" charset="0"/>
              </a:rPr>
              <a:t> 1          1.01e-01    2.71e-02        B.KHO    H2 32.37%       11.53     26.60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5.2409e-01</a:t>
            </a:r>
          </a:p>
          <a:p>
            <a:r>
              <a:rPr lang="pt-BR" sz="1000" dirty="0" smtClean="0">
                <a:latin typeface="Lucida Console" pitchFamily="49" charset="0"/>
              </a:rPr>
              <a:t> 2          1.07e-01    1.00e-01        B.KHO    O1 23.16%        6.40     12.19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4.7994e-01</a:t>
            </a:r>
          </a:p>
          <a:p>
            <a:r>
              <a:rPr lang="pt-BR" sz="1000" dirty="0" smtClean="0">
                <a:latin typeface="Lucida Console" pitchFamily="49" charset="0"/>
              </a:rPr>
              <a:t> 3          1.06e-01    2.00e-01        B.KHO    O1 24.52%        8.54     15.08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4.5832e-01</a:t>
            </a:r>
          </a:p>
          <a:p>
            <a:r>
              <a:rPr lang="pt-BR" sz="1000" dirty="0" smtClean="0">
                <a:latin typeface="Lucida Console" pitchFamily="49" charset="0"/>
              </a:rPr>
              <a:t> 4          1.02e-01    2.86e-01        B.KHO    O1 27.43%        8.80     21.23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4.5389e-01</a:t>
            </a:r>
          </a:p>
          <a:p>
            <a:r>
              <a:rPr lang="pt-BR" sz="1000" dirty="0" smtClean="0">
                <a:latin typeface="Lucida Console" pitchFamily="49" charset="0"/>
              </a:rPr>
              <a:t> 5          9.90e-02    7.09e-02        B.KHO    O1 28.66%        8.50     18.15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4.3843e-01</a:t>
            </a:r>
          </a:p>
        </p:txBody>
      </p:sp>
      <p:pic>
        <p:nvPicPr>
          <p:cNvPr id="11" name="Picture 6" descr="C:\Users\leeping\Documents\Research\2010-11 Group-Meeting\scatter.png"/>
          <p:cNvPicPr>
            <a:picLocks noChangeAspect="1" noChangeArrowheads="1"/>
          </p:cNvPicPr>
          <p:nvPr/>
        </p:nvPicPr>
        <p:blipFill>
          <a:blip r:embed="rId2" cstate="print"/>
          <a:srcRect l="12000" r="12000"/>
          <a:stretch>
            <a:fillRect/>
          </a:stretch>
        </p:blipFill>
        <p:spPr bwMode="auto">
          <a:xfrm>
            <a:off x="4994455" y="548625"/>
            <a:ext cx="3891983" cy="30724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3830" y="740650"/>
            <a:ext cx="7412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latin typeface="Lucida Console" pitchFamily="49" charset="0"/>
              </a:rPr>
              <a:t>[ defaults ]</a:t>
            </a:r>
          </a:p>
          <a:p>
            <a:r>
              <a:rPr lang="pt-BR" sz="800" dirty="0" smtClean="0">
                <a:latin typeface="Lucida Console" pitchFamily="49" charset="0"/>
              </a:rPr>
              <a:t>1    2    yes         0.5  0.5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atomtypes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1.0080    0.0000    A    0.00000e+00  0.00000e+00</a:t>
            </a:r>
          </a:p>
          <a:p>
            <a:r>
              <a:rPr lang="pt-BR" sz="800" dirty="0" smtClean="0">
                <a:latin typeface="Lucida Console" pitchFamily="49" charset="0"/>
              </a:rPr>
              <a:t>    O    5.9950    0.0000    A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3.16557e-01  6.50194e-01 ; PARM 4 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bondtypes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O    1  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0.100000    3.450000e+05 ; PARM 3 4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angletypes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O    H    1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109.470000    383.000000 ; PARM 4 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moleculetype ]</a:t>
            </a:r>
          </a:p>
          <a:p>
            <a:r>
              <a:rPr lang="pt-BR" sz="800" dirty="0" smtClean="0">
                <a:latin typeface="Lucida Console" pitchFamily="49" charset="0"/>
              </a:rPr>
              <a:t>SOL           3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atoms ]</a:t>
            </a:r>
          </a:p>
          <a:p>
            <a:r>
              <a:rPr lang="pt-BR" sz="800" dirty="0" smtClean="0">
                <a:latin typeface="Lucida Console" pitchFamily="49" charset="0"/>
              </a:rPr>
              <a:t>    1    O    1       SOL     O1    1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-0.8476   15.9950 ; PARM 6</a:t>
            </a:r>
          </a:p>
          <a:p>
            <a:r>
              <a:rPr lang="pt-BR" sz="800" dirty="0" smtClean="0">
                <a:latin typeface="Lucida Console" pitchFamily="49" charset="0"/>
              </a:rPr>
              <a:t>    2    H    1       SOL     H2    2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0.4238    1.0080 ; PARM 6</a:t>
            </a:r>
          </a:p>
          <a:p>
            <a:r>
              <a:rPr lang="pt-BR" sz="800" dirty="0" smtClean="0">
                <a:latin typeface="Lucida Console" pitchFamily="49" charset="0"/>
              </a:rPr>
              <a:t>    3    H    1       SOL     H3    3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0.4238    1.0080 ; RPT 6 COULH2 /RPT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bonds ]</a:t>
            </a:r>
          </a:p>
          <a:p>
            <a:r>
              <a:rPr lang="pt-BR" sz="800" dirty="0" smtClean="0">
                <a:latin typeface="Lucida Console" pitchFamily="49" charset="0"/>
              </a:rPr>
              <a:t>    1    2    1</a:t>
            </a:r>
          </a:p>
          <a:p>
            <a:r>
              <a:rPr lang="pt-BR" sz="800" dirty="0" smtClean="0">
                <a:latin typeface="Lucida Console" pitchFamily="49" charset="0"/>
              </a:rPr>
              <a:t>    1    3    1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angles ]</a:t>
            </a:r>
          </a:p>
          <a:p>
            <a:r>
              <a:rPr lang="pt-BR" sz="800" dirty="0" smtClean="0">
                <a:latin typeface="Lucida Console" pitchFamily="49" charset="0"/>
              </a:rPr>
              <a:t>    2    1    3    1</a:t>
            </a:r>
            <a:endParaRPr lang="en-US" sz="800" dirty="0"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5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 Simple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Example Calculation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18" name="Picture 83" descr="snap02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927741"/>
            <a:ext cx="4346509" cy="1958655"/>
          </a:xfrm>
          <a:prstGeom prst="rect">
            <a:avLst/>
          </a:prstGeom>
          <a:noFill/>
        </p:spPr>
      </p:pic>
      <p:pic>
        <p:nvPicPr>
          <p:cNvPr id="19" name="Picture 84" descr="snap02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134" y="927741"/>
            <a:ext cx="4371182" cy="1963589"/>
          </a:xfrm>
          <a:prstGeom prst="rect">
            <a:avLst/>
          </a:prstGeom>
          <a:noFill/>
        </p:spPr>
      </p:pic>
      <p:pic>
        <p:nvPicPr>
          <p:cNvPr id="20" name="Picture 85" descr="snap02058"/>
          <p:cNvPicPr>
            <a:picLocks noChangeAspect="1" noChangeArrowheads="1"/>
          </p:cNvPicPr>
          <p:nvPr/>
        </p:nvPicPr>
        <p:blipFill>
          <a:blip r:embed="rId4" cstate="print"/>
          <a:srcRect t="9738"/>
          <a:stretch>
            <a:fillRect/>
          </a:stretch>
        </p:blipFill>
        <p:spPr bwMode="auto">
          <a:xfrm>
            <a:off x="209574" y="3430458"/>
            <a:ext cx="4500302" cy="1957197"/>
          </a:xfrm>
          <a:prstGeom prst="rect">
            <a:avLst/>
          </a:prstGeom>
          <a:noFill/>
        </p:spPr>
      </p:pic>
      <p:sp>
        <p:nvSpPr>
          <p:cNvPr id="21" name="Text Box 89"/>
          <p:cNvSpPr txBox="1">
            <a:spLocks noChangeArrowheads="1"/>
          </p:cNvSpPr>
          <p:nvPr/>
        </p:nvSpPr>
        <p:spPr bwMode="auto">
          <a:xfrm>
            <a:off x="1192360" y="570970"/>
            <a:ext cx="22683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Energy Error</a:t>
            </a:r>
          </a:p>
        </p:txBody>
      </p:sp>
      <p:sp>
        <p:nvSpPr>
          <p:cNvPr id="22" name="Text Box 90"/>
          <p:cNvSpPr txBox="1">
            <a:spLocks noChangeArrowheads="1"/>
          </p:cNvSpPr>
          <p:nvPr/>
        </p:nvSpPr>
        <p:spPr bwMode="auto">
          <a:xfrm>
            <a:off x="5527333" y="570970"/>
            <a:ext cx="227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Force Error</a:t>
            </a: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78615" y="3008003"/>
            <a:ext cx="47622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Parameter Convergence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200" y="3352800"/>
            <a:ext cx="3728945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Sixteen cycles of force matching on methane monomer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Seven parameters in FF: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Morse bonds, Urey-Bradley angles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Very low energy and force errors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dobe Garamond Pro" pitchFamily="18" charset="0"/>
              </a:rPr>
              <a:t>E &lt; 0.1 kJ mol</a:t>
            </a:r>
            <a:r>
              <a:rPr lang="en-US" sz="2000" baseline="30000" dirty="0" smtClean="0">
                <a:latin typeface="Adobe Garamond Pro" pitchFamily="18" charset="0"/>
              </a:rPr>
              <a:t>-1</a:t>
            </a:r>
            <a:r>
              <a:rPr lang="en-US" sz="2000" dirty="0" smtClean="0">
                <a:latin typeface="Adobe Garamond Pro" pitchFamily="18" charset="0"/>
              </a:rPr>
              <a:t>,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dobe Garamond Pro" pitchFamily="18" charset="0"/>
              </a:rPr>
              <a:t>F &lt; 2%)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Parameters converged</a:t>
            </a:r>
          </a:p>
        </p:txBody>
      </p:sp>
    </p:spTree>
    <p:extLst>
      <p:ext uri="{BB962C8B-B14F-4D97-AF65-F5344CB8AC3E}">
        <p14:creationId xmlns:p14="http://schemas.microsoft.com/office/powerpoint/2010/main" val="185489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Force Matching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Challenges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51" y="1358900"/>
            <a:ext cx="8449100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Adobe Garamond Pro" pitchFamily="18" charset="0"/>
              </a:rPr>
              <a:t>Problem: Incorrect functional form</a:t>
            </a:r>
            <a:r>
              <a:rPr lang="en-US" sz="2800" dirty="0" smtClean="0">
                <a:latin typeface="Adobe Garamond Pro" pitchFamily="18" charset="0"/>
                <a:sym typeface="Wingdings"/>
              </a:rPr>
              <a:t/>
            </a:r>
            <a:br>
              <a:rPr lang="en-US" sz="2800" dirty="0" smtClean="0">
                <a:latin typeface="Adobe Garamond Pro" pitchFamily="18" charset="0"/>
                <a:sym typeface="Wingdings"/>
              </a:rPr>
            </a:br>
            <a:r>
              <a:rPr lang="en-US" sz="2800" dirty="0" smtClean="0">
                <a:latin typeface="Adobe Garamond Pro" pitchFamily="18" charset="0"/>
                <a:sym typeface="Wingdings"/>
              </a:rPr>
              <a:t>Symptom: </a:t>
            </a:r>
            <a:r>
              <a:rPr lang="en-US" sz="2800" b="1" dirty="0" smtClean="0">
                <a:latin typeface="Adobe Garamond Pro" pitchFamily="18" charset="0"/>
              </a:rPr>
              <a:t>poor quality of fit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Adobe Garamond Pro" pitchFamily="18" charset="0"/>
              </a:rPr>
              <a:t>Problem: Too many parameters (</a:t>
            </a:r>
            <a:r>
              <a:rPr lang="en-US" sz="2800" dirty="0" err="1" smtClean="0">
                <a:latin typeface="Adobe Garamond Pro" pitchFamily="18" charset="0"/>
              </a:rPr>
              <a:t>overfitting</a:t>
            </a:r>
            <a:r>
              <a:rPr lang="en-US" sz="2800" dirty="0" smtClean="0">
                <a:latin typeface="Adobe Garamond Pro" pitchFamily="18" charset="0"/>
              </a:rPr>
              <a:t>), or too few (“borrowing” some interactions to fit others) </a:t>
            </a:r>
            <a:r>
              <a:rPr lang="en-US" sz="2800" dirty="0">
                <a:latin typeface="Adobe Garamond Pro" pitchFamily="18" charset="0"/>
                <a:sym typeface="Wingdings"/>
              </a:rPr>
              <a:t/>
            </a:r>
            <a:br>
              <a:rPr lang="en-US" sz="2800" dirty="0">
                <a:latin typeface="Adobe Garamond Pro" pitchFamily="18" charset="0"/>
                <a:sym typeface="Wingdings"/>
              </a:rPr>
            </a:br>
            <a:r>
              <a:rPr lang="en-US" sz="2800" dirty="0" smtClean="0">
                <a:latin typeface="Adobe Garamond Pro" pitchFamily="18" charset="0"/>
                <a:sym typeface="Wingdings"/>
              </a:rPr>
              <a:t>Symptom: </a:t>
            </a:r>
            <a:r>
              <a:rPr lang="en-US" sz="2800" b="1" dirty="0" smtClean="0">
                <a:latin typeface="Adobe Garamond Pro" pitchFamily="18" charset="0"/>
                <a:sym typeface="Wingdings"/>
              </a:rPr>
              <a:t>unphysical parameter values</a:t>
            </a:r>
            <a:endParaRPr lang="en-US" sz="2800" b="1" dirty="0" smtClean="0">
              <a:latin typeface="Adobe Garamond Pro" pitchFamily="18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Adobe Garamond Pro" pitchFamily="18" charset="0"/>
              </a:rPr>
              <a:t>Problem: Inaccurate reference data </a:t>
            </a:r>
            <a:r>
              <a:rPr lang="en-US" sz="2800" dirty="0" smtClean="0">
                <a:latin typeface="Adobe Garamond Pro" pitchFamily="18" charset="0"/>
                <a:sym typeface="Wingdings"/>
              </a:rPr>
              <a:t/>
            </a:r>
            <a:br>
              <a:rPr lang="en-US" sz="2800" dirty="0" smtClean="0">
                <a:latin typeface="Adobe Garamond Pro" pitchFamily="18" charset="0"/>
                <a:sym typeface="Wingdings"/>
              </a:rPr>
            </a:br>
            <a:r>
              <a:rPr lang="en-US" sz="2800" dirty="0" smtClean="0">
                <a:latin typeface="Adobe Garamond Pro" pitchFamily="18" charset="0"/>
                <a:sym typeface="Wingdings"/>
              </a:rPr>
              <a:t>Symptom: </a:t>
            </a:r>
            <a:r>
              <a:rPr lang="en-US" sz="2800" b="1" dirty="0">
                <a:latin typeface="Adobe Garamond Pro" pitchFamily="18" charset="0"/>
                <a:sym typeface="Wingdings"/>
              </a:rPr>
              <a:t>d</a:t>
            </a:r>
            <a:r>
              <a:rPr lang="en-US" sz="2800" b="1" dirty="0" smtClean="0">
                <a:latin typeface="Adobe Garamond Pro" pitchFamily="18" charset="0"/>
              </a:rPr>
              <a:t>isagreement with experimental results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  <a:t>Problem: Poor sampling of configuration space </a:t>
            </a:r>
            <a:b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  <a:t>Symptom: </a:t>
            </a:r>
            <a:r>
              <a:rPr lang="en-US" sz="2800" b="1" dirty="0" smtClean="0">
                <a:solidFill>
                  <a:srgbClr val="FF0000"/>
                </a:solidFill>
                <a:latin typeface="Adobe Garamond Pro" pitchFamily="18" charset="0"/>
              </a:rPr>
              <a:t>parameters don’t converge</a:t>
            </a:r>
          </a:p>
        </p:txBody>
      </p:sp>
    </p:spTree>
    <p:extLst>
      <p:ext uri="{BB962C8B-B14F-4D97-AF65-F5344CB8AC3E}">
        <p14:creationId xmlns:p14="http://schemas.microsoft.com/office/powerpoint/2010/main" val="114064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6480" y="1543883"/>
            <a:ext cx="376369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Consider fitting an infinite hard-wall potential (kT</a:t>
            </a:r>
            <a:r>
              <a:rPr lang="en-US" sz="2000" dirty="0" smtClean="0">
                <a:latin typeface="Adobe Garamond Pro" pitchFamily="18" charset="0"/>
                <a:sym typeface="Wingdings"/>
              </a:rPr>
              <a:t>0)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If MM initially underestimates the wall position (above), the “error region” is only seen by the MM ensemble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 the case of an overestimate (below), the error region is only accessible by the QM ensemble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Conclusion:  </a:t>
            </a:r>
            <a:r>
              <a:rPr lang="en-US" sz="2000" b="1" dirty="0" smtClean="0">
                <a:latin typeface="Adobe Garamond Pro" pitchFamily="18" charset="0"/>
              </a:rPr>
              <a:t>No single potential surface provides good sampling </a:t>
            </a:r>
            <a:r>
              <a:rPr lang="en-US" sz="2000" dirty="0" smtClean="0">
                <a:latin typeface="Adobe Garamond Pro" pitchFamily="18" charset="0"/>
              </a:rPr>
              <a:t>for force matching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Sampling from the Hybrid Ensemble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2050" name="Picture 2" descr="C:\Users\leeping\Documents\Research\2010-11 Group-Meeting\fig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838200"/>
            <a:ext cx="4763788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2235" y="3736240"/>
            <a:ext cx="4839030" cy="288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5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51710" y="1295400"/>
            <a:ext cx="376369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Solution: Create a </a:t>
            </a:r>
            <a:r>
              <a:rPr lang="en-US" sz="2000" i="1" dirty="0" smtClean="0">
                <a:latin typeface="Adobe Garamond Pro" pitchFamily="18" charset="0"/>
              </a:rPr>
              <a:t>hybrid</a:t>
            </a:r>
            <a:r>
              <a:rPr lang="en-US" sz="2000" dirty="0" smtClean="0">
                <a:latin typeface="Adobe Garamond Pro" pitchFamily="18" charset="0"/>
              </a:rPr>
              <a:t> ensemble by linearly combining Boltzmann weights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Sampling from different ensembles can be approximated by reweighting the configurations from MM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Hybrid ensemble gives optimal matching in the hard-wall case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Sampling from the Hybrid Ensemble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47650" y="1447800"/>
          <a:ext cx="3109912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Equation" r:id="rId3" imgW="1308100" imgH="444500" progId="Equation.3">
                  <p:embed/>
                </p:oleObj>
              </mc:Choice>
              <mc:Fallback>
                <p:oleObj name="Equation" r:id="rId3" imgW="1308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447800"/>
                        <a:ext cx="3109912" cy="1055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47650" y="2828924"/>
          <a:ext cx="4530725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5" name="Equation" r:id="rId5" imgW="1905000" imgH="482600" progId="Equation.3">
                  <p:embed/>
                </p:oleObj>
              </mc:Choice>
              <mc:Fallback>
                <p:oleObj name="Equation" r:id="rId5" imgW="1905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2828924"/>
                        <a:ext cx="4530725" cy="1147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7175" y="4648200"/>
          <a:ext cx="69723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name="Equation" r:id="rId7" imgW="2933700" imgH="546100" progId="Equation.3">
                  <p:embed/>
                </p:oleObj>
              </mc:Choice>
              <mc:Fallback>
                <p:oleObj name="Equation" r:id="rId7" imgW="29337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4648200"/>
                        <a:ext cx="6972300" cy="1296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35066" y="6485408"/>
            <a:ext cx="5607130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L. P. Wang and T. Van Voorhis,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J. Chem. Phys. 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(2010), </a:t>
            </a:r>
            <a:r>
              <a:rPr lang="en-US" sz="1400" b="1" dirty="0" smtClean="0">
                <a:latin typeface="Helvetica World" pitchFamily="34" charset="0"/>
                <a:cs typeface="Helvetica World" pitchFamily="34" charset="0"/>
              </a:rPr>
              <a:t>133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231101.</a:t>
            </a:r>
          </a:p>
        </p:txBody>
      </p:sp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257175" y="5025232"/>
          <a:ext cx="44672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7" name="Equation" r:id="rId9" imgW="1879600" imgH="228600" progId="Equation.3">
                  <p:embed/>
                </p:oleObj>
              </mc:Choice>
              <mc:Fallback>
                <p:oleObj name="Equation" r:id="rId9" imgW="1879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025232"/>
                        <a:ext cx="44672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264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Future Plans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470" y="1911350"/>
            <a:ext cx="7997060" cy="431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200" b="1" dirty="0" smtClean="0">
                <a:latin typeface="Adobe Garamond Pro" pitchFamily="18" charset="0"/>
              </a:rPr>
              <a:t>Long Term: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 smtClean="0">
                <a:latin typeface="Adobe Garamond Pro" pitchFamily="18" charset="0"/>
              </a:rPr>
              <a:t> Improving solute / solvent model compatibility 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 smtClean="0">
                <a:latin typeface="Adobe Garamond Pro" pitchFamily="18" charset="0"/>
              </a:rPr>
              <a:t> Correcting low-level QM methods and QM-MM Hamiltonian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 smtClean="0">
                <a:latin typeface="Adobe Garamond Pro" pitchFamily="18" charset="0"/>
              </a:rPr>
              <a:t> Exploring contributions to objective function </a:t>
            </a:r>
            <a:br>
              <a:rPr lang="en-US" sz="2200" dirty="0" smtClean="0">
                <a:latin typeface="Adobe Garamond Pro" pitchFamily="18" charset="0"/>
              </a:rPr>
            </a:br>
            <a:r>
              <a:rPr lang="en-US" sz="2200" dirty="0" smtClean="0">
                <a:latin typeface="Adobe Garamond Pro" pitchFamily="18" charset="0"/>
              </a:rPr>
              <a:t>(experimental properties, energy decomposition)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>
                <a:latin typeface="Adobe Garamond Pro" pitchFamily="18" charset="0"/>
              </a:rPr>
              <a:t> </a:t>
            </a:r>
            <a:r>
              <a:rPr lang="en-US" sz="2200" dirty="0" smtClean="0">
                <a:latin typeface="Adobe Garamond Pro" pitchFamily="18" charset="0"/>
              </a:rPr>
              <a:t>Biological applications (protein / ligand binding, enzyme catalysis)</a:t>
            </a:r>
          </a:p>
          <a:p>
            <a:pPr>
              <a:lnSpc>
                <a:spcPct val="125000"/>
              </a:lnSpc>
            </a:pPr>
            <a:r>
              <a:rPr lang="en-US" sz="2200" b="1" dirty="0" smtClean="0">
                <a:latin typeface="Adobe Garamond Pro" pitchFamily="18" charset="0"/>
              </a:rPr>
              <a:t>Short Term:</a:t>
            </a:r>
            <a:endParaRPr lang="en-US" sz="2200" b="1" dirty="0">
              <a:latin typeface="Adobe Garamond Pro" pitchFamily="18" charset="0"/>
            </a:endParaRP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>
                <a:latin typeface="Adobe Garamond Pro" pitchFamily="18" charset="0"/>
              </a:rPr>
              <a:t> </a:t>
            </a:r>
            <a:r>
              <a:rPr lang="en-US" sz="2200" dirty="0" smtClean="0">
                <a:latin typeface="Adobe Garamond Pro" pitchFamily="18" charset="0"/>
              </a:rPr>
              <a:t>Decide on a tangible and useful application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>
                <a:latin typeface="Adobe Garamond Pro" pitchFamily="18" charset="0"/>
              </a:rPr>
              <a:t> </a:t>
            </a:r>
            <a:r>
              <a:rPr lang="en-US" sz="2200" dirty="0" smtClean="0">
                <a:latin typeface="Adobe Garamond Pro" pitchFamily="18" charset="0"/>
              </a:rPr>
              <a:t>Create distributable software package with test cases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>
                <a:latin typeface="Adobe Garamond Pro" pitchFamily="18" charset="0"/>
              </a:rPr>
              <a:t> </a:t>
            </a:r>
            <a:r>
              <a:rPr lang="en-US" sz="2200" dirty="0" smtClean="0">
                <a:latin typeface="Adobe Garamond Pro" pitchFamily="18" charset="0"/>
              </a:rPr>
              <a:t>Write </a:t>
            </a:r>
            <a:r>
              <a:rPr lang="en-US" sz="2200" dirty="0">
                <a:latin typeface="Adobe Garamond Pro" pitchFamily="18" charset="0"/>
              </a:rPr>
              <a:t>and test several “fitting simulation” </a:t>
            </a:r>
            <a:r>
              <a:rPr lang="en-US" sz="2200" dirty="0" smtClean="0">
                <a:latin typeface="Adobe Garamond Pro" pitchFamily="18" charset="0"/>
              </a:rPr>
              <a:t>modules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806450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Many interesting problems involve closing the gap between two different models.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1833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leeping\Dropbox\Public\2011-09 Group Meeting\fig-he-b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leeping\Dropbox\Public\2011-09 Group Meeting\fig-he-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Sampling from the Hybrid Ensemble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6480" y="1651218"/>
            <a:ext cx="37636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Proof of concept example: He</a:t>
            </a:r>
            <a:r>
              <a:rPr lang="en-US" sz="2000" baseline="-25000" dirty="0" smtClean="0">
                <a:latin typeface="Adobe Garamond Pro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>
                <a:latin typeface="Adobe Garamond Pro" pitchFamily="18" charset="0"/>
              </a:rPr>
              <a:t>(</a:t>
            </a:r>
            <a:r>
              <a:rPr lang="en-US" sz="2000" dirty="0" smtClean="0">
                <a:latin typeface="Adobe Garamond Pro" pitchFamily="18" charset="0"/>
              </a:rPr>
              <a:t>almost purely repulsive)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Only one MM parameter (LJ </a:t>
            </a:r>
            <a:r>
              <a:rPr lang="en-US" sz="2000" dirty="0" smtClean="0">
                <a:latin typeface="Adobe Garamond Pro" pitchFamily="18" charset="0"/>
                <a:sym typeface="Symbol"/>
              </a:rPr>
              <a:t></a:t>
            </a:r>
            <a:r>
              <a:rPr lang="en-US" sz="2000" dirty="0" smtClean="0">
                <a:latin typeface="Adobe Garamond Pro" pitchFamily="18" charset="0"/>
              </a:rPr>
              <a:t>), starting at two initial values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MM and QM ensembles reach the correct answer in one out of two cases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The hybrid ensemble reaches the correct answer in both cases</a:t>
            </a:r>
          </a:p>
        </p:txBody>
      </p:sp>
      <p:pic>
        <p:nvPicPr>
          <p:cNvPr id="23555" name="Picture 3" descr="C:\Users\leeping\Dropbox\Public\2011-09 Group Meeting\fig-he-b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leeping\Dropbox\Public\2011-09 Group Meeting\fig-he-b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leeping\Dropbox\Public\2011-09 Group Meeting\fig-he-a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leeping\Dropbox\Public\2011-09 Group Meeting\fig-he-a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4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81600" y="1041837"/>
            <a:ext cx="3763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water </a:t>
            </a:r>
            <a:r>
              <a:rPr lang="en-US" sz="2000" dirty="0" err="1" smtClean="0">
                <a:latin typeface="Adobe Garamond Pro" pitchFamily="18" charset="0"/>
              </a:rPr>
              <a:t>hexamer</a:t>
            </a:r>
            <a:r>
              <a:rPr lang="en-US" sz="2000" dirty="0" smtClean="0">
                <a:latin typeface="Adobe Garamond Pro" pitchFamily="18" charset="0"/>
              </a:rPr>
              <a:t>; slightly more complicated, harder to disentangle </a:t>
            </a:r>
            <a:r>
              <a:rPr lang="en-US" sz="2000" dirty="0" err="1" smtClean="0">
                <a:latin typeface="Adobe Garamond Pro" pitchFamily="18" charset="0"/>
              </a:rPr>
              <a:t>parameteres</a:t>
            </a:r>
            <a:r>
              <a:rPr lang="en-US" sz="2000" dirty="0" smtClean="0">
                <a:latin typeface="Adobe Garamond Pro" pitchFamily="18" charset="0"/>
              </a:rPr>
              <a:t> with average properties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Three ensembles used: All MM, 50% QM, 80% QM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50% QM ensemble predicts most accurate peak distances and peak heights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Sampling from the Hybrid Ensemble</a:t>
            </a:r>
          </a:p>
        </p:txBody>
      </p:sp>
      <p:pic>
        <p:nvPicPr>
          <p:cNvPr id="4098" name="Picture 2" descr="C:\Users\leeping\Documents\Research\2010-11 Group-Meeting\figure3.png"/>
          <p:cNvPicPr>
            <a:picLocks noChangeAspect="1" noChangeArrowheads="1"/>
          </p:cNvPicPr>
          <p:nvPr/>
        </p:nvPicPr>
        <p:blipFill>
          <a:blip r:embed="rId2" cstate="print"/>
          <a:srcRect b="32987"/>
          <a:stretch>
            <a:fillRect/>
          </a:stretch>
        </p:blipFill>
        <p:spPr bwMode="auto">
          <a:xfrm>
            <a:off x="304800" y="867139"/>
            <a:ext cx="4724400" cy="5699735"/>
          </a:xfrm>
          <a:prstGeom prst="rect">
            <a:avLst/>
          </a:prstGeom>
          <a:noFill/>
        </p:spPr>
      </p:pic>
      <p:pic>
        <p:nvPicPr>
          <p:cNvPr id="4100" name="Picture 4" descr="C:\Users\leeping\Documents\Research\2010-11 Group-Meeting\fig-ffp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495800"/>
            <a:ext cx="3621000" cy="181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37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Rounded LT Std Bd" pitchFamily="34" charset="0"/>
                <a:ea typeface="+mj-ea"/>
                <a:cs typeface="Helvetica World" pitchFamily="34" charset="0"/>
              </a:rPr>
              <a:t>Introduction: Force Fields</a:t>
            </a:r>
          </a:p>
        </p:txBody>
      </p:sp>
      <p:pic>
        <p:nvPicPr>
          <p:cNvPr id="11" name="Movie 4SI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6600" y="3810000"/>
            <a:ext cx="3048000" cy="3048000"/>
          </a:xfrm>
          <a:prstGeom prst="rect">
            <a:avLst/>
          </a:prstGeom>
        </p:spPr>
      </p:pic>
      <p:pic>
        <p:nvPicPr>
          <p:cNvPr id="12" name="Movie 1SI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33400"/>
            <a:ext cx="3048000" cy="3048000"/>
          </a:xfrm>
          <a:prstGeom prst="rect">
            <a:avLst/>
          </a:prstGeom>
        </p:spPr>
      </p:pic>
      <p:pic>
        <p:nvPicPr>
          <p:cNvPr id="13" name="Movie 2SI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bmkLst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810000"/>
            <a:ext cx="3048000" cy="3048000"/>
          </a:xfrm>
          <a:prstGeom prst="rect">
            <a:avLst/>
          </a:prstGeom>
        </p:spPr>
      </p:pic>
      <p:pic>
        <p:nvPicPr>
          <p:cNvPr id="14" name="Movie 3SI.avi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>
                  <p14:bmkLst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6600" y="533400"/>
            <a:ext cx="3048000" cy="30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0801" y="1233130"/>
            <a:ext cx="2626180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Force fields </a:t>
            </a:r>
            <a:r>
              <a:rPr lang="en-US" sz="2000" dirty="0" smtClean="0">
                <a:latin typeface="Adobe Garamond Pro" pitchFamily="18" charset="0"/>
              </a:rPr>
              <a:t>are built from </a:t>
            </a:r>
            <a:r>
              <a:rPr lang="en-US" sz="2000" i="1" dirty="0" smtClean="0">
                <a:latin typeface="Adobe Garamond Pro" pitchFamily="18" charset="0"/>
              </a:rPr>
              <a:t>functional forms</a:t>
            </a:r>
            <a:r>
              <a:rPr lang="en-US" sz="2000" dirty="0" smtClean="0">
                <a:latin typeface="Adobe Garamond Pro" pitchFamily="18" charset="0"/>
              </a:rPr>
              <a:t> and empirical </a:t>
            </a:r>
            <a:r>
              <a:rPr lang="en-US" sz="2000" i="1" dirty="0" smtClean="0">
                <a:latin typeface="Adobe Garamond Pro" pitchFamily="18" charset="0"/>
              </a:rPr>
              <a:t>parameters</a:t>
            </a:r>
            <a:endParaRPr lang="en-US" sz="2000" baseline="-25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Interactions include 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, 3-body, and 4-body interactions…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… as well as non-bonded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 interactions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Simulation accuracy depends critically on choice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94840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Rounded LT Std Bd" pitchFamily="34" charset="0"/>
                <a:ea typeface="+mj-ea"/>
                <a:cs typeface="Helvetica World" pitchFamily="34" charset="0"/>
              </a:rPr>
              <a:t>Examples: Functional Forms and Parameters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882545"/>
              </p:ext>
            </p:extLst>
          </p:nvPr>
        </p:nvGraphicFramePr>
        <p:xfrm>
          <a:off x="557213" y="663840"/>
          <a:ext cx="8086725" cy="154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Equation" r:id="rId3" imgW="4318000" imgH="825500" progId="Equation.3">
                  <p:embed/>
                </p:oleObj>
              </mc:Choice>
              <mc:Fallback>
                <p:oleObj name="Equation" r:id="rId3" imgW="43180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663840"/>
                        <a:ext cx="8086725" cy="154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1781" y="2315255"/>
            <a:ext cx="843181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</a:t>
            </a:r>
            <a:r>
              <a:rPr lang="en-US" sz="2000" dirty="0" smtClean="0">
                <a:latin typeface="Adobe Garamond Pro" pitchFamily="18" charset="0"/>
              </a:rPr>
              <a:t>potential </a:t>
            </a:r>
            <a:r>
              <a:rPr lang="en-US" sz="2000" dirty="0" smtClean="0">
                <a:latin typeface="Adobe Garamond Pro" pitchFamily="18" charset="0"/>
              </a:rPr>
              <a:t>energy is </a:t>
            </a:r>
            <a:r>
              <a:rPr lang="en-US" sz="2000" dirty="0" smtClean="0">
                <a:latin typeface="Adobe Garamond Pro" pitchFamily="18" charset="0"/>
              </a:rPr>
              <a:t>calculated from </a:t>
            </a:r>
            <a:r>
              <a:rPr lang="en-US" sz="2000" dirty="0" smtClean="0">
                <a:latin typeface="Adobe Garamond Pro" pitchFamily="18" charset="0"/>
              </a:rPr>
              <a:t>the atomic </a:t>
            </a:r>
            <a:r>
              <a:rPr lang="en-US" sz="2000" dirty="0" smtClean="0">
                <a:latin typeface="Adobe Garamond Pro" pitchFamily="18" charset="0"/>
              </a:rPr>
              <a:t>coordinates </a:t>
            </a:r>
            <a:r>
              <a:rPr lang="en-US" sz="2000" dirty="0" smtClean="0">
                <a:latin typeface="Adobe Garamond Pro" pitchFamily="18" charset="0"/>
              </a:rPr>
              <a:t>and the </a:t>
            </a:r>
            <a:r>
              <a:rPr lang="en-US" sz="2000" dirty="0" smtClean="0">
                <a:latin typeface="Adobe Garamond Pro" pitchFamily="18" charset="0"/>
              </a:rPr>
              <a:t>parameters</a:t>
            </a:r>
            <a:endParaRPr lang="en-US" sz="20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 terms are physically motivated (i.e. bonds), and there are many possible functional forms for each interaction type (harmonic, cubic, Morse potentials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592315"/>
              </p:ext>
            </p:extLst>
          </p:nvPr>
        </p:nvGraphicFramePr>
        <p:xfrm>
          <a:off x="385855" y="3697835"/>
          <a:ext cx="8312150" cy="284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Equation" r:id="rId5" imgW="4445000" imgH="1524000" progId="Equation.3">
                  <p:embed/>
                </p:oleObj>
              </mc:Choice>
              <mc:Fallback>
                <p:oleObj name="Equation" r:id="rId5" imgW="4445000" imgH="152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855" y="3697835"/>
                        <a:ext cx="8312150" cy="2849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648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Assumptions of Force Fields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7400" y="1927146"/>
            <a:ext cx="762000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latin typeface="Adobe Garamond Pro" pitchFamily="18" charset="0"/>
              </a:rPr>
              <a:t>Trends and Issues in force field development and usage: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Try to reproduce macroscopic bulk properties</a:t>
            </a:r>
            <a:r>
              <a:rPr lang="en-US" sz="2000" i="1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and</a:t>
            </a:r>
            <a:r>
              <a:rPr lang="en-US" sz="2000" i="1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X-ray crystal structures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Great for reproducing fitted properties but poor predictive power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Decades of tweaking and adjustments mean that force fields are largely ‘knowledge-based’ rather than ‘physics-based’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Large parameter libraries are used unmodified for wide classes of systems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Functional groups </a:t>
            </a:r>
            <a:r>
              <a:rPr lang="en-US" sz="2000" dirty="0" smtClean="0">
                <a:latin typeface="Adobe Garamond Pro" pitchFamily="18" charset="0"/>
              </a:rPr>
              <a:t>largely </a:t>
            </a:r>
            <a:r>
              <a:rPr lang="en-US" sz="2000" dirty="0" smtClean="0">
                <a:latin typeface="Adobe Garamond Pro" pitchFamily="18" charset="0"/>
              </a:rPr>
              <a:t>assumed to be </a:t>
            </a:r>
            <a:r>
              <a:rPr lang="en-US" sz="2000" dirty="0" smtClean="0">
                <a:latin typeface="Adobe Garamond Pro" pitchFamily="18" charset="0"/>
              </a:rPr>
              <a:t>identical </a:t>
            </a:r>
            <a:r>
              <a:rPr lang="en-US" sz="2000" dirty="0" smtClean="0">
                <a:latin typeface="Adobe Garamond Pro" pitchFamily="18" charset="0"/>
              </a:rPr>
              <a:t>across all systems</a:t>
            </a:r>
            <a:endParaRPr lang="en-US" sz="2000" dirty="0" smtClean="0">
              <a:latin typeface="Adobe Garamond Pro" pitchFamily="18" charset="0"/>
            </a:endParaRP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New parameters added only when serious qualitative issues are found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020" y="625435"/>
            <a:ext cx="8909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Using a force field is equivalent to assuming accurate  prior knowledge of the true 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potential energy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64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Force /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Energy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Matching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0541" y="6236035"/>
            <a:ext cx="6023459" cy="621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err="1" smtClean="0">
                <a:latin typeface="Helvetica World"/>
                <a:cs typeface="Helvetica World"/>
              </a:rPr>
              <a:t>Ercolessi</a:t>
            </a:r>
            <a:r>
              <a:rPr lang="en-US" sz="1400" dirty="0" smtClean="0">
                <a:latin typeface="Helvetica World"/>
                <a:cs typeface="Helvetica World"/>
              </a:rPr>
              <a:t> F., and Adams JB. </a:t>
            </a:r>
            <a:r>
              <a:rPr lang="en-US" sz="1400" i="1" dirty="0" err="1" smtClean="0">
                <a:latin typeface="Helvetica World"/>
                <a:cs typeface="Helvetica World"/>
              </a:rPr>
              <a:t>Europhys</a:t>
            </a:r>
            <a:r>
              <a:rPr lang="en-US" sz="1400" i="1" dirty="0" smtClean="0">
                <a:latin typeface="Helvetica World"/>
                <a:cs typeface="Helvetica World"/>
              </a:rPr>
              <a:t>. </a:t>
            </a:r>
            <a:r>
              <a:rPr lang="en-US" sz="1400" i="1" dirty="0" err="1" smtClean="0">
                <a:latin typeface="Helvetica World"/>
                <a:cs typeface="Helvetica World"/>
              </a:rPr>
              <a:t>Lett</a:t>
            </a:r>
            <a:r>
              <a:rPr lang="en-US" sz="1400" i="1" dirty="0" smtClean="0">
                <a:latin typeface="Helvetica World"/>
                <a:cs typeface="Helvetica World"/>
              </a:rPr>
              <a:t>.</a:t>
            </a:r>
            <a:r>
              <a:rPr lang="en-US" sz="1400" dirty="0" smtClean="0">
                <a:latin typeface="Helvetica World"/>
                <a:cs typeface="Helvetica World"/>
              </a:rPr>
              <a:t> </a:t>
            </a:r>
            <a:r>
              <a:rPr lang="en-US" sz="1400" b="1" dirty="0" smtClean="0">
                <a:latin typeface="Helvetica World"/>
                <a:cs typeface="Helvetica World"/>
              </a:rPr>
              <a:t>1994</a:t>
            </a:r>
            <a:r>
              <a:rPr lang="en-US" sz="1400" dirty="0" smtClean="0">
                <a:latin typeface="Helvetica World"/>
                <a:cs typeface="Helvetica World"/>
              </a:rPr>
              <a:t>, 26, 583-588.</a:t>
            </a:r>
          </a:p>
          <a:p>
            <a:pPr algn="r">
              <a:lnSpc>
                <a:spcPct val="125000"/>
              </a:lnSpc>
            </a:pPr>
            <a:r>
              <a:rPr lang="en-US" sz="1400" dirty="0" err="1" smtClean="0">
                <a:latin typeface="Helvetica World"/>
                <a:cs typeface="Helvetica World"/>
              </a:rPr>
              <a:t>Izvekov</a:t>
            </a:r>
            <a:r>
              <a:rPr lang="en-US" sz="1400" dirty="0" smtClean="0">
                <a:latin typeface="Helvetica World"/>
                <a:cs typeface="Helvetica World"/>
              </a:rPr>
              <a:t> S., and </a:t>
            </a:r>
            <a:r>
              <a:rPr lang="en-US" sz="1400" dirty="0" err="1" smtClean="0">
                <a:latin typeface="Helvetica World"/>
                <a:cs typeface="Helvetica World"/>
              </a:rPr>
              <a:t>Voth</a:t>
            </a:r>
            <a:r>
              <a:rPr lang="en-US" sz="1400" dirty="0" smtClean="0">
                <a:latin typeface="Helvetica World"/>
                <a:cs typeface="Helvetica World"/>
              </a:rPr>
              <a:t> GA.</a:t>
            </a:r>
            <a:r>
              <a:rPr lang="de-DE" sz="1400" dirty="0" smtClean="0">
                <a:latin typeface="Helvetica World"/>
                <a:cs typeface="Helvetica World"/>
              </a:rPr>
              <a:t> </a:t>
            </a:r>
            <a:r>
              <a:rPr lang="de-DE" sz="1400" i="1" dirty="0" smtClean="0">
                <a:latin typeface="Helvetica World"/>
                <a:cs typeface="Helvetica World"/>
              </a:rPr>
              <a:t>J. Chem. Phys</a:t>
            </a:r>
            <a:r>
              <a:rPr lang="de-DE" sz="1400" dirty="0" smtClean="0">
                <a:latin typeface="Helvetica World"/>
                <a:cs typeface="Helvetica World"/>
              </a:rPr>
              <a:t>. </a:t>
            </a:r>
            <a:r>
              <a:rPr lang="de-DE" sz="1400" b="1" dirty="0" smtClean="0">
                <a:latin typeface="Helvetica World"/>
                <a:cs typeface="Helvetica World"/>
              </a:rPr>
              <a:t>2004</a:t>
            </a:r>
            <a:r>
              <a:rPr lang="de-DE" sz="1400" dirty="0" smtClean="0">
                <a:latin typeface="Helvetica World"/>
                <a:cs typeface="Helvetica World"/>
              </a:rPr>
              <a:t>, 120, 10896</a:t>
            </a:r>
            <a:r>
              <a:rPr lang="en-US" sz="1400" dirty="0" smtClean="0">
                <a:latin typeface="Helvetica World"/>
                <a:cs typeface="Helvetica World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7020" y="625435"/>
            <a:ext cx="8909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Accurate force fields can be obtained by carefully fitting to an high-level </a:t>
            </a:r>
            <a:r>
              <a:rPr lang="en-US" sz="3200" i="1" dirty="0" err="1" smtClean="0">
                <a:latin typeface="Adobe Garamond Pro" pitchFamily="18" charset="0"/>
                <a:ea typeface="STXingkai" pitchFamily="2" charset="-122"/>
              </a:rPr>
              <a:t>ab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 initio 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potential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553" y="1879521"/>
            <a:ext cx="7916894" cy="3939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latin typeface="Adobe Garamond Pro" pitchFamily="18" charset="0"/>
              </a:rPr>
              <a:t>Overview of force matching method: </a:t>
            </a:r>
            <a:endParaRPr lang="en-US" sz="2400" b="1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Match classical energies and forces to accurate reference calculations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Obtain geometries for fitting from sampling the configuration space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Optimize parameters by </a:t>
            </a:r>
            <a:r>
              <a:rPr lang="en-US" sz="2000" dirty="0" smtClean="0">
                <a:latin typeface="Adobe Garamond Pro" pitchFamily="18" charset="0"/>
              </a:rPr>
              <a:t>minimizing </a:t>
            </a:r>
            <a:r>
              <a:rPr lang="en-US" sz="2000" i="1" dirty="0" smtClean="0">
                <a:latin typeface="Adobe Garamond Pro" pitchFamily="18" charset="0"/>
              </a:rPr>
              <a:t>objective function </a:t>
            </a:r>
            <a:r>
              <a:rPr lang="en-US" sz="2000" dirty="0" smtClean="0">
                <a:latin typeface="Adobe Garamond Pro" pitchFamily="18" charset="0"/>
              </a:rPr>
              <a:t>χ</a:t>
            </a:r>
            <a:r>
              <a:rPr lang="en-US" sz="2000" baseline="30000" dirty="0" smtClean="0">
                <a:latin typeface="Adobe Garamond Pro" pitchFamily="18" charset="0"/>
                <a:cs typeface="Times New Roman" pitchFamily="18" charset="0"/>
              </a:rPr>
              <a:t>2</a:t>
            </a:r>
            <a:endParaRPr lang="en-US" sz="2000" dirty="0" smtClean="0">
              <a:latin typeface="Adobe Garamond Pro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Times New Roman" pitchFamily="18" charset="0"/>
              </a:rPr>
              <a:t> We hope that: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Times New Roman" pitchFamily="18" charset="0"/>
              </a:rPr>
              <a:t> Accurate microscopic interactions should lead to correct bulk properties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Times New Roman" pitchFamily="18" charset="0"/>
              </a:rPr>
              <a:t> Gain the capability to automatically produce system-specific, </a:t>
            </a:r>
            <a:r>
              <a:rPr lang="en-US" sz="2000" i="1" dirty="0" smtClean="0">
                <a:latin typeface="Adobe Garamond Pro" pitchFamily="18" charset="0"/>
                <a:cs typeface="Times New Roman" pitchFamily="18" charset="0"/>
              </a:rPr>
              <a:t>nontransferable</a:t>
            </a:r>
            <a:r>
              <a:rPr lang="en-US" sz="2000" dirty="0" smtClean="0">
                <a:latin typeface="Adobe Garamond Pro" pitchFamily="18" charset="0"/>
                <a:cs typeface="Times New Roman" pitchFamily="18" charset="0"/>
              </a:rPr>
              <a:t> parameters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First introduced in 1994, but still not widespread, and not very automatic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Self-Consistent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Parameterization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2571915" y="719763"/>
            <a:ext cx="1920250" cy="673772"/>
          </a:xfrm>
          <a:prstGeom prst="snip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Run </a:t>
            </a:r>
            <a:r>
              <a:rPr lang="en-US" sz="1600" b="1" dirty="0" smtClean="0">
                <a:solidFill>
                  <a:schemeClr val="tx1"/>
                </a:solidFill>
              </a:rPr>
              <a:t>MM dynamics</a:t>
            </a:r>
            <a:r>
              <a:rPr lang="en-US" sz="1600" dirty="0" smtClean="0">
                <a:solidFill>
                  <a:schemeClr val="tx1"/>
                </a:solidFill>
              </a:rPr>
              <a:t> for sampling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416825" y="1470345"/>
            <a:ext cx="230430" cy="388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17560" y="1931205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Extract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Snapshots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 rot="10800000">
            <a:off x="997309" y="2468875"/>
            <a:ext cx="1805035" cy="4294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2400" y="3044950"/>
            <a:ext cx="1883651" cy="933738"/>
            <a:chOff x="4917645" y="3236975"/>
            <a:chExt cx="2341485" cy="1074120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5070045" y="33893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4994455" y="331378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nip Diagonal Corner Rectangle 9"/>
            <p:cNvSpPr/>
            <p:nvPr/>
          </p:nvSpPr>
          <p:spPr>
            <a:xfrm>
              <a:off x="4917645" y="32369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QM Calculations on Snapshots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997310" y="4081885"/>
            <a:ext cx="230430" cy="614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8045" y="479884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Reference Data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3416825" y="3198571"/>
            <a:ext cx="230430" cy="742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619079" y="4035207"/>
            <a:ext cx="1825922" cy="2180384"/>
            <a:chOff x="2608788" y="4137690"/>
            <a:chExt cx="1825922" cy="2180384"/>
          </a:xfrm>
        </p:grpSpPr>
        <p:sp>
          <p:nvSpPr>
            <p:cNvPr id="21" name="Pentagon 20"/>
            <p:cNvSpPr/>
            <p:nvPr/>
          </p:nvSpPr>
          <p:spPr>
            <a:xfrm rot="3600000">
              <a:off x="2196776" y="5030218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MM data 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14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Pentagon 22"/>
            <p:cNvSpPr/>
            <p:nvPr/>
          </p:nvSpPr>
          <p:spPr>
            <a:xfrm rot="18000000">
              <a:off x="3348926" y="5232291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</a:t>
              </a:r>
              <a:r>
                <a:rPr lang="en-US" sz="1400" dirty="0" smtClean="0">
                  <a:solidFill>
                    <a:schemeClr val="tx1"/>
                  </a:solidFill>
                  <a:latin typeface="Symbol" pitchFamily="18" charset="2"/>
                </a:rPr>
                <a:t>c</a:t>
              </a:r>
              <a:r>
                <a:rPr lang="en-US" sz="1400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</a:rPr>
                <a:t> and Derivatives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Pentagon 23"/>
            <p:cNvSpPr/>
            <p:nvPr/>
          </p:nvSpPr>
          <p:spPr>
            <a:xfrm flipH="1">
              <a:off x="2932358" y="4137690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Update Parameters 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Down Arrow 24"/>
          <p:cNvSpPr/>
          <p:nvPr/>
        </p:nvSpPr>
        <p:spPr>
          <a:xfrm rot="16200000">
            <a:off x="203641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821548" y="6439308"/>
            <a:ext cx="142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Minimize </a:t>
            </a:r>
            <a:r>
              <a:rPr lang="en-US" dirty="0" smtClean="0">
                <a:latin typeface="Symbol" pitchFamily="18" charset="2"/>
              </a:rPr>
              <a:t>c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eft Brace 26"/>
          <p:cNvSpPr/>
          <p:nvPr/>
        </p:nvSpPr>
        <p:spPr>
          <a:xfrm rot="16200000">
            <a:off x="3416825" y="5387654"/>
            <a:ext cx="230430" cy="19970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75480" y="4811580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New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  <a:latin typeface="Times"/>
                <a:cs typeface="Times"/>
              </a:rPr>
              <a:t>k</a:t>
            </a:r>
            <a:r>
              <a:rPr lang="en-US" sz="1600" baseline="-25000" dirty="0" smtClean="0">
                <a:solidFill>
                  <a:schemeClr val="tx1"/>
                </a:solidFill>
                <a:latin typeface="Times"/>
                <a:cs typeface="Times"/>
              </a:rPr>
              <a:t>n+1</a:t>
            </a:r>
          </a:p>
        </p:txBody>
      </p:sp>
      <p:sp>
        <p:nvSpPr>
          <p:cNvPr id="29" name="Down Arrow 28"/>
          <p:cNvSpPr/>
          <p:nvPr/>
        </p:nvSpPr>
        <p:spPr>
          <a:xfrm rot="16200000">
            <a:off x="487838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0800000">
            <a:off x="5874745" y="3885510"/>
            <a:ext cx="230430" cy="810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ecision 30"/>
          <p:cNvSpPr/>
          <p:nvPr/>
        </p:nvSpPr>
        <p:spPr>
          <a:xfrm>
            <a:off x="5337074" y="2545685"/>
            <a:ext cx="1290409" cy="1228960"/>
          </a:xfrm>
          <a:prstGeom prst="flowChartDecisi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Converged?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4" name="Bent-Up Arrow 33"/>
          <p:cNvSpPr/>
          <p:nvPr/>
        </p:nvSpPr>
        <p:spPr>
          <a:xfrm rot="16200000">
            <a:off x="4553283" y="948368"/>
            <a:ext cx="1536200" cy="1428005"/>
          </a:xfrm>
          <a:prstGeom prst="bentUpArrow">
            <a:avLst>
              <a:gd name="adj1" fmla="val 8271"/>
              <a:gd name="adj2" fmla="val 11155"/>
              <a:gd name="adj3" fmla="val 12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6200000">
            <a:off x="6892477" y="2897800"/>
            <a:ext cx="230430" cy="576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72540" y="264816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Optimized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13260" y="49748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Initial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Parameters: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Start Here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2113229" y="840959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535066" y="6485408"/>
            <a:ext cx="5607130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L. P. Wang and T. Van Voorhis,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J. Chem. Phys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.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 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2010.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7" grpId="0" animBg="1"/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Minimize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  <a:ea typeface="+mj-ea"/>
                <a:cs typeface="Helvetica World" pitchFamily="34" charset="0"/>
              </a:rPr>
              <a:t>c</a:t>
            </a:r>
            <a:r>
              <a:rPr lang="en-US" sz="3200" baseline="300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elveticaRounded LT Std Bd" pitchFamily="34" charset="0"/>
                <a:ea typeface="+mj-ea"/>
                <a:cs typeface="Helvetica World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by Newton-</a:t>
            </a:r>
            <a:r>
              <a:rPr lang="en-US" sz="3200" b="1" dirty="0" err="1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Raphson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081957"/>
              </p:ext>
            </p:extLst>
          </p:nvPr>
        </p:nvGraphicFramePr>
        <p:xfrm>
          <a:off x="190500" y="935038"/>
          <a:ext cx="459105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3" imgW="2451100" imgH="596900" progId="Equation.3">
                  <p:embed/>
                </p:oleObj>
              </mc:Choice>
              <mc:Fallback>
                <p:oleObj name="Equation" r:id="rId3" imgW="24511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935038"/>
                        <a:ext cx="4591050" cy="111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088719"/>
              </p:ext>
            </p:extLst>
          </p:nvPr>
        </p:nvGraphicFramePr>
        <p:xfrm>
          <a:off x="268288" y="2408238"/>
          <a:ext cx="4349750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5" imgW="2324100" imgH="457200" progId="Equation.3">
                  <p:embed/>
                </p:oleObj>
              </mc:Choice>
              <mc:Fallback>
                <p:oleObj name="Equation" r:id="rId5" imgW="2324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8" y="2408238"/>
                        <a:ext cx="4349750" cy="852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143770"/>
              </p:ext>
            </p:extLst>
          </p:nvPr>
        </p:nvGraphicFramePr>
        <p:xfrm>
          <a:off x="304800" y="3454400"/>
          <a:ext cx="494665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7" imgW="2641600" imgH="952500" progId="Equation.3">
                  <p:embed/>
                </p:oleObj>
              </mc:Choice>
              <mc:Fallback>
                <p:oleObj name="Equation" r:id="rId7" imgW="2641600" imgH="952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54400"/>
                        <a:ext cx="4946650" cy="178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8272"/>
              </p:ext>
            </p:extLst>
          </p:nvPr>
        </p:nvGraphicFramePr>
        <p:xfrm>
          <a:off x="304800" y="5440363"/>
          <a:ext cx="29257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9" imgW="1562100" imgH="317500" progId="Equation.3">
                  <p:embed/>
                </p:oleObj>
              </mc:Choice>
              <mc:Fallback>
                <p:oleObj name="Equation" r:id="rId9" imgW="15621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440363"/>
                        <a:ext cx="2925763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2082800"/>
            <a:ext cx="3273575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The objective function </a:t>
            </a:r>
            <a:r>
              <a:rPr lang="en-US" sz="2000" dirty="0" smtClean="0">
                <a:latin typeface="Symbol" pitchFamily="18" charset="2"/>
              </a:rPr>
              <a:t>c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is </a:t>
            </a:r>
            <a:r>
              <a:rPr lang="en-US" sz="2000" dirty="0" smtClean="0">
                <a:latin typeface="Adobe Garamond Pro" pitchFamily="18" charset="0"/>
              </a:rPr>
              <a:t>built from </a:t>
            </a:r>
            <a:r>
              <a:rPr lang="en-US" sz="2000" dirty="0" smtClean="0">
                <a:latin typeface="Adobe Garamond Pro" pitchFamily="18" charset="0"/>
              </a:rPr>
              <a:t>MM </a:t>
            </a:r>
            <a:r>
              <a:rPr lang="en-US" sz="2000" dirty="0" smtClean="0">
                <a:latin typeface="Adobe Garamond Pro" pitchFamily="18" charset="0"/>
              </a:rPr>
              <a:t>energy / forces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latin typeface="Adobe Garamond Pro" pitchFamily="18" charset="0"/>
              </a:rPr>
              <a:t> minus reference values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20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Newton-</a:t>
            </a:r>
            <a:r>
              <a:rPr lang="en-US" sz="2000" dirty="0" err="1" smtClean="0">
                <a:latin typeface="Adobe Garamond Pro" pitchFamily="18" charset="0"/>
              </a:rPr>
              <a:t>Raphson</a:t>
            </a:r>
            <a:r>
              <a:rPr lang="en-US" sz="2000" dirty="0" smtClean="0">
                <a:latin typeface="Adobe Garamond Pro" pitchFamily="18" charset="0"/>
              </a:rPr>
              <a:t> minimization requires analytic derivatives in parameter space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First and second derivatives of MM energy and force added to customized GROMACS</a:t>
            </a:r>
          </a:p>
        </p:txBody>
      </p:sp>
    </p:spTree>
    <p:extLst>
      <p:ext uri="{BB962C8B-B14F-4D97-AF65-F5344CB8AC3E}">
        <p14:creationId xmlns:p14="http://schemas.microsoft.com/office/powerpoint/2010/main" val="26516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97472"/>
            <a:ext cx="3822858" cy="200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snap021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508468"/>
            <a:ext cx="4911429" cy="4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Assisted sampling using WHAM</a:t>
            </a:r>
            <a:endParaRPr lang="en-US" sz="3200" b="1" dirty="0">
              <a:solidFill>
                <a:schemeClr val="bg1"/>
              </a:solidFill>
              <a:latin typeface="Helvetica World" pitchFamily="34" charset="0"/>
              <a:cs typeface="Helvetica Wor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6480" y="1559362"/>
            <a:ext cx="376369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We wish to reuse the reference data from all previous cycles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But each </a:t>
            </a:r>
            <a:r>
              <a:rPr lang="en-US" sz="2000" dirty="0" smtClean="0">
                <a:latin typeface="Adobe Garamond Pro" pitchFamily="18" charset="0"/>
              </a:rPr>
              <a:t>cycle of the potential </a:t>
            </a:r>
            <a:r>
              <a:rPr lang="en-US" sz="2000" dirty="0" smtClean="0">
                <a:latin typeface="Adobe Garamond Pro" pitchFamily="18" charset="0"/>
              </a:rPr>
              <a:t>samples from a different ensemble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Weighted Histogram Analysis Method (WHAM) uses several different simulations to provide a single free energy profile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We don’t need free energy profiles but WHAM can provide a single consistent set of Boltzmann weights</a:t>
            </a:r>
          </a:p>
        </p:txBody>
      </p:sp>
      <p:sp>
        <p:nvSpPr>
          <p:cNvPr id="2" name="Oval 1"/>
          <p:cNvSpPr/>
          <p:nvPr/>
        </p:nvSpPr>
        <p:spPr>
          <a:xfrm>
            <a:off x="696913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19441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41969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6912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19440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41968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911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919439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141967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33954</TotalTime>
  <Words>1910</Words>
  <Application>Microsoft Macintosh PowerPoint</Application>
  <PresentationFormat>On-screen Show (4:3)</PresentationFormat>
  <Paragraphs>244</Paragraphs>
  <Slides>29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Microsoft Equation</vt:lpstr>
      <vt:lpstr>Equation</vt:lpstr>
      <vt:lpstr>Development and Application of ForceBalance,  an Automatic Force Field Optimization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Introduction to Force Matching</dc:title>
  <dc:creator>leeping</dc:creator>
  <cp:lastModifiedBy>Lee-Ping Wang</cp:lastModifiedBy>
  <cp:revision>1990</cp:revision>
  <dcterms:created xsi:type="dcterms:W3CDTF">2011-05-18T22:37:59Z</dcterms:created>
  <dcterms:modified xsi:type="dcterms:W3CDTF">2012-01-10T21:18:25Z</dcterms:modified>
</cp:coreProperties>
</file>