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sldIdLst>
    <p:sldId id="256" r:id="rId2"/>
    <p:sldId id="424" r:id="rId3"/>
    <p:sldId id="425" r:id="rId4"/>
    <p:sldId id="426" r:id="rId5"/>
    <p:sldId id="427" r:id="rId6"/>
    <p:sldId id="428" r:id="rId7"/>
    <p:sldId id="429" r:id="rId8"/>
    <p:sldId id="430" r:id="rId9"/>
    <p:sldId id="409" r:id="rId10"/>
    <p:sldId id="440" r:id="rId11"/>
    <p:sldId id="420" r:id="rId12"/>
    <p:sldId id="262" r:id="rId13"/>
    <p:sldId id="264" r:id="rId14"/>
    <p:sldId id="410" r:id="rId15"/>
    <p:sldId id="396" r:id="rId16"/>
    <p:sldId id="411" r:id="rId17"/>
    <p:sldId id="267" r:id="rId18"/>
    <p:sldId id="283" r:id="rId19"/>
    <p:sldId id="406" r:id="rId20"/>
    <p:sldId id="399" r:id="rId21"/>
    <p:sldId id="418" r:id="rId22"/>
    <p:sldId id="398" r:id="rId23"/>
    <p:sldId id="402" r:id="rId24"/>
    <p:sldId id="403" r:id="rId25"/>
    <p:sldId id="421" r:id="rId26"/>
    <p:sldId id="423" r:id="rId27"/>
    <p:sldId id="441" r:id="rId28"/>
    <p:sldId id="431" r:id="rId29"/>
    <p:sldId id="433" r:id="rId30"/>
    <p:sldId id="435" r:id="rId31"/>
    <p:sldId id="436" r:id="rId32"/>
    <p:sldId id="437" r:id="rId33"/>
    <p:sldId id="439" r:id="rId34"/>
    <p:sldId id="405" r:id="rId35"/>
    <p:sldId id="285" r:id="rId36"/>
  </p:sldIdLst>
  <p:sldSz cx="9144000" cy="6858000" type="screen4x3"/>
  <p:notesSz cx="6858000" cy="9144000"/>
  <p:embeddedFontLst>
    <p:embeddedFont>
      <p:font typeface="Academy Engraved LET" pitchFamily="2" charset="0"/>
      <p:regular r:id="rId38"/>
    </p:embeddedFont>
    <p:embeddedFont>
      <p:font typeface="宋体" pitchFamily="2" charset="-122"/>
      <p:regular r:id="rId39"/>
    </p:embeddedFont>
    <p:embeddedFont>
      <p:font typeface="Lucida Console" pitchFamily="49" charset="0"/>
      <p:regular r:id="rId40"/>
    </p:embeddedFont>
    <p:embeddedFont>
      <p:font typeface="Helvetica" pitchFamily="34" charset="0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Times" pitchFamily="18" charset="0"/>
      <p:regular r:id="rId49"/>
      <p:bold r:id="rId50"/>
      <p:italic r:id="rId51"/>
      <p:boldItalic r:id="rId52"/>
    </p:embeddedFont>
    <p:embeddedFont>
      <p:font typeface="Arial Black" pitchFamily="34" charset="0"/>
      <p:bold r:id="rId53"/>
    </p:embeddedFont>
    <p:embeddedFont>
      <p:font typeface="Helvetica World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8" autoAdjust="0"/>
    <p:restoredTop sz="89247" autoAdjust="0"/>
  </p:normalViewPr>
  <p:slideViewPr>
    <p:cSldViewPr snapToGrid="0">
      <p:cViewPr>
        <p:scale>
          <a:sx n="100" d="100"/>
          <a:sy n="100" d="100"/>
        </p:scale>
        <p:origin x="-3864" y="-20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44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image" Target="../media/image8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emf"/><Relationship Id="rId4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e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E5FD-B356-4711-B377-752EE6DE48AA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1F7E7-96B8-40FE-A38C-61337FBF7C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42E1-3E30-4629-8C0C-12F90A484D4E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52.png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wmf"/><Relationship Id="rId11" Type="http://schemas.openxmlformats.org/officeDocument/2006/relationships/image" Target="../media/image54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51.wmf"/><Relationship Id="rId4" Type="http://schemas.openxmlformats.org/officeDocument/2006/relationships/image" Target="../media/image53.png"/><Relationship Id="rId9" Type="http://schemas.openxmlformats.org/officeDocument/2006/relationships/oleObject" Target="../embeddings/oleObject1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gif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76.emf"/><Relationship Id="rId10" Type="http://schemas.openxmlformats.org/officeDocument/2006/relationships/image" Target="../media/image78.emf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8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2.png"/><Relationship Id="rId3" Type="http://schemas.openxmlformats.org/officeDocument/2006/relationships/video" Target="../media/media1.avi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1.emf"/><Relationship Id="rId2" Type="http://schemas.microsoft.com/office/2007/relationships/media" Target="../media/media1.avi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0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avi"/><Relationship Id="rId13" Type="http://schemas.openxmlformats.org/officeDocument/2006/relationships/image" Target="../media/image27.png"/><Relationship Id="rId3" Type="http://schemas.microsoft.com/office/2007/relationships/media" Target="../media/media1.avi"/><Relationship Id="rId7" Type="http://schemas.microsoft.com/office/2007/relationships/media" Target="../media/media5.avi"/><Relationship Id="rId12" Type="http://schemas.openxmlformats.org/officeDocument/2006/relationships/image" Target="../media/image26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video" Target="../media/media4.avi"/><Relationship Id="rId11" Type="http://schemas.openxmlformats.org/officeDocument/2006/relationships/image" Target="../media/image22.png"/><Relationship Id="rId5" Type="http://schemas.microsoft.com/office/2007/relationships/media" Target="../media/media4.avi"/><Relationship Id="rId10" Type="http://schemas.openxmlformats.org/officeDocument/2006/relationships/image" Target="../media/image25.png"/><Relationship Id="rId4" Type="http://schemas.openxmlformats.org/officeDocument/2006/relationships/video" Target="../media/media1.avi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15990"/>
            <a:ext cx="8229600" cy="147002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dobe Garamond Pro"/>
                <a:cs typeface="Adobe Garamond Pro"/>
              </a:rPr>
              <a:t>Development and application of automatic force field parameterization </a:t>
            </a:r>
            <a:r>
              <a:rPr lang="en-US" sz="3200" dirty="0" smtClean="0">
                <a:latin typeface="Adobe Garamond Pro"/>
                <a:cs typeface="Adobe Garamond Pro"/>
              </a:rPr>
              <a:t>methods for </a:t>
            </a:r>
            <a:r>
              <a:rPr lang="en-US" sz="3200" dirty="0">
                <a:latin typeface="Adobe Garamond Pro"/>
                <a:cs typeface="Adobe Garamond Pro"/>
              </a:rPr>
              <a:t>molecular simulation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Lee-Ping Wang</a:t>
            </a:r>
          </a:p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Stanford Department of Chemistry</a:t>
            </a:r>
          </a:p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QUADS Seminar, Imperial College, London</a:t>
            </a:r>
          </a:p>
          <a:p>
            <a:r>
              <a:rPr lang="en-US" sz="2000" dirty="0">
                <a:latin typeface="Adobe Garamond Pro" pitchFamily="18" charset="0"/>
                <a:cs typeface="Helvetica World" pitchFamily="34" charset="0"/>
              </a:rPr>
              <a:t>April </a:t>
            </a:r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26, 2012</a:t>
            </a:r>
            <a:endParaRPr lang="en-US" sz="2000" dirty="0">
              <a:latin typeface="Adobe Garamond Pro" pitchFamily="18" charset="0"/>
              <a:cs typeface="Helvetica Wor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Outline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047" y="817460"/>
            <a:ext cx="852590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 Introduction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 Physical chemistry and theoretical chemistry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 The many faces of molecular dynamics simulation 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b="1" dirty="0" smtClean="0">
                <a:latin typeface="Adobe Garamond Pro" pitchFamily="18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dobe Garamond Pro" pitchFamily="18" charset="0"/>
              </a:rPr>
              <a:t>Systematic optimization of force fields for molecular mechanics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dobe Garamond Pro" pitchFamily="18" charset="0"/>
              </a:rPr>
              <a:t>Theory: Objective function, </a:t>
            </a:r>
            <a:r>
              <a:rPr lang="en-US" sz="2400" dirty="0" err="1" smtClean="0">
                <a:solidFill>
                  <a:srgbClr val="000000"/>
                </a:solidFill>
                <a:latin typeface="Adobe Garamond Pro" pitchFamily="18" charset="0"/>
              </a:rPr>
              <a:t>configurational</a:t>
            </a:r>
            <a:r>
              <a:rPr lang="en-US" sz="2400" dirty="0" smtClean="0">
                <a:solidFill>
                  <a:srgbClr val="000000"/>
                </a:solidFill>
                <a:latin typeface="Adobe Garamond Pro" pitchFamily="18" charset="0"/>
              </a:rPr>
              <a:t> sampling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dobe Garamond Pro" pitchFamily="18" charset="0"/>
              </a:rPr>
              <a:t>Application: Polarizable force field for liquid water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Current challenges related to optimization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Stochastic approximation for noisy objective function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Dimensional analysis and regularization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Robust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optimization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3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Key Assumptions of Force Fields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7400" y="1927146"/>
            <a:ext cx="7620000" cy="38164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 smtClean="0">
                <a:latin typeface="Adobe Garamond Pro" pitchFamily="18" charset="0"/>
              </a:rPr>
              <a:t>Trends and Issues in force field development and usage: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Parameters fitted to experimental or high-level calculations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Large parameter libraries (e.g. CHARMM, AMBER) are used for many systems without further modification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Transferring parameters outside traditional domain of applicability can lead to errors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Force field errors are extremely hard to troubleshoot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Few parameter sets are available for </a:t>
            </a:r>
            <a:r>
              <a:rPr lang="en-US" sz="2400" dirty="0" err="1" smtClean="0">
                <a:latin typeface="Adobe Garamond Pro" pitchFamily="18" charset="0"/>
              </a:rPr>
              <a:t>nonbiological</a:t>
            </a:r>
            <a:r>
              <a:rPr lang="en-US" sz="2400" dirty="0" smtClean="0">
                <a:latin typeface="Adobe Garamond Pro" pitchFamily="18" charset="0"/>
              </a:rPr>
              <a:t> systems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7020" y="625435"/>
            <a:ext cx="8909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Using a force field is equivalent to assuming accurate  prior knowledge of the true potential energy surface.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36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Matching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 Energies and Forces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0541" y="6236035"/>
            <a:ext cx="6023459" cy="6219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err="1" smtClean="0">
                <a:latin typeface="Helvetica World"/>
                <a:cs typeface="Helvetica World"/>
              </a:rPr>
              <a:t>Ercolessi</a:t>
            </a:r>
            <a:r>
              <a:rPr lang="en-US" sz="1400" dirty="0" smtClean="0">
                <a:latin typeface="Helvetica World"/>
                <a:cs typeface="Helvetica World"/>
              </a:rPr>
              <a:t> F., and Adams JB. </a:t>
            </a:r>
            <a:r>
              <a:rPr lang="en-US" sz="1400" i="1" dirty="0" err="1" smtClean="0">
                <a:latin typeface="Helvetica World"/>
                <a:cs typeface="Helvetica World"/>
              </a:rPr>
              <a:t>Europhys</a:t>
            </a:r>
            <a:r>
              <a:rPr lang="en-US" sz="1400" i="1" dirty="0" smtClean="0">
                <a:latin typeface="Helvetica World"/>
                <a:cs typeface="Helvetica World"/>
              </a:rPr>
              <a:t>. </a:t>
            </a:r>
            <a:r>
              <a:rPr lang="en-US" sz="1400" i="1" dirty="0" err="1" smtClean="0">
                <a:latin typeface="Helvetica World"/>
                <a:cs typeface="Helvetica World"/>
              </a:rPr>
              <a:t>Lett</a:t>
            </a:r>
            <a:r>
              <a:rPr lang="en-US" sz="1400" i="1" dirty="0" smtClean="0">
                <a:latin typeface="Helvetica World"/>
                <a:cs typeface="Helvetica World"/>
              </a:rPr>
              <a:t>.</a:t>
            </a:r>
            <a:r>
              <a:rPr lang="en-US" sz="1400" dirty="0" smtClean="0">
                <a:latin typeface="Helvetica World"/>
                <a:cs typeface="Helvetica World"/>
              </a:rPr>
              <a:t> </a:t>
            </a:r>
            <a:r>
              <a:rPr lang="en-US" sz="1400" b="1" dirty="0" smtClean="0">
                <a:latin typeface="Helvetica World"/>
                <a:cs typeface="Helvetica World"/>
              </a:rPr>
              <a:t>1994</a:t>
            </a:r>
            <a:r>
              <a:rPr lang="en-US" sz="1400" dirty="0" smtClean="0">
                <a:latin typeface="Helvetica World"/>
                <a:cs typeface="Helvetica World"/>
              </a:rPr>
              <a:t>, 26, 583-588.</a:t>
            </a:r>
          </a:p>
          <a:p>
            <a:pPr algn="r">
              <a:lnSpc>
                <a:spcPct val="125000"/>
              </a:lnSpc>
            </a:pPr>
            <a:r>
              <a:rPr lang="en-US" sz="1400" dirty="0" err="1" smtClean="0">
                <a:latin typeface="Helvetica World"/>
                <a:cs typeface="Helvetica World"/>
              </a:rPr>
              <a:t>Izvekov</a:t>
            </a:r>
            <a:r>
              <a:rPr lang="en-US" sz="1400" dirty="0" smtClean="0">
                <a:latin typeface="Helvetica World"/>
                <a:cs typeface="Helvetica World"/>
              </a:rPr>
              <a:t> S., and </a:t>
            </a:r>
            <a:r>
              <a:rPr lang="en-US" sz="1400" dirty="0" err="1" smtClean="0">
                <a:latin typeface="Helvetica World"/>
                <a:cs typeface="Helvetica World"/>
              </a:rPr>
              <a:t>Voth</a:t>
            </a:r>
            <a:r>
              <a:rPr lang="en-US" sz="1400" dirty="0" smtClean="0">
                <a:latin typeface="Helvetica World"/>
                <a:cs typeface="Helvetica World"/>
              </a:rPr>
              <a:t> GA.</a:t>
            </a:r>
            <a:r>
              <a:rPr lang="de-DE" sz="1400" dirty="0" smtClean="0">
                <a:latin typeface="Helvetica World"/>
                <a:cs typeface="Helvetica World"/>
              </a:rPr>
              <a:t> </a:t>
            </a:r>
            <a:r>
              <a:rPr lang="de-DE" sz="1400" i="1" dirty="0" smtClean="0">
                <a:latin typeface="Helvetica World"/>
                <a:cs typeface="Helvetica World"/>
              </a:rPr>
              <a:t>J. Chem. Phys</a:t>
            </a:r>
            <a:r>
              <a:rPr lang="de-DE" sz="1400" dirty="0" smtClean="0">
                <a:latin typeface="Helvetica World"/>
                <a:cs typeface="Helvetica World"/>
              </a:rPr>
              <a:t>. </a:t>
            </a:r>
            <a:r>
              <a:rPr lang="de-DE" sz="1400" b="1" dirty="0" smtClean="0">
                <a:latin typeface="Helvetica World"/>
                <a:cs typeface="Helvetica World"/>
              </a:rPr>
              <a:t>2004</a:t>
            </a:r>
            <a:r>
              <a:rPr lang="de-DE" sz="1400" dirty="0" smtClean="0">
                <a:latin typeface="Helvetica World"/>
                <a:cs typeface="Helvetica World"/>
              </a:rPr>
              <a:t>, 120, 10896</a:t>
            </a:r>
            <a:r>
              <a:rPr lang="en-US" sz="1400" dirty="0" smtClean="0">
                <a:latin typeface="Helvetica World"/>
                <a:cs typeface="Helvetica World"/>
              </a:rPr>
              <a:t>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7020" y="625435"/>
            <a:ext cx="8909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Accurate force fields can be obtained by carefully fitting to an accurate </a:t>
            </a:r>
            <a:r>
              <a:rPr lang="en-US" sz="3200" i="1" dirty="0" err="1" smtClean="0">
                <a:latin typeface="Adobe Garamond Pro" pitchFamily="18" charset="0"/>
                <a:ea typeface="STXingkai" pitchFamily="2" charset="-122"/>
              </a:rPr>
              <a:t>ab</a:t>
            </a:r>
            <a:r>
              <a:rPr lang="en-US" sz="3200" i="1" dirty="0" smtClean="0">
                <a:latin typeface="Adobe Garamond Pro" pitchFamily="18" charset="0"/>
                <a:ea typeface="STXingkai" pitchFamily="2" charset="-122"/>
              </a:rPr>
              <a:t> initio 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potential surface.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553" y="2099654"/>
            <a:ext cx="7916894" cy="3077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 smtClean="0">
                <a:latin typeface="Adobe Garamond Pro" pitchFamily="18" charset="0"/>
              </a:rPr>
              <a:t>Matching forces and energies to </a:t>
            </a:r>
            <a:r>
              <a:rPr lang="en-US" sz="2400" b="1" dirty="0" err="1" smtClean="0">
                <a:latin typeface="Adobe Garamond Pro" pitchFamily="18" charset="0"/>
              </a:rPr>
              <a:t>ab</a:t>
            </a:r>
            <a:r>
              <a:rPr lang="en-US" sz="2400" b="1" dirty="0" smtClean="0">
                <a:latin typeface="Adobe Garamond Pro" pitchFamily="18" charset="0"/>
              </a:rPr>
              <a:t> initio calculations: </a:t>
            </a:r>
            <a:r>
              <a:rPr lang="en-US" sz="2400" dirty="0" smtClean="0">
                <a:latin typeface="Adobe Garamond Pro" pitchFamily="18" charset="0"/>
              </a:rPr>
              <a:t>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Geometries obtained from sampling the configuration space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Optimize parameters by minimizing </a:t>
            </a:r>
            <a:r>
              <a:rPr lang="en-US" sz="2400" i="1" dirty="0" smtClean="0">
                <a:latin typeface="Adobe Garamond Pro" pitchFamily="18" charset="0"/>
              </a:rPr>
              <a:t>objective function </a:t>
            </a:r>
            <a:r>
              <a:rPr lang="en-US" sz="2400" dirty="0" smtClean="0">
                <a:latin typeface="Adobe Garamond Pro" pitchFamily="18" charset="0"/>
              </a:rPr>
              <a:t>χ</a:t>
            </a:r>
            <a:r>
              <a:rPr lang="en-US" sz="2400" baseline="30000" dirty="0" smtClean="0">
                <a:latin typeface="Adobe Garamond Pro" pitchFamily="18" charset="0"/>
                <a:cs typeface="Times New Roman" pitchFamily="18" charset="0"/>
              </a:rPr>
              <a:t>2</a:t>
            </a:r>
            <a:endParaRPr lang="en-US" sz="2400" dirty="0" smtClean="0">
              <a:latin typeface="Adobe Garamond Pro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  <a:cs typeface="Times New Roman" pitchFamily="18" charset="0"/>
              </a:rPr>
              <a:t> Good atomistic forces </a:t>
            </a:r>
            <a:r>
              <a:rPr lang="en-US" sz="2400" dirty="0" smtClean="0">
                <a:latin typeface="Adobe Garamond Pro" pitchFamily="18" charset="0"/>
                <a:cs typeface="Times New Roman" pitchFamily="18" charset="0"/>
                <a:sym typeface="Wingdings"/>
              </a:rPr>
              <a:t>should yield good bulk properties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dirty="0" smtClean="0">
                <a:latin typeface="Adobe Garamond Pro" pitchFamily="18" charset="0"/>
                <a:cs typeface="Times New Roman" pitchFamily="18" charset="0"/>
                <a:sym typeface="Wingdings"/>
              </a:rPr>
              <a:t>Highly automatic and systematic (in principle)</a:t>
            </a:r>
            <a:endParaRPr lang="en-US" sz="2400" dirty="0" smtClean="0">
              <a:latin typeface="Adobe Garamond Pro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First introduced in 1994, but not widely used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Self-Consistent Parameterization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2571915" y="719763"/>
            <a:ext cx="1920250" cy="673772"/>
          </a:xfrm>
          <a:prstGeom prst="snip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Run </a:t>
            </a:r>
            <a:r>
              <a:rPr lang="en-US" sz="1600" b="1" dirty="0" smtClean="0">
                <a:solidFill>
                  <a:schemeClr val="tx1"/>
                </a:solidFill>
              </a:rPr>
              <a:t>MM dynamics</a:t>
            </a:r>
            <a:r>
              <a:rPr lang="en-US" sz="1600" dirty="0" smtClean="0">
                <a:solidFill>
                  <a:schemeClr val="tx1"/>
                </a:solidFill>
              </a:rPr>
              <a:t> for sampling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416825" y="1470345"/>
            <a:ext cx="230430" cy="3883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17560" y="1931205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Extract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Snapshots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9" name="Bent-Up Arrow 8"/>
          <p:cNvSpPr/>
          <p:nvPr/>
        </p:nvSpPr>
        <p:spPr>
          <a:xfrm rot="10800000">
            <a:off x="997309" y="2468875"/>
            <a:ext cx="1805035" cy="4294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2400" y="3044950"/>
            <a:ext cx="1883651" cy="933738"/>
            <a:chOff x="4917645" y="3236975"/>
            <a:chExt cx="2341485" cy="1074120"/>
          </a:xfrm>
        </p:grpSpPr>
        <p:sp>
          <p:nvSpPr>
            <p:cNvPr id="11" name="Snip Diagonal Corner Rectangle 10"/>
            <p:cNvSpPr/>
            <p:nvPr/>
          </p:nvSpPr>
          <p:spPr>
            <a:xfrm>
              <a:off x="5070045" y="33893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Snip Diagonal Corner Rectangle 7"/>
            <p:cNvSpPr/>
            <p:nvPr/>
          </p:nvSpPr>
          <p:spPr>
            <a:xfrm>
              <a:off x="4994455" y="331378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ts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Snip Diagonal Corner Rectangle 9"/>
            <p:cNvSpPr/>
            <p:nvPr/>
          </p:nvSpPr>
          <p:spPr>
            <a:xfrm>
              <a:off x="4917645" y="32369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QM Calculations on Snapshots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997310" y="4081885"/>
            <a:ext cx="230430" cy="614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8045" y="479884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Reference Data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3416825" y="3198571"/>
            <a:ext cx="230430" cy="742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619079" y="4035207"/>
            <a:ext cx="1825922" cy="2180384"/>
            <a:chOff x="2608788" y="4137690"/>
            <a:chExt cx="1825922" cy="2180384"/>
          </a:xfrm>
        </p:grpSpPr>
        <p:sp>
          <p:nvSpPr>
            <p:cNvPr id="21" name="Pentagon 20"/>
            <p:cNvSpPr/>
            <p:nvPr/>
          </p:nvSpPr>
          <p:spPr>
            <a:xfrm rot="3600000">
              <a:off x="2196776" y="5030218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Compute MM data </a:t>
              </a:r>
              <a:r>
                <a:rPr lang="en-US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1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14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Pentagon 22"/>
            <p:cNvSpPr/>
            <p:nvPr/>
          </p:nvSpPr>
          <p:spPr>
            <a:xfrm rot="18000000">
              <a:off x="3348926" y="5232291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Compute </a:t>
              </a:r>
              <a:r>
                <a:rPr lang="en-US" sz="1400" dirty="0" smtClean="0">
                  <a:solidFill>
                    <a:schemeClr val="tx1"/>
                  </a:solidFill>
                  <a:latin typeface="Symbol" pitchFamily="18" charset="2"/>
                </a:rPr>
                <a:t>c</a:t>
              </a:r>
              <a:r>
                <a:rPr lang="en-US" sz="1400" baseline="30000" dirty="0" smtClean="0">
                  <a:solidFill>
                    <a:schemeClr val="tx1"/>
                  </a:solidFill>
                </a:rPr>
                <a:t>2</a:t>
              </a:r>
              <a:r>
                <a:rPr lang="en-US" sz="1400" dirty="0" smtClean="0">
                  <a:solidFill>
                    <a:schemeClr val="tx1"/>
                  </a:solidFill>
                </a:rPr>
                <a:t> and Derivatives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4" name="Pentagon 23"/>
            <p:cNvSpPr/>
            <p:nvPr/>
          </p:nvSpPr>
          <p:spPr>
            <a:xfrm flipH="1">
              <a:off x="2932358" y="4137690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Update Parameters 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Down Arrow 24"/>
          <p:cNvSpPr/>
          <p:nvPr/>
        </p:nvSpPr>
        <p:spPr>
          <a:xfrm rot="16200000">
            <a:off x="2036419" y="5155051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821548" y="6439308"/>
            <a:ext cx="142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Minimize </a:t>
            </a:r>
            <a:r>
              <a:rPr lang="en-US" dirty="0" smtClean="0">
                <a:latin typeface="Symbol" pitchFamily="18" charset="2"/>
              </a:rPr>
              <a:t>c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eft Brace 26"/>
          <p:cNvSpPr/>
          <p:nvPr/>
        </p:nvSpPr>
        <p:spPr>
          <a:xfrm rot="16200000">
            <a:off x="3416825" y="5387654"/>
            <a:ext cx="230430" cy="19970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75480" y="4811580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New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i="1" dirty="0" smtClean="0">
                <a:solidFill>
                  <a:schemeClr val="tx1"/>
                </a:solidFill>
                <a:latin typeface="Times"/>
                <a:cs typeface="Times"/>
              </a:rPr>
              <a:t>k</a:t>
            </a:r>
            <a:r>
              <a:rPr lang="en-US" sz="1600" baseline="-25000" dirty="0" smtClean="0">
                <a:solidFill>
                  <a:schemeClr val="tx1"/>
                </a:solidFill>
                <a:latin typeface="Times"/>
                <a:cs typeface="Times"/>
              </a:rPr>
              <a:t>n+1</a:t>
            </a:r>
          </a:p>
        </p:txBody>
      </p:sp>
      <p:sp>
        <p:nvSpPr>
          <p:cNvPr id="29" name="Down Arrow 28"/>
          <p:cNvSpPr/>
          <p:nvPr/>
        </p:nvSpPr>
        <p:spPr>
          <a:xfrm rot="16200000">
            <a:off x="4878389" y="5155051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0800000">
            <a:off x="5874745" y="3885510"/>
            <a:ext cx="230430" cy="810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Decision 30"/>
          <p:cNvSpPr/>
          <p:nvPr/>
        </p:nvSpPr>
        <p:spPr>
          <a:xfrm>
            <a:off x="5337074" y="2545685"/>
            <a:ext cx="1290409" cy="1228960"/>
          </a:xfrm>
          <a:prstGeom prst="flowChartDecisi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Converged?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4" name="Bent-Up Arrow 33"/>
          <p:cNvSpPr/>
          <p:nvPr/>
        </p:nvSpPr>
        <p:spPr>
          <a:xfrm rot="16200000">
            <a:off x="4553283" y="948368"/>
            <a:ext cx="1536200" cy="1428005"/>
          </a:xfrm>
          <a:prstGeom prst="bentUpArrow">
            <a:avLst>
              <a:gd name="adj1" fmla="val 8271"/>
              <a:gd name="adj2" fmla="val 11155"/>
              <a:gd name="adj3" fmla="val 12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16200000">
            <a:off x="6892477" y="2897800"/>
            <a:ext cx="230430" cy="576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372540" y="264816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Optimized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 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13260" y="48478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Initial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Parameters: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Start Here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 rot="16200000">
            <a:off x="2113229" y="840959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7" grpId="0" animBg="1"/>
      <p:bldP spid="28" grpId="0" animBg="1"/>
      <p:bldP spid="3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Optimization of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  <a:ea typeface="+mj-ea"/>
                <a:cs typeface="Helvetica World" pitchFamily="34" charset="0"/>
              </a:rPr>
              <a:t>c</a:t>
            </a:r>
            <a:r>
              <a:rPr lang="en-US" sz="3200" baseline="300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9563" y="828675"/>
          <a:ext cx="4352925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Equation" r:id="rId3" imgW="2323800" imgH="711000" progId="Equation.3">
                  <p:embed/>
                </p:oleObj>
              </mc:Choice>
              <mc:Fallback>
                <p:oleObj name="Equation" r:id="rId3" imgW="23238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828675"/>
                        <a:ext cx="4352925" cy="1330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785653"/>
              </p:ext>
            </p:extLst>
          </p:nvPr>
        </p:nvGraphicFramePr>
        <p:xfrm>
          <a:off x="588963" y="2408238"/>
          <a:ext cx="3708400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" name="Equation" r:id="rId5" imgW="1981200" imgH="457200" progId="Equation.3">
                  <p:embed/>
                </p:oleObj>
              </mc:Choice>
              <mc:Fallback>
                <p:oleObj name="Equation" r:id="rId5" imgW="1981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963" y="2408238"/>
                        <a:ext cx="3708400" cy="852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2"/>
          <p:cNvGraphicFramePr>
            <a:graphicFrameLocks noChangeAspect="1"/>
          </p:cNvGraphicFramePr>
          <p:nvPr/>
        </p:nvGraphicFramePr>
        <p:xfrm>
          <a:off x="304800" y="3454400"/>
          <a:ext cx="4946650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" name="Equation" r:id="rId7" imgW="2641600" imgH="952500" progId="Equation.3">
                  <p:embed/>
                </p:oleObj>
              </mc:Choice>
              <mc:Fallback>
                <p:oleObj name="Equation" r:id="rId7" imgW="2641600" imgH="952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454400"/>
                        <a:ext cx="4946650" cy="178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2"/>
          <p:cNvGraphicFramePr>
            <a:graphicFrameLocks noChangeAspect="1"/>
          </p:cNvGraphicFramePr>
          <p:nvPr/>
        </p:nvGraphicFramePr>
        <p:xfrm>
          <a:off x="309563" y="5475288"/>
          <a:ext cx="344805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" name="Equation" r:id="rId9" imgW="1841400" imgH="279360" progId="Equation.3">
                  <p:embed/>
                </p:oleObj>
              </mc:Choice>
              <mc:Fallback>
                <p:oleObj name="Equation" r:id="rId9" imgW="18414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5475288"/>
                        <a:ext cx="3448050" cy="522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5000" y="910167"/>
            <a:ext cx="3273575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The objective function </a:t>
            </a:r>
            <a:r>
              <a:rPr lang="en-US" sz="2000" dirty="0" smtClean="0">
                <a:latin typeface="Symbol" pitchFamily="18" charset="2"/>
              </a:rPr>
              <a:t>c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is made from MM quantities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 smtClean="0">
                <a:latin typeface="Adobe Garamond Pro" pitchFamily="18" charset="0"/>
              </a:rPr>
              <a:t> minus reference values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US" sz="20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Newton-</a:t>
            </a:r>
            <a:r>
              <a:rPr lang="en-US" sz="2000" dirty="0" err="1" smtClean="0">
                <a:latin typeface="Adobe Garamond Pro" pitchFamily="18" charset="0"/>
              </a:rPr>
              <a:t>Raphson</a:t>
            </a:r>
            <a:r>
              <a:rPr lang="en-US" sz="2000" dirty="0" smtClean="0">
                <a:latin typeface="Adobe Garamond Pro" pitchFamily="18" charset="0"/>
              </a:rPr>
              <a:t> minimization requires analytic derivatives in parameter space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First and second derivatives of MM energy and force added to custom GROMACS for many interaction types</a:t>
            </a:r>
          </a:p>
        </p:txBody>
      </p:sp>
    </p:spTree>
    <p:extLst>
      <p:ext uri="{BB962C8B-B14F-4D97-AF65-F5344CB8AC3E}">
        <p14:creationId xmlns:p14="http://schemas.microsoft.com/office/powerpoint/2010/main" val="265161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81016" y="668901"/>
            <a:ext cx="380755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Force field parameters are defined in the parameter file (.</a:t>
            </a:r>
            <a:r>
              <a:rPr lang="en-US" sz="2000" dirty="0" err="1" smtClean="0">
                <a:latin typeface="Adobe Garamond Pro" pitchFamily="18" charset="0"/>
              </a:rPr>
              <a:t>itp</a:t>
            </a:r>
            <a:r>
              <a:rPr lang="en-US" sz="2000" dirty="0" smtClean="0">
                <a:latin typeface="Adobe Garamond Pro" pitchFamily="18" charset="0"/>
              </a:rPr>
              <a:t>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Tagging the .</a:t>
            </a:r>
            <a:r>
              <a:rPr lang="en-US" sz="2000" dirty="0" err="1" smtClean="0">
                <a:latin typeface="Adobe Garamond Pro" pitchFamily="18" charset="0"/>
              </a:rPr>
              <a:t>itp</a:t>
            </a:r>
            <a:r>
              <a:rPr lang="en-US" sz="2000" dirty="0" smtClean="0">
                <a:latin typeface="Adobe Garamond Pro" pitchFamily="18" charset="0"/>
              </a:rPr>
              <a:t> file triggers computation of derivatives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Python script modifies parameters, calls GROMACS for derivatives, and determines optimization steps using Newton-</a:t>
            </a:r>
            <a:r>
              <a:rPr lang="en-US" sz="2000" dirty="0" err="1" smtClean="0">
                <a:latin typeface="Adobe Garamond Pro" pitchFamily="18" charset="0"/>
              </a:rPr>
              <a:t>Raphson</a:t>
            </a:r>
            <a:endParaRPr lang="en-US" sz="2000" dirty="0" smtClean="0">
              <a:latin typeface="Adobe Garamond Pro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2000" dirty="0" smtClean="0">
                <a:latin typeface="Adobe Garamond Pro" pitchFamily="18" charset="0"/>
              </a:rPr>
              <a:t>Next-generation force field gives improved fit; used to rerun dynamics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How to Use the Code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801" y="4142244"/>
            <a:ext cx="89825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  <a:latin typeface="Lucida Console" pitchFamily="49" charset="0"/>
              </a:rPr>
              <a:t>--- WELCOME TO </a:t>
            </a:r>
            <a:r>
              <a:rPr lang="en-US" sz="1200" b="1" dirty="0" err="1" smtClean="0">
                <a:solidFill>
                  <a:srgbClr val="0070C0"/>
                </a:solidFill>
                <a:latin typeface="Lucida Console" pitchFamily="49" charset="0"/>
              </a:rPr>
              <a:t>ForceBalance</a:t>
            </a:r>
            <a:r>
              <a:rPr lang="en-US" sz="1200" b="1" dirty="0" smtClean="0">
                <a:solidFill>
                  <a:srgbClr val="0070C0"/>
                </a:solidFill>
                <a:latin typeface="Lucida Console" pitchFamily="49" charset="0"/>
              </a:rPr>
              <a:t>! --- =D</a:t>
            </a:r>
          </a:p>
          <a:p>
            <a:endParaRPr lang="pt-BR" sz="1200" dirty="0" smtClean="0">
              <a:latin typeface="Lucida Console" pitchFamily="49" charset="0"/>
            </a:endParaRPr>
          </a:p>
          <a:p>
            <a:r>
              <a:rPr lang="pt-BR" sz="1200" dirty="0" smtClean="0">
                <a:latin typeface="Lucida Console" pitchFamily="49" charset="0"/>
              </a:rPr>
              <a:t>Starting Point: Energy Error(kJ) =  44.35910 Force Error =  63.5% </a:t>
            </a:r>
            <a:r>
              <a:rPr lang="pt-BR" sz="1200" dirty="0" err="1" smtClean="0">
                <a:latin typeface="Lucida Console" pitchFamily="49" charset="0"/>
              </a:rPr>
              <a:t>Objective</a:t>
            </a:r>
            <a:r>
              <a:rPr lang="pt-BR" sz="1200" dirty="0" smtClean="0">
                <a:latin typeface="Lucida Console" pitchFamily="49" charset="0"/>
              </a:rPr>
              <a:t> =   7.7199e-01</a:t>
            </a:r>
          </a:p>
          <a:p>
            <a:endParaRPr lang="pt-BR" sz="1200" dirty="0" smtClean="0">
              <a:latin typeface="Lucida Console" pitchFamily="49" charset="0"/>
            </a:endParaRPr>
          </a:p>
          <a:p>
            <a:r>
              <a:rPr lang="pt-BR" sz="1200" dirty="0" smtClean="0">
                <a:latin typeface="Lucida Console" pitchFamily="49" charset="0"/>
              </a:rPr>
              <a:t>Computing optimal FF parameters using trust-radius Newton Raphson algorithm</a:t>
            </a:r>
          </a:p>
          <a:p>
            <a:endParaRPr lang="pt-BR" sz="1200" dirty="0" smtClean="0">
              <a:latin typeface="Lucida Console" pitchFamily="49" charset="0"/>
            </a:endParaRPr>
          </a:p>
          <a:p>
            <a:r>
              <a:rPr lang="pt-BR" sz="1200" dirty="0" smtClean="0">
                <a:latin typeface="Lucida Console" pitchFamily="49" charset="0"/>
              </a:rPr>
              <a:t>Step#   Variance(X2)   Step Size    Direction    Max. FErr     EErr(kJ)   FErr(%)    Obj.Func</a:t>
            </a:r>
          </a:p>
          <a:p>
            <a:r>
              <a:rPr lang="pt-BR" sz="1200" dirty="0" smtClean="0">
                <a:latin typeface="Lucida Console" pitchFamily="49" charset="0"/>
              </a:rPr>
              <a:t> 0          0.00e+00    1.14e-02         V.SH    O1 73.77%       32.42     28.02    </a:t>
            </a:r>
            <a:r>
              <a:rPr lang="pt-BR" sz="1200" b="1" dirty="0" smtClean="0">
                <a:solidFill>
                  <a:srgbClr val="00B050"/>
                </a:solidFill>
                <a:latin typeface="Lucida Console" pitchFamily="49" charset="0"/>
              </a:rPr>
              <a:t>7.2644e-01</a:t>
            </a:r>
          </a:p>
          <a:p>
            <a:r>
              <a:rPr lang="pt-BR" sz="1200" dirty="0" smtClean="0">
                <a:latin typeface="Lucida Console" pitchFamily="49" charset="0"/>
              </a:rPr>
              <a:t> 1          1.01e-01    2.71e-02        B.KHO    H2 32.37%       11.53     26.60    </a:t>
            </a:r>
            <a:r>
              <a:rPr lang="pt-BR" sz="1200" b="1" dirty="0" smtClean="0">
                <a:solidFill>
                  <a:srgbClr val="00B050"/>
                </a:solidFill>
                <a:latin typeface="Lucida Console" pitchFamily="49" charset="0"/>
              </a:rPr>
              <a:t>5.2409e-01</a:t>
            </a:r>
          </a:p>
          <a:p>
            <a:r>
              <a:rPr lang="pt-BR" sz="1200" dirty="0" smtClean="0">
                <a:latin typeface="Lucida Console" pitchFamily="49" charset="0"/>
              </a:rPr>
              <a:t> 2          1.07e-01    1.00e-01        B.KHO    O1 23.16%        6.40     12.19    </a:t>
            </a:r>
            <a:r>
              <a:rPr lang="pt-BR" sz="1200" b="1" dirty="0" smtClean="0">
                <a:solidFill>
                  <a:srgbClr val="00B050"/>
                </a:solidFill>
                <a:latin typeface="Lucida Console" pitchFamily="49" charset="0"/>
              </a:rPr>
              <a:t>4.7994e-01</a:t>
            </a:r>
          </a:p>
          <a:p>
            <a:r>
              <a:rPr lang="pt-BR" sz="1200" dirty="0" smtClean="0">
                <a:latin typeface="Lucida Console" pitchFamily="49" charset="0"/>
              </a:rPr>
              <a:t> 3          1.06e-01    2.00e-01        B.KHO    O1 24.52%        8.54     15.08    </a:t>
            </a:r>
            <a:r>
              <a:rPr lang="pt-BR" sz="1200" b="1" dirty="0" smtClean="0">
                <a:solidFill>
                  <a:srgbClr val="00B050"/>
                </a:solidFill>
                <a:latin typeface="Lucida Console" pitchFamily="49" charset="0"/>
              </a:rPr>
              <a:t>4.5832e-01</a:t>
            </a:r>
          </a:p>
          <a:p>
            <a:r>
              <a:rPr lang="pt-BR" sz="1200" dirty="0" smtClean="0">
                <a:latin typeface="Lucida Console" pitchFamily="49" charset="0"/>
              </a:rPr>
              <a:t> 4          1.02e-01    2.86e-01        B.KHO    O1 27.43%        8.80     21.23    </a:t>
            </a:r>
            <a:r>
              <a:rPr lang="pt-BR" sz="1200" b="1" dirty="0" smtClean="0">
                <a:solidFill>
                  <a:srgbClr val="00B050"/>
                </a:solidFill>
                <a:latin typeface="Lucida Console" pitchFamily="49" charset="0"/>
              </a:rPr>
              <a:t>4.5389e-01</a:t>
            </a:r>
          </a:p>
          <a:p>
            <a:r>
              <a:rPr lang="pt-BR" sz="1200" dirty="0" smtClean="0">
                <a:latin typeface="Lucida Console" pitchFamily="49" charset="0"/>
              </a:rPr>
              <a:t> 5          9.90e-02    7.09e-02        B.KHO    O1 28.66%        8.50     18.15    </a:t>
            </a:r>
            <a:r>
              <a:rPr lang="pt-BR" sz="1200" b="1" dirty="0" smtClean="0">
                <a:solidFill>
                  <a:srgbClr val="00B050"/>
                </a:solidFill>
                <a:latin typeface="Lucida Console" pitchFamily="49" charset="0"/>
              </a:rPr>
              <a:t>4.3843e-01</a:t>
            </a:r>
          </a:p>
        </p:txBody>
      </p:sp>
      <p:pic>
        <p:nvPicPr>
          <p:cNvPr id="11" name="Picture 6" descr="C:\Users\leeping\Documents\Research\2010-11 Group-Meeting\scatter.png"/>
          <p:cNvPicPr>
            <a:picLocks noChangeAspect="1" noChangeArrowheads="1"/>
          </p:cNvPicPr>
          <p:nvPr/>
        </p:nvPicPr>
        <p:blipFill>
          <a:blip r:embed="rId2" cstate="print"/>
          <a:srcRect l="12000" r="12000"/>
          <a:stretch>
            <a:fillRect/>
          </a:stretch>
        </p:blipFill>
        <p:spPr bwMode="auto">
          <a:xfrm>
            <a:off x="4994455" y="548625"/>
            <a:ext cx="3891983" cy="30724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905750"/>
            <a:ext cx="74121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Lucida Console" pitchFamily="49" charset="0"/>
              </a:rPr>
              <a:t>[ </a:t>
            </a:r>
            <a:r>
              <a:rPr lang="pt-BR" sz="1200" dirty="0" err="1" smtClean="0">
                <a:latin typeface="Lucida Console" pitchFamily="49" charset="0"/>
              </a:rPr>
              <a:t>van_der_waals</a:t>
            </a:r>
            <a:r>
              <a:rPr lang="pt-BR" sz="1200" dirty="0" smtClean="0">
                <a:latin typeface="Lucida Console" pitchFamily="49" charset="0"/>
              </a:rPr>
              <a:t> ]</a:t>
            </a:r>
          </a:p>
          <a:p>
            <a:r>
              <a:rPr lang="pt-BR" sz="1200" dirty="0" smtClean="0">
                <a:latin typeface="Lucida Console" pitchFamily="49" charset="0"/>
              </a:rPr>
              <a:t>    H    0.00000e+00  0.00000e+00</a:t>
            </a:r>
          </a:p>
          <a:p>
            <a:r>
              <a:rPr lang="pt-BR" sz="1200" dirty="0" smtClean="0">
                <a:latin typeface="Lucida Console" pitchFamily="49" charset="0"/>
              </a:rPr>
              <a:t>    O    </a:t>
            </a:r>
            <a:r>
              <a:rPr lang="pt-BR" sz="1200" b="1" dirty="0" smtClean="0">
                <a:solidFill>
                  <a:srgbClr val="FF0000"/>
                </a:solidFill>
                <a:latin typeface="Lucida Console" pitchFamily="49" charset="0"/>
              </a:rPr>
              <a:t>3.16557e-01  6.50194e-01 ; PARM 4 5</a:t>
            </a:r>
          </a:p>
          <a:p>
            <a:endParaRPr lang="pt-BR" sz="1200" dirty="0" smtClean="0">
              <a:latin typeface="Lucida Console" pitchFamily="49" charset="0"/>
            </a:endParaRPr>
          </a:p>
          <a:p>
            <a:r>
              <a:rPr lang="pt-BR" sz="1200" dirty="0" smtClean="0">
                <a:latin typeface="Lucida Console" pitchFamily="49" charset="0"/>
              </a:rPr>
              <a:t>[ </a:t>
            </a:r>
            <a:r>
              <a:rPr lang="pt-BR" sz="1200" dirty="0" err="1" smtClean="0">
                <a:latin typeface="Lucida Console" pitchFamily="49" charset="0"/>
              </a:rPr>
              <a:t>bonds</a:t>
            </a:r>
            <a:r>
              <a:rPr lang="pt-BR" sz="1200" dirty="0" smtClean="0">
                <a:latin typeface="Lucida Console" pitchFamily="49" charset="0"/>
              </a:rPr>
              <a:t> ]</a:t>
            </a:r>
          </a:p>
          <a:p>
            <a:r>
              <a:rPr lang="pt-BR" sz="1200" dirty="0" smtClean="0">
                <a:latin typeface="Lucida Console" pitchFamily="49" charset="0"/>
              </a:rPr>
              <a:t>    H    O    </a:t>
            </a:r>
            <a:r>
              <a:rPr lang="pt-BR" sz="1200" b="1" dirty="0" smtClean="0">
                <a:solidFill>
                  <a:srgbClr val="FF0000"/>
                </a:solidFill>
                <a:latin typeface="Lucida Console" pitchFamily="49" charset="0"/>
              </a:rPr>
              <a:t>0.100000    3.450000e+05 ; PARM 3 4</a:t>
            </a:r>
          </a:p>
          <a:p>
            <a:endParaRPr lang="pt-BR" sz="1200" dirty="0" smtClean="0">
              <a:latin typeface="Lucida Console" pitchFamily="49" charset="0"/>
            </a:endParaRPr>
          </a:p>
          <a:p>
            <a:r>
              <a:rPr lang="pt-BR" sz="1200" dirty="0" smtClean="0">
                <a:latin typeface="Lucida Console" pitchFamily="49" charset="0"/>
              </a:rPr>
              <a:t>[ </a:t>
            </a:r>
            <a:r>
              <a:rPr lang="pt-BR" sz="1200" dirty="0" err="1" smtClean="0">
                <a:latin typeface="Lucida Console" pitchFamily="49" charset="0"/>
              </a:rPr>
              <a:t>angles</a:t>
            </a:r>
            <a:r>
              <a:rPr lang="pt-BR" sz="1200" dirty="0" smtClean="0">
                <a:latin typeface="Lucida Console" pitchFamily="49" charset="0"/>
              </a:rPr>
              <a:t> ]</a:t>
            </a:r>
          </a:p>
          <a:p>
            <a:r>
              <a:rPr lang="pt-BR" sz="1200" dirty="0" smtClean="0">
                <a:latin typeface="Lucida Console" pitchFamily="49" charset="0"/>
              </a:rPr>
              <a:t>    H    O    H    </a:t>
            </a:r>
            <a:r>
              <a:rPr lang="pt-BR" sz="1200" b="1" dirty="0" smtClean="0">
                <a:solidFill>
                  <a:srgbClr val="FF0000"/>
                </a:solidFill>
                <a:latin typeface="Lucida Console" pitchFamily="49" charset="0"/>
              </a:rPr>
              <a:t>109.470000    383.000000 ; PARM 4 5</a:t>
            </a:r>
          </a:p>
          <a:p>
            <a:endParaRPr lang="pt-BR" sz="1200" dirty="0" smtClean="0">
              <a:latin typeface="Lucida Console" pitchFamily="49" charset="0"/>
            </a:endParaRPr>
          </a:p>
          <a:p>
            <a:r>
              <a:rPr lang="pt-BR" sz="1200" dirty="0" smtClean="0">
                <a:latin typeface="Lucida Console" pitchFamily="49" charset="0"/>
              </a:rPr>
              <a:t>[ charges ]</a:t>
            </a:r>
          </a:p>
          <a:p>
            <a:r>
              <a:rPr lang="pt-BR" sz="1200" dirty="0" smtClean="0">
                <a:latin typeface="Lucida Console" pitchFamily="49" charset="0"/>
              </a:rPr>
              <a:t>    O1   </a:t>
            </a:r>
            <a:r>
              <a:rPr lang="pt-BR" sz="1200" b="1" dirty="0" smtClean="0">
                <a:solidFill>
                  <a:srgbClr val="FF0000"/>
                </a:solidFill>
                <a:latin typeface="Lucida Console" pitchFamily="49" charset="0"/>
              </a:rPr>
              <a:t>-0.8476   15.9950 ; PARM 1</a:t>
            </a:r>
          </a:p>
          <a:p>
            <a:r>
              <a:rPr lang="pt-BR" sz="1200" dirty="0" smtClean="0">
                <a:latin typeface="Lucida Console" pitchFamily="49" charset="0"/>
              </a:rPr>
              <a:t>    H2    </a:t>
            </a:r>
            <a:r>
              <a:rPr lang="pt-BR" sz="1200" b="1" dirty="0" smtClean="0">
                <a:solidFill>
                  <a:srgbClr val="FF0000"/>
                </a:solidFill>
                <a:latin typeface="Lucida Console" pitchFamily="49" charset="0"/>
              </a:rPr>
              <a:t>0.4238    1.0080 ; PARM 1</a:t>
            </a:r>
          </a:p>
          <a:p>
            <a:r>
              <a:rPr lang="pt-BR" sz="1200" dirty="0" smtClean="0">
                <a:latin typeface="Lucida Console" pitchFamily="49" charset="0"/>
              </a:rPr>
              <a:t>    H3    </a:t>
            </a:r>
            <a:r>
              <a:rPr lang="pt-BR" sz="1200" b="1" dirty="0" smtClean="0">
                <a:solidFill>
                  <a:srgbClr val="FF0000"/>
                </a:solidFill>
                <a:latin typeface="Lucida Console" pitchFamily="49" charset="0"/>
              </a:rPr>
              <a:t>0.4238    1.0080 ; RPT 1 COULH2 /RPT</a:t>
            </a:r>
          </a:p>
        </p:txBody>
      </p:sp>
    </p:spTree>
    <p:extLst>
      <p:ext uri="{BB962C8B-B14F-4D97-AF65-F5344CB8AC3E}">
        <p14:creationId xmlns:p14="http://schemas.microsoft.com/office/powerpoint/2010/main" val="384255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Conceptual 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Example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pic>
        <p:nvPicPr>
          <p:cNvPr id="18" name="Picture 83" descr="snap02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810" y="927741"/>
            <a:ext cx="4346509" cy="1958655"/>
          </a:xfrm>
          <a:prstGeom prst="rect">
            <a:avLst/>
          </a:prstGeom>
          <a:noFill/>
        </p:spPr>
      </p:pic>
      <p:pic>
        <p:nvPicPr>
          <p:cNvPr id="19" name="Picture 84" descr="snap02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134" y="927741"/>
            <a:ext cx="4371182" cy="1963589"/>
          </a:xfrm>
          <a:prstGeom prst="rect">
            <a:avLst/>
          </a:prstGeom>
          <a:noFill/>
        </p:spPr>
      </p:pic>
      <p:pic>
        <p:nvPicPr>
          <p:cNvPr id="20" name="Picture 85" descr="snap02058"/>
          <p:cNvPicPr>
            <a:picLocks noChangeAspect="1" noChangeArrowheads="1"/>
          </p:cNvPicPr>
          <p:nvPr/>
        </p:nvPicPr>
        <p:blipFill>
          <a:blip r:embed="rId4" cstate="print"/>
          <a:srcRect t="9738"/>
          <a:stretch>
            <a:fillRect/>
          </a:stretch>
        </p:blipFill>
        <p:spPr bwMode="auto">
          <a:xfrm>
            <a:off x="209574" y="3430458"/>
            <a:ext cx="4500302" cy="1957197"/>
          </a:xfrm>
          <a:prstGeom prst="rect">
            <a:avLst/>
          </a:prstGeom>
          <a:noFill/>
        </p:spPr>
      </p:pic>
      <p:sp>
        <p:nvSpPr>
          <p:cNvPr id="21" name="Text Box 89"/>
          <p:cNvSpPr txBox="1">
            <a:spLocks noChangeArrowheads="1"/>
          </p:cNvSpPr>
          <p:nvPr/>
        </p:nvSpPr>
        <p:spPr bwMode="auto">
          <a:xfrm>
            <a:off x="1192360" y="570970"/>
            <a:ext cx="22683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Energy Error</a:t>
            </a:r>
          </a:p>
        </p:txBody>
      </p:sp>
      <p:sp>
        <p:nvSpPr>
          <p:cNvPr id="22" name="Text Box 90"/>
          <p:cNvSpPr txBox="1">
            <a:spLocks noChangeArrowheads="1"/>
          </p:cNvSpPr>
          <p:nvPr/>
        </p:nvSpPr>
        <p:spPr bwMode="auto">
          <a:xfrm>
            <a:off x="5527333" y="570970"/>
            <a:ext cx="2270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Force Error</a:t>
            </a: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78615" y="3008003"/>
            <a:ext cx="47622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Parameter Convergence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29200" y="3352800"/>
            <a:ext cx="3728945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Sixteen cycles of force matching on methane monomer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Seven parameters in FF: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Morse bonds, Urey-Bradley angles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Very low energy and force errors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(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>
                <a:latin typeface="Adobe Garamond Pro" pitchFamily="18" charset="0"/>
              </a:rPr>
              <a:t>E &lt; 0.1 kJ mol</a:t>
            </a:r>
            <a:r>
              <a:rPr lang="en-US" sz="2000" baseline="30000" dirty="0" smtClean="0">
                <a:latin typeface="Adobe Garamond Pro" pitchFamily="18" charset="0"/>
              </a:rPr>
              <a:t>-1</a:t>
            </a:r>
            <a:r>
              <a:rPr lang="en-US" sz="2000" dirty="0" smtClean="0">
                <a:latin typeface="Adobe Garamond Pro" pitchFamily="18" charset="0"/>
              </a:rPr>
              <a:t>,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>
                <a:latin typeface="Adobe Garamond Pro" pitchFamily="18" charset="0"/>
              </a:rPr>
              <a:t>F &lt; 2%)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Parameters converged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59400"/>
            <a:ext cx="14986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1" name="Picture 19" descr="C:\Users\leeping\Dropbox\Public\2009-10 Group Meeting\wham!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08" y="544513"/>
            <a:ext cx="191452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3" cstate="print"/>
          <a:srcRect t="15000" b="15000"/>
          <a:stretch>
            <a:fillRect/>
          </a:stretch>
        </p:blipFill>
        <p:spPr bwMode="auto">
          <a:xfrm>
            <a:off x="4918454" y="4465935"/>
            <a:ext cx="3417235" cy="2392065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Improving Convergence with WHAM</a:t>
            </a:r>
          </a:p>
        </p:txBody>
      </p:sp>
      <p:pic>
        <p:nvPicPr>
          <p:cNvPr id="18438" name="Picture 6" descr="C:\Users\leeping\Documents\Research\2010-11 Group-Meeting\chis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952750"/>
            <a:ext cx="4800600" cy="36004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24400" y="812581"/>
            <a:ext cx="42257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Each generation of the force field requires a new set of geometries and reference calculations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Weighted Histogram Analysis Method (WHAM) allows us to use reference calculation from previous force field generations</a:t>
            </a:r>
            <a:endParaRPr lang="en-US" sz="2000" i="1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With history information included, fluctuations in </a:t>
            </a:r>
            <a:r>
              <a:rPr lang="en-US" sz="2000" dirty="0" smtClean="0">
                <a:latin typeface="Symbol" charset="2"/>
                <a:cs typeface="Symbol" charset="2"/>
              </a:rPr>
              <a:t>c</a:t>
            </a:r>
            <a:r>
              <a:rPr lang="en-US" sz="2000" baseline="30000" dirty="0" smtClean="0">
                <a:latin typeface="Adobe Garamond Pro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are suppressed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505339"/>
            <a:ext cx="6023459" cy="3526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400" dirty="0" smtClean="0">
                <a:latin typeface="Helvetica World"/>
                <a:cs typeface="Helvetica World"/>
              </a:rPr>
              <a:t>Collaboration with A. K. Croft and W. </a:t>
            </a:r>
            <a:r>
              <a:rPr lang="en-US" sz="1400" dirty="0" err="1" smtClean="0">
                <a:latin typeface="Helvetica World"/>
                <a:cs typeface="Helvetica World"/>
              </a:rPr>
              <a:t>Groenewald</a:t>
            </a:r>
            <a:endParaRPr lang="en-US" sz="1400" dirty="0" smtClean="0">
              <a:latin typeface="Helvetica World"/>
              <a:cs typeface="Helvetica World"/>
            </a:endParaRPr>
          </a:p>
        </p:txBody>
      </p:sp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2" cstate="print"/>
          <a:srcRect t="15000" b="15000"/>
          <a:stretch>
            <a:fillRect/>
          </a:stretch>
        </p:blipFill>
        <p:spPr bwMode="auto">
          <a:xfrm>
            <a:off x="4918454" y="4465935"/>
            <a:ext cx="3417235" cy="2392065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Improving Convergence with WHAM</a:t>
            </a:r>
          </a:p>
        </p:txBody>
      </p:sp>
      <p:pic>
        <p:nvPicPr>
          <p:cNvPr id="18439" name="Picture 7" descr="C:\Users\leeping\Documents\Research\2010-11 Group-Meeting\params.png"/>
          <p:cNvPicPr>
            <a:picLocks noChangeAspect="1" noChangeArrowheads="1"/>
          </p:cNvPicPr>
          <p:nvPr/>
        </p:nvPicPr>
        <p:blipFill rotWithShape="1">
          <a:blip r:embed="rId3" cstate="print"/>
          <a:srcRect l="9523" t="8324" r="40485" b="50301"/>
          <a:stretch/>
        </p:blipFill>
        <p:spPr bwMode="auto">
          <a:xfrm>
            <a:off x="88900" y="602946"/>
            <a:ext cx="8966200" cy="424378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77295" y="5248870"/>
            <a:ext cx="376369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Above: WHAM (green) suppresses parameter fluctuations (blue) in force field for molecule on 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vie5S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887" y="625435"/>
            <a:ext cx="3048000" cy="3048000"/>
          </a:xfrm>
          <a:prstGeom prst="rect">
            <a:avLst/>
          </a:prstGeom>
        </p:spPr>
      </p:pic>
      <p:pic>
        <p:nvPicPr>
          <p:cNvPr id="11271" name="Picture 7" descr="C:\Users\leeping\Documents\Research\2010-11 Group-Meeting\Lipi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870" y="3308673"/>
            <a:ext cx="5610004" cy="315562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854700" y="598824"/>
            <a:ext cx="301500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Existing parameter libraries can be incomplete (e.g. OPLS-AA missing dihedral parameter in </a:t>
            </a:r>
            <a:r>
              <a:rPr lang="en-US" sz="2000" dirty="0" err="1" smtClean="0">
                <a:latin typeface="Adobe Garamond Pro" pitchFamily="18" charset="0"/>
              </a:rPr>
              <a:t>rubrene</a:t>
            </a:r>
            <a:r>
              <a:rPr lang="en-US" sz="2000" dirty="0" smtClean="0">
                <a:latin typeface="Adobe Garamond Pro" pitchFamily="18" charset="0"/>
              </a:rPr>
              <a:t>, an organic semiconductor material)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Dihedral angle manually parameterized; force field reproduces crystal structure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Propyl </a:t>
            </a:r>
            <a:r>
              <a:rPr lang="en-US" sz="2000" dirty="0" err="1" smtClean="0">
                <a:latin typeface="Adobe Garamond Pro" pitchFamily="18" charset="0"/>
              </a:rPr>
              <a:t>cyclopropane</a:t>
            </a:r>
            <a:r>
              <a:rPr lang="en-US" sz="2000" dirty="0" smtClean="0">
                <a:latin typeface="Adobe Garamond Pro" pitchFamily="18" charset="0"/>
              </a:rPr>
              <a:t> parameters used for </a:t>
            </a:r>
            <a:r>
              <a:rPr lang="en-US" sz="2000" dirty="0" err="1" smtClean="0">
                <a:latin typeface="Adobe Garamond Pro" pitchFamily="18" charset="0"/>
              </a:rPr>
              <a:t>mycolic</a:t>
            </a:r>
            <a:r>
              <a:rPr lang="en-US" sz="2000" dirty="0" smtClean="0">
                <a:latin typeface="Adobe Garamond Pro" pitchFamily="18" charset="0"/>
              </a:rPr>
              <a:t> acid</a:t>
            </a: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with kinks from </a:t>
            </a:r>
            <a:r>
              <a:rPr lang="en-US" sz="2000" dirty="0" err="1" smtClean="0">
                <a:latin typeface="Adobe Garamond Pro" pitchFamily="18" charset="0"/>
              </a:rPr>
              <a:t>cyclopropane</a:t>
            </a:r>
            <a:r>
              <a:rPr lang="en-US" sz="2000" dirty="0" smtClean="0">
                <a:latin typeface="Adobe Garamond Pro" pitchFamily="18" charset="0"/>
              </a:rPr>
              <a:t> rings</a:t>
            </a:r>
          </a:p>
        </p:txBody>
      </p:sp>
      <p:pic>
        <p:nvPicPr>
          <p:cNvPr id="11270" name="Picture 6" descr="C:\Users\leeping\Documents\Research\2010-11 Group-Meeting\rubrene-dihedr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152" y="3249795"/>
            <a:ext cx="5358548" cy="3327766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Applications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: Patching MM simulations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7" cstate="print"/>
          <a:srcRect t="15000" b="15000"/>
          <a:stretch>
            <a:fillRect/>
          </a:stretch>
        </p:blipFill>
        <p:spPr bwMode="auto">
          <a:xfrm>
            <a:off x="1222754" y="592435"/>
            <a:ext cx="3417235" cy="2392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5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Outline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047" y="817460"/>
            <a:ext cx="852590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</a:t>
            </a:r>
            <a:r>
              <a:rPr lang="en-US" sz="2400" b="1" dirty="0" smtClean="0">
                <a:latin typeface="Adobe Garamond Pro" pitchFamily="18" charset="0"/>
              </a:rPr>
              <a:t>Introduction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b="1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Physical chemistry and theoretical chemistry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The many faces of molecular dynamics simulation 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 Systematic optimization of force fields for molecular mechanics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Theory: Objective function,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configurational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sampling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Application: Polarizable force field for liquid water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Current challenges related to optimization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Stochastic approximation for noisy objective function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Dimensional analysis and regularization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Robust optimization</a:t>
            </a:r>
          </a:p>
        </p:txBody>
      </p:sp>
    </p:spTree>
    <p:extLst>
      <p:ext uri="{BB962C8B-B14F-4D97-AF65-F5344CB8AC3E}">
        <p14:creationId xmlns:p14="http://schemas.microsoft.com/office/powerpoint/2010/main" val="40458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13" y="1388533"/>
            <a:ext cx="4202675" cy="2413418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Six-site polarizable water model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2052" y="961876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Helvetica"/>
                <a:cs typeface="Helvetica"/>
              </a:rPr>
              <a:t>Five fluctuating-charge sites</a:t>
            </a:r>
            <a:endParaRPr lang="en-US" b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80178"/>
              </p:ext>
            </p:extLst>
          </p:nvPr>
        </p:nvGraphicFramePr>
        <p:xfrm>
          <a:off x="264319" y="4046360"/>
          <a:ext cx="8767762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7" name="Equation" r:id="rId4" imgW="4686300" imgH="1117600" progId="Equation.3">
                  <p:embed/>
                </p:oleObj>
              </mc:Choice>
              <mc:Fallback>
                <p:oleObj name="Equation" r:id="rId4" imgW="4686300" imgH="111760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9" y="4046360"/>
                        <a:ext cx="8767762" cy="209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950489" y="924127"/>
            <a:ext cx="3981596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28 adjustable parameters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(3 bonded, 4 angle, 9 electrostatic,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9 </a:t>
            </a:r>
            <a:r>
              <a:rPr lang="en-US" sz="2000" dirty="0" err="1" smtClean="0">
                <a:latin typeface="Adobe Garamond Pro" pitchFamily="18" charset="0"/>
              </a:rPr>
              <a:t>VdW</a:t>
            </a:r>
            <a:r>
              <a:rPr lang="en-US" sz="2000" dirty="0" smtClean="0">
                <a:latin typeface="Adobe Garamond Pro" pitchFamily="18" charset="0"/>
              </a:rPr>
              <a:t>, 3 virtual-site positions)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Configurations from running MD on small clusters (6, 9, 12, 15)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QM method: MP2, </a:t>
            </a:r>
            <a:r>
              <a:rPr lang="en-US" sz="2000" dirty="0" err="1" smtClean="0">
                <a:latin typeface="Adobe Garamond Pro" pitchFamily="18" charset="0"/>
              </a:rPr>
              <a:t>aug</a:t>
            </a:r>
            <a:r>
              <a:rPr lang="en-US" sz="2000" dirty="0" smtClean="0">
                <a:latin typeface="Adobe Garamond Pro" pitchFamily="18" charset="0"/>
              </a:rPr>
              <a:t>-cc-</a:t>
            </a:r>
            <a:r>
              <a:rPr lang="en-US" sz="2000" dirty="0" err="1" smtClean="0">
                <a:latin typeface="Adobe Garamond Pro" pitchFamily="18" charset="0"/>
              </a:rPr>
              <a:t>pVTZ</a:t>
            </a:r>
            <a:endParaRPr lang="en-US" sz="2000" dirty="0" smtClean="0">
              <a:latin typeface="Adobe Garamond Pr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67000" y="6485408"/>
            <a:ext cx="6475196" cy="3526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L. P. Wang, J. Chen and T. Van </a:t>
            </a:r>
            <a:r>
              <a:rPr lang="en-US" sz="1400" dirty="0" err="1" smtClean="0">
                <a:latin typeface="Helvetica World" pitchFamily="34" charset="0"/>
                <a:cs typeface="Helvetica World" pitchFamily="34" charset="0"/>
              </a:rPr>
              <a:t>Voorhis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submitted.</a:t>
            </a:r>
          </a:p>
        </p:txBody>
      </p:sp>
    </p:spTree>
    <p:extLst>
      <p:ext uri="{BB962C8B-B14F-4D97-AF65-F5344CB8AC3E}">
        <p14:creationId xmlns:p14="http://schemas.microsoft.com/office/powerpoint/2010/main" val="325497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455314" y="1009650"/>
            <a:ext cx="3571665" cy="37087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QTPIE (Chen and Martinez, </a:t>
            </a:r>
            <a:r>
              <a:rPr lang="en-US" sz="2000" i="1" dirty="0" smtClean="0">
                <a:latin typeface="Adobe Garamond Pro" pitchFamily="18" charset="0"/>
              </a:rPr>
              <a:t>CPL</a:t>
            </a:r>
            <a:r>
              <a:rPr lang="en-US" sz="2000" dirty="0" smtClean="0">
                <a:latin typeface="Adobe Garamond Pro" pitchFamily="18" charset="0"/>
              </a:rPr>
              <a:t> 2007) is a fluctuating-charge force field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At each time step, charges determined by solving a system of N linear equations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QTPIE (and other fluctuating charge models) implemented into custom GROMACS 4.0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Periodic boundary conditions using smooth cutoffs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Polarization via fluctuating charge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graphicFrame>
        <p:nvGraphicFramePr>
          <p:cNvPr id="7178" name="Object 10"/>
          <p:cNvGraphicFramePr>
            <a:graphicFrameLocks noChangeAspect="1"/>
          </p:cNvGraphicFramePr>
          <p:nvPr/>
        </p:nvGraphicFramePr>
        <p:xfrm>
          <a:off x="215039" y="779463"/>
          <a:ext cx="5048251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7" name="Equation" r:id="rId3" imgW="2831760" imgH="863280" progId="Equation.3">
                  <p:embed/>
                </p:oleObj>
              </mc:Choice>
              <mc:Fallback>
                <p:oleObj name="Equation" r:id="rId3" imgW="283176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039" y="779463"/>
                        <a:ext cx="5048251" cy="153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9" name="Object 11"/>
          <p:cNvGraphicFramePr>
            <a:graphicFrameLocks noChangeAspect="1"/>
          </p:cNvGraphicFramePr>
          <p:nvPr/>
        </p:nvGraphicFramePr>
        <p:xfrm>
          <a:off x="222257" y="2314575"/>
          <a:ext cx="3351213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8" name="Equation" r:id="rId5" imgW="1879560" imgH="888840" progId="Equation.3">
                  <p:embed/>
                </p:oleObj>
              </mc:Choice>
              <mc:Fallback>
                <p:oleObj name="Equation" r:id="rId5" imgW="187956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7" y="2314575"/>
                        <a:ext cx="3351213" cy="158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80" name="Picture 12" descr="C:\Users\leeping\Documents\Research\2010-11 Group-Meeting\cutoff.png"/>
          <p:cNvPicPr>
            <a:picLocks noChangeAspect="1" noChangeArrowheads="1"/>
          </p:cNvPicPr>
          <p:nvPr/>
        </p:nvPicPr>
        <p:blipFill>
          <a:blip r:embed="rId7" cstate="print"/>
          <a:srcRect b="41535"/>
          <a:stretch>
            <a:fillRect/>
          </a:stretch>
        </p:blipFill>
        <p:spPr bwMode="auto">
          <a:xfrm>
            <a:off x="137714" y="4075691"/>
            <a:ext cx="5034362" cy="241400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486400" y="5087826"/>
            <a:ext cx="3657600" cy="1160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400" b="1" dirty="0" smtClean="0"/>
              <a:t>Blue: Full damped Coulomb interaction</a:t>
            </a:r>
            <a:br>
              <a:rPr lang="en-US" sz="1400" b="1" dirty="0" smtClean="0"/>
            </a:br>
            <a:endParaRPr lang="en-US" sz="1400" b="1" dirty="0" smtClean="0"/>
          </a:p>
          <a:p>
            <a:pPr>
              <a:lnSpc>
                <a:spcPct val="125000"/>
              </a:lnSpc>
            </a:pPr>
            <a:r>
              <a:rPr lang="en-US" sz="1400" b="1" dirty="0" smtClean="0"/>
              <a:t>Purple: Cutoff at R=5 by constant shift</a:t>
            </a:r>
          </a:p>
          <a:p>
            <a:pPr>
              <a:lnSpc>
                <a:spcPct val="125000"/>
              </a:lnSpc>
            </a:pPr>
            <a:r>
              <a:rPr lang="en-US" sz="1400" b="1" dirty="0" smtClean="0"/>
              <a:t>Gold: Smoothed-force cutoff at R=5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8449" y="6227982"/>
            <a:ext cx="866775" cy="4485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 err="1" smtClean="0"/>
              <a:t>R</a:t>
            </a:r>
            <a:r>
              <a:rPr lang="en-US" sz="2000" b="1" baseline="-25000" dirty="0" err="1" smtClean="0"/>
              <a:t>ij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318592" y="4802430"/>
            <a:ext cx="809438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 err="1" smtClean="0"/>
              <a:t>J</a:t>
            </a:r>
            <a:r>
              <a:rPr lang="en-US" sz="2000" b="1" baseline="-25000" dirty="0" err="1" smtClean="0"/>
              <a:t>ij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R</a:t>
            </a:r>
            <a:r>
              <a:rPr lang="en-US" sz="2000" b="1" baseline="-25000" dirty="0" err="1" smtClean="0"/>
              <a:t>ij</a:t>
            </a:r>
            <a:r>
              <a:rPr lang="en-US" sz="20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385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C:\Users\leeping\Dropbox\Public\2011-09 Group Meeting\cmp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37223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4790" y="4944234"/>
            <a:ext cx="301752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widely used </a:t>
            </a:r>
            <a:r>
              <a:rPr lang="en-US" sz="2000" dirty="0" err="1" smtClean="0">
                <a:latin typeface="Adobe Garamond Pro" pitchFamily="18" charset="0"/>
              </a:rPr>
              <a:t>Lennard</a:t>
            </a:r>
            <a:r>
              <a:rPr lang="en-US" sz="2000" dirty="0" smtClean="0">
                <a:latin typeface="Adobe Garamond Pro" pitchFamily="18" charset="0"/>
              </a:rPr>
              <a:t>-Jones (12-6) interaction is too sharply repulsive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Buffered van der Waals potential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pic>
        <p:nvPicPr>
          <p:cNvPr id="20483" name="Picture 3" descr="C:\Users\leeping\Dropbox\Public\2011-09 Group Meeting\l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5655" y="4944233"/>
            <a:ext cx="2760345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Buckingham potential (exp-6) provides a more physical repulsion</a:t>
            </a:r>
            <a:endParaRPr lang="en-US" sz="2000" dirty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Potential is problematic due to singularity at r=0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02680" y="4944234"/>
            <a:ext cx="292227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No singularity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Same # of parameters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Tunable repulsion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437465"/>
              </p:ext>
            </p:extLst>
          </p:nvPr>
        </p:nvGraphicFramePr>
        <p:xfrm>
          <a:off x="971550" y="3978275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2" name="Equation" r:id="rId5" imgW="1523880" imgH="533160" progId="Equation.3">
                  <p:embed/>
                </p:oleObj>
              </mc:Choice>
              <mc:Fallback>
                <p:oleObj name="Equation" r:id="rId5" imgW="1523880" imgH="533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550" y="3978275"/>
                        <a:ext cx="15240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49031"/>
              </p:ext>
            </p:extLst>
          </p:nvPr>
        </p:nvGraphicFramePr>
        <p:xfrm>
          <a:off x="3854450" y="3978275"/>
          <a:ext cx="18796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3" name="Equation" r:id="rId7" imgW="1879560" imgH="672840" progId="Equation.3">
                  <p:embed/>
                </p:oleObj>
              </mc:Choice>
              <mc:Fallback>
                <p:oleObj name="Equation" r:id="rId7" imgW="187956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4450" y="3978275"/>
                        <a:ext cx="18796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05768"/>
              </p:ext>
            </p:extLst>
          </p:nvPr>
        </p:nvGraphicFramePr>
        <p:xfrm>
          <a:off x="6387465" y="3978275"/>
          <a:ext cx="2552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4" name="Equation" r:id="rId9" imgW="2552400" imgH="672840" progId="Equation.3">
                  <p:embed/>
                </p:oleObj>
              </mc:Choice>
              <mc:Fallback>
                <p:oleObj name="Equation" r:id="rId9" imgW="255240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87465" y="3978275"/>
                        <a:ext cx="25527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2" name="Picture 2" descr="C:\Users\leeping\Dropbox\Public\2011-09 Group Meeting\buc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leeping\Dropbox\Public\2011-09 Group Meeting\buff2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707" y="524452"/>
            <a:ext cx="3105647" cy="3108107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Results: Atomistic energies and forces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pic>
        <p:nvPicPr>
          <p:cNvPr id="17" name="Picture 43" descr="C:\Users\leeping\Documents\Research\Posters\pl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2225"/>
            <a:ext cx="4689526" cy="450929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160039" y="1245689"/>
            <a:ext cx="3571665" cy="44781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en-US" sz="2000" b="1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17 total cycles of self-consistent energy and force matching (&gt;5,000 RI-MP2 force </a:t>
            </a:r>
            <a:r>
              <a:rPr lang="en-US" sz="2000" dirty="0" err="1" smtClean="0">
                <a:latin typeface="Adobe Garamond Pro" pitchFamily="18" charset="0"/>
              </a:rPr>
              <a:t>calcs</a:t>
            </a:r>
            <a:r>
              <a:rPr lang="en-US" sz="2000" dirty="0" smtClean="0">
                <a:latin typeface="Adobe Garamond Pro" pitchFamily="18" charset="0"/>
              </a:rPr>
              <a:t>.)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Include water molecule </a:t>
            </a:r>
            <a:r>
              <a:rPr lang="en-US" sz="2000" dirty="0" err="1" smtClean="0">
                <a:latin typeface="Adobe Garamond Pro" pitchFamily="18" charset="0"/>
              </a:rPr>
              <a:t>multipole</a:t>
            </a:r>
            <a:r>
              <a:rPr lang="en-US" sz="2000" dirty="0" smtClean="0">
                <a:latin typeface="Adobe Garamond Pro" pitchFamily="18" charset="0"/>
              </a:rPr>
              <a:t> moments, dipole </a:t>
            </a:r>
            <a:r>
              <a:rPr lang="en-US" sz="2000" dirty="0" err="1" smtClean="0">
                <a:latin typeface="Adobe Garamond Pro" pitchFamily="18" charset="0"/>
              </a:rPr>
              <a:t>polarizability</a:t>
            </a:r>
            <a:r>
              <a:rPr lang="en-US" sz="2000" dirty="0" smtClean="0">
                <a:latin typeface="Adobe Garamond Pro" pitchFamily="18" charset="0"/>
              </a:rPr>
              <a:t> in objective function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Energies of water clusters matched to within 1 kcal/</a:t>
            </a:r>
            <a:r>
              <a:rPr lang="en-US" sz="2000" dirty="0" err="1" smtClean="0">
                <a:latin typeface="Adobe Garamond Pro" pitchFamily="18" charset="0"/>
              </a:rPr>
              <a:t>mol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Atomistic forces are correct to within 10%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Visually, forces from MM and QM are nearly identical</a:t>
            </a:r>
          </a:p>
        </p:txBody>
      </p:sp>
    </p:spTree>
    <p:extLst>
      <p:ext uri="{BB962C8B-B14F-4D97-AF65-F5344CB8AC3E}">
        <p14:creationId xmlns:p14="http://schemas.microsoft.com/office/powerpoint/2010/main" val="38197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Results: Bulk properties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pic>
        <p:nvPicPr>
          <p:cNvPr id="6" name="Picture 49" descr="C:\Users\leeping\Documents\Research\Posters\rdfoo_Page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9244"/>
            <a:ext cx="2743200" cy="2743200"/>
          </a:xfrm>
          <a:prstGeom prst="rect">
            <a:avLst/>
          </a:prstGeom>
          <a:noFill/>
        </p:spPr>
      </p:pic>
      <p:pic>
        <p:nvPicPr>
          <p:cNvPr id="7" name="Picture 50" descr="C:\Users\leeping\Documents\Research\Posters\rdfoo_Page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7813"/>
            <a:ext cx="2743200" cy="2743200"/>
          </a:xfrm>
          <a:prstGeom prst="rect">
            <a:avLst/>
          </a:prstGeom>
          <a:noFill/>
        </p:spPr>
      </p:pic>
      <p:pic>
        <p:nvPicPr>
          <p:cNvPr id="8" name="Picture 51" descr="C:\Users\leeping\Documents\Research\Posters\rdfoo_Page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297813"/>
            <a:ext cx="2743200" cy="2743200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158721"/>
              </p:ext>
            </p:extLst>
          </p:nvPr>
        </p:nvGraphicFramePr>
        <p:xfrm>
          <a:off x="2949215" y="873011"/>
          <a:ext cx="5966186" cy="2075666"/>
        </p:xfrm>
        <a:graphic>
          <a:graphicData uri="http://schemas.openxmlformats.org/drawingml/2006/table">
            <a:tbl>
              <a:tblPr firstRow="1" bandRow="1">
                <a:effectLst/>
                <a:tableStyleId>{0505E3EF-67EA-436B-97B2-0124C06EBD24}</a:tableStyleId>
              </a:tblPr>
              <a:tblGrid>
                <a:gridCol w="3366394"/>
                <a:gridCol w="1299895"/>
                <a:gridCol w="1299897"/>
              </a:tblGrid>
              <a:tr h="3466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Property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Calculated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Experiment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Density (kg m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-3</a:t>
                      </a: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1040 ± 10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1000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Dielectric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constant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85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78.4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Diffusion constant (10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-5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cm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2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s-1)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1.5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2.3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Density maximum (ºC)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&lt;6ºC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4ºC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Solution phase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d</a:t>
                      </a: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ipole moment (D)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2.6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2.3 – 2.9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86400" y="3436438"/>
            <a:ext cx="3571665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Bulk properties were computed to validate force field; </a:t>
            </a:r>
            <a:r>
              <a:rPr lang="en-US" sz="2000" u="sng" dirty="0" smtClean="0">
                <a:latin typeface="Adobe Garamond Pro" pitchFamily="18" charset="0"/>
              </a:rPr>
              <a:t>not fitted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Calculated radial distribution function (</a:t>
            </a:r>
            <a:r>
              <a:rPr lang="en-US" sz="2000" b="1" dirty="0" smtClean="0">
                <a:solidFill>
                  <a:srgbClr val="008000"/>
                </a:solidFill>
                <a:latin typeface="Adobe Garamond Pro" pitchFamily="18" charset="0"/>
              </a:rPr>
              <a:t>green</a:t>
            </a:r>
            <a:r>
              <a:rPr lang="en-US" sz="2000" dirty="0" smtClean="0">
                <a:latin typeface="Adobe Garamond Pro" pitchFamily="18" charset="0"/>
              </a:rPr>
              <a:t>) agrees with experiment (</a:t>
            </a:r>
            <a:r>
              <a:rPr lang="en-US" sz="2000" b="1" dirty="0" smtClean="0">
                <a:solidFill>
                  <a:srgbClr val="0000FF"/>
                </a:solidFill>
                <a:latin typeface="Adobe Garamond Pro" pitchFamily="18" charset="0"/>
              </a:rPr>
              <a:t>blue</a:t>
            </a:r>
            <a:r>
              <a:rPr lang="en-US" sz="2000" dirty="0" smtClean="0">
                <a:latin typeface="Adobe Garamond Pro" pitchFamily="18" charset="0"/>
              </a:rPr>
              <a:t>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Basically accurate density and dielectric constant, diffusion constant underestimated by ~40%</a:t>
            </a:r>
          </a:p>
        </p:txBody>
      </p:sp>
    </p:spTree>
    <p:extLst>
      <p:ext uri="{BB962C8B-B14F-4D97-AF65-F5344CB8AC3E}">
        <p14:creationId xmlns:p14="http://schemas.microsoft.com/office/powerpoint/2010/main" val="38922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088"/>
            <a:ext cx="7376163" cy="565437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Recent progress: Major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 rewriting of code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68533" y="2659623"/>
            <a:ext cx="2675467" cy="20159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Framework supports fitting of diverse reference data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Source code and installer freely available on the Web</a:t>
            </a:r>
          </a:p>
        </p:txBody>
      </p:sp>
    </p:spTree>
    <p:extLst>
      <p:ext uri="{BB962C8B-B14F-4D97-AF65-F5344CB8AC3E}">
        <p14:creationId xmlns:p14="http://schemas.microsoft.com/office/powerpoint/2010/main" val="208842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Mo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76" y="4422744"/>
            <a:ext cx="2540000" cy="1905000"/>
          </a:xfrm>
          <a:prstGeom prst="rect">
            <a:avLst/>
          </a:prstGeom>
        </p:spPr>
      </p:pic>
      <p:pic>
        <p:nvPicPr>
          <p:cNvPr id="59" name="NewMov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6127" y="5847497"/>
            <a:ext cx="1070704" cy="116290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Refitting and improving the AMOEBA force field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We plan to </a:t>
            </a:r>
            <a:r>
              <a:rPr lang="en-US" sz="3200" dirty="0" err="1" smtClean="0">
                <a:latin typeface="Adobe Garamond Pro" pitchFamily="18" charset="0"/>
                <a:ea typeface="STXingkai" pitchFamily="2" charset="-122"/>
              </a:rPr>
              <a:t>reparameterize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 the AMOEBA force field. (Collaboration with Teresa Head-Gordon)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00" y="4102100"/>
            <a:ext cx="3175000" cy="266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276" y="1851811"/>
            <a:ext cx="784054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Adobe Garamond Pro" pitchFamily="18" charset="0"/>
              </a:rPr>
              <a:t>Old AMOEBA force field: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Point charge, dipole, and </a:t>
            </a:r>
            <a:r>
              <a:rPr lang="en-US" sz="2000" dirty="0" err="1" smtClean="0">
                <a:latin typeface="Adobe Garamond Pro" pitchFamily="18" charset="0"/>
                <a:cs typeface="Monaco"/>
              </a:rPr>
              <a:t>quadrupole</a:t>
            </a:r>
            <a:r>
              <a:rPr lang="en-US" sz="2000" dirty="0" smtClean="0">
                <a:latin typeface="Adobe Garamond Pro" pitchFamily="18" charset="0"/>
                <a:cs typeface="Monaco"/>
              </a:rPr>
              <a:t> on each atom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Polarizable point dipole on each atom with short-range damping</a:t>
            </a:r>
            <a:endParaRPr lang="en-US" sz="2000" dirty="0">
              <a:latin typeface="Adobe Garamond Pro" pitchFamily="18" charset="0"/>
              <a:cs typeface="Monaco"/>
            </a:endParaRPr>
          </a:p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Adobe Garamond Pro" pitchFamily="18" charset="0"/>
                <a:cs typeface="Monaco"/>
              </a:rPr>
              <a:t>New </a:t>
            </a:r>
            <a:r>
              <a:rPr lang="en-US" sz="2000" b="1" dirty="0" err="1" smtClean="0">
                <a:latin typeface="Adobe Garamond Pro" pitchFamily="18" charset="0"/>
                <a:cs typeface="Monaco"/>
              </a:rPr>
              <a:t>iAMOEBA</a:t>
            </a:r>
            <a:r>
              <a:rPr lang="en-US" sz="2000" b="1" dirty="0" smtClean="0">
                <a:latin typeface="Adobe Garamond Pro" pitchFamily="18" charset="0"/>
                <a:cs typeface="Monaco"/>
              </a:rPr>
              <a:t> force field: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Determine polarizable dipoles from fixed multiples </a:t>
            </a:r>
            <a:r>
              <a:rPr lang="en-US" sz="2000" b="1" dirty="0" smtClean="0">
                <a:latin typeface="Adobe Garamond Pro" pitchFamily="18" charset="0"/>
                <a:cs typeface="Monaco"/>
              </a:rPr>
              <a:t>directly</a:t>
            </a:r>
            <a:r>
              <a:rPr lang="en-US" sz="2000" dirty="0" smtClean="0">
                <a:latin typeface="Adobe Garamond Pro" pitchFamily="18" charset="0"/>
                <a:cs typeface="Monaco"/>
              </a:rPr>
              <a:t> (no SCF)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630512" y="5232400"/>
            <a:ext cx="871747" cy="431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5652660" y="4092189"/>
            <a:ext cx="1637939" cy="2477119"/>
            <a:chOff x="5652660" y="4377939"/>
            <a:chExt cx="1637939" cy="24771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660" y="4377939"/>
              <a:ext cx="832641" cy="91439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924" y="5946541"/>
              <a:ext cx="879675" cy="908517"/>
            </a:xfrm>
            <a:prstGeom prst="rect">
              <a:avLst/>
            </a:prstGeom>
          </p:spPr>
        </p:pic>
      </p:grpSp>
      <p:cxnSp>
        <p:nvCxnSpPr>
          <p:cNvPr id="16" name="Straight Arrow Connector 15"/>
          <p:cNvCxnSpPr/>
          <p:nvPr/>
        </p:nvCxnSpPr>
        <p:spPr>
          <a:xfrm flipH="1" flipV="1">
            <a:off x="5079955" y="5694244"/>
            <a:ext cx="67732" cy="327308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413375" y="5232400"/>
            <a:ext cx="463550" cy="838200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62600" y="5728029"/>
            <a:ext cx="1253822" cy="529896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6478794" y="4095131"/>
            <a:ext cx="2585118" cy="2464419"/>
            <a:chOff x="6558882" y="4174739"/>
            <a:chExt cx="2585118" cy="24644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729" y="4174739"/>
              <a:ext cx="832641" cy="914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869" y="4174739"/>
              <a:ext cx="832641" cy="914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324" y="5730641"/>
              <a:ext cx="879676" cy="9085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388" y="5730641"/>
              <a:ext cx="879676" cy="908517"/>
            </a:xfrm>
            <a:prstGeom prst="rect">
              <a:avLst/>
            </a:prstGeom>
          </p:spPr>
        </p:pic>
        <p:sp>
          <p:nvSpPr>
            <p:cNvPr id="35" name="Cross 34"/>
            <p:cNvSpPr/>
            <p:nvPr/>
          </p:nvSpPr>
          <p:spPr>
            <a:xfrm>
              <a:off x="7241979" y="6026266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ross 35"/>
            <p:cNvSpPr/>
            <p:nvPr/>
          </p:nvSpPr>
          <p:spPr>
            <a:xfrm>
              <a:off x="8126585" y="6026266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ross 36"/>
            <p:cNvSpPr/>
            <p:nvPr/>
          </p:nvSpPr>
          <p:spPr>
            <a:xfrm>
              <a:off x="6558882" y="4461902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ross 37"/>
            <p:cNvSpPr/>
            <p:nvPr/>
          </p:nvSpPr>
          <p:spPr>
            <a:xfrm>
              <a:off x="7500693" y="4461902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 descr="HChg2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1" y="5651500"/>
            <a:ext cx="897101" cy="914400"/>
          </a:xfrm>
          <a:prstGeom prst="rect">
            <a:avLst/>
          </a:prstGeom>
        </p:spPr>
      </p:pic>
      <p:pic>
        <p:nvPicPr>
          <p:cNvPr id="54" name="Picture 53" descr="HDip2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1" y="5651500"/>
            <a:ext cx="897101" cy="9144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1" y="5651500"/>
            <a:ext cx="897100" cy="914400"/>
          </a:xfrm>
          <a:prstGeom prst="rect">
            <a:avLst/>
          </a:prstGeom>
        </p:spPr>
      </p:pic>
      <p:sp>
        <p:nvSpPr>
          <p:cNvPr id="56" name="Cross 55"/>
          <p:cNvSpPr/>
          <p:nvPr/>
        </p:nvSpPr>
        <p:spPr>
          <a:xfrm>
            <a:off x="3224891" y="5946658"/>
            <a:ext cx="286018" cy="286018"/>
          </a:xfrm>
          <a:prstGeom prst="plus">
            <a:avLst>
              <a:gd name="adj" fmla="val 4166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ross 56"/>
          <p:cNvSpPr/>
          <p:nvPr/>
        </p:nvSpPr>
        <p:spPr>
          <a:xfrm>
            <a:off x="4109497" y="5946658"/>
            <a:ext cx="286018" cy="286018"/>
          </a:xfrm>
          <a:prstGeom prst="plus">
            <a:avLst>
              <a:gd name="adj" fmla="val 4166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103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  <p:bldLst>
      <p:bldP spid="9" grpId="0" build="p" animBg="1"/>
      <p:bldP spid="56" grpId="0" uiExpand="1" animBg="1"/>
      <p:bldP spid="57" grpId="0" uiExpan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Outline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047" y="817460"/>
            <a:ext cx="852590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 Introduction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 Physical chemistry and theoretical chemistry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 The many faces of molecular dynamics simulation 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7F7F7F"/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rgbClr val="7F7F7F"/>
                </a:solidFill>
                <a:latin typeface="Adobe Garamond Pro" pitchFamily="18" charset="0"/>
              </a:rPr>
              <a:t>Systematic optimization of force fields for molecular mechanics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7F7F7F"/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rgbClr val="7F7F7F"/>
                </a:solidFill>
                <a:latin typeface="Adobe Garamond Pro" pitchFamily="18" charset="0"/>
              </a:rPr>
              <a:t>Theory: Objective function, </a:t>
            </a:r>
            <a:r>
              <a:rPr lang="en-US" sz="2400" dirty="0" err="1" smtClean="0">
                <a:solidFill>
                  <a:srgbClr val="7F7F7F"/>
                </a:solidFill>
                <a:latin typeface="Adobe Garamond Pro" pitchFamily="18" charset="0"/>
              </a:rPr>
              <a:t>configurational</a:t>
            </a:r>
            <a:r>
              <a:rPr lang="en-US" sz="2400" dirty="0" smtClean="0">
                <a:solidFill>
                  <a:srgbClr val="7F7F7F"/>
                </a:solidFill>
                <a:latin typeface="Adobe Garamond Pro" pitchFamily="18" charset="0"/>
              </a:rPr>
              <a:t> sampling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7F7F7F"/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rgbClr val="7F7F7F"/>
                </a:solidFill>
                <a:latin typeface="Adobe Garamond Pro" pitchFamily="18" charset="0"/>
              </a:rPr>
              <a:t>Application: Polarizable force field for liquid water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b="1" dirty="0">
                <a:latin typeface="Adobe Garamond Pro" pitchFamily="18" charset="0"/>
              </a:rPr>
              <a:t> Current challenges related to optimization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Stochastic approximation for noisy objective function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Dimensional analysis and regularization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Robust </a:t>
            </a:r>
            <a:r>
              <a:rPr lang="en-US" sz="2400" dirty="0" smtClean="0">
                <a:latin typeface="Adobe Garamond Pro" pitchFamily="18" charset="0"/>
              </a:rPr>
              <a:t>optimization</a:t>
            </a:r>
            <a:endParaRPr lang="en-US" sz="2400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si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1" y="2971801"/>
            <a:ext cx="3886200" cy="3886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Challenge: Fitting experimental measurements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78400" y="653027"/>
            <a:ext cx="4079665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We want the force field to reproduce known experimental measurements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Unfortunately, fitting energies and forces doesn’t give correct densities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Goal: Include liquid properties (e.g. density) in objective function</a:t>
            </a:r>
            <a:endParaRPr lang="en-US" sz="2000" dirty="0">
              <a:latin typeface="Adobe Garamond Pro" pitchFamily="18" charset="0"/>
            </a:endParaRPr>
          </a:p>
        </p:txBody>
      </p:sp>
      <p:pic>
        <p:nvPicPr>
          <p:cNvPr id="8" name="Picture 7" descr="waterbo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952500"/>
            <a:ext cx="4787900" cy="47879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3374" y="5783827"/>
            <a:ext cx="50768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dobe Garamond Pro" pitchFamily="18" charset="0"/>
              </a:rPr>
              <a:t>Simulating the liquid density: The size of the periodic simulation cell fluctuates against an external pressure.</a:t>
            </a:r>
          </a:p>
        </p:txBody>
      </p:sp>
    </p:spTree>
    <p:extLst>
      <p:ext uri="{BB962C8B-B14F-4D97-AF65-F5344CB8AC3E}">
        <p14:creationId xmlns:p14="http://schemas.microsoft.com/office/powerpoint/2010/main" val="284890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7000" y="2494527"/>
            <a:ext cx="50768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dobe Garamond Pro" pitchFamily="18" charset="0"/>
              </a:rPr>
              <a:t>Finite difference SA: Estimate each element of the objective function’s derivative using finite difference</a:t>
            </a:r>
          </a:p>
        </p:txBody>
      </p:sp>
      <p:pic>
        <p:nvPicPr>
          <p:cNvPr id="3" name="Picture 2" descr="densit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1" y="2971801"/>
            <a:ext cx="3886200" cy="3886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Challenge: Fitting experimental measurements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78400" y="741927"/>
            <a:ext cx="4079665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Density simulations are </a:t>
            </a:r>
            <a:r>
              <a:rPr lang="en-US" sz="2000" b="1" dirty="0" smtClean="0">
                <a:latin typeface="Adobe Garamond Pro" pitchFamily="18" charset="0"/>
              </a:rPr>
              <a:t>costly</a:t>
            </a:r>
            <a:r>
              <a:rPr lang="en-US" sz="2000" dirty="0" smtClean="0">
                <a:latin typeface="Adobe Garamond Pro" pitchFamily="18" charset="0"/>
              </a:rPr>
              <a:t> (1-2 hours on a high-end GPU processor)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Contributions to the objective function are </a:t>
            </a:r>
            <a:r>
              <a:rPr lang="en-US" sz="2000" b="1" dirty="0" smtClean="0">
                <a:latin typeface="Adobe Garamond Pro" pitchFamily="18" charset="0"/>
              </a:rPr>
              <a:t>noisy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Try using simultaneous perturbation stochastic approximation (SPSA)</a:t>
            </a:r>
            <a:endParaRPr lang="en-US" sz="2000" dirty="0">
              <a:latin typeface="Adobe Garamond Pro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122510"/>
              </p:ext>
            </p:extLst>
          </p:nvPr>
        </p:nvGraphicFramePr>
        <p:xfrm>
          <a:off x="535517" y="1498600"/>
          <a:ext cx="4259792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8" name="Equation" r:id="rId4" imgW="2044700" imgH="457200" progId="Equation.3">
                  <p:embed/>
                </p:oleObj>
              </mc:Choice>
              <mc:Fallback>
                <p:oleObj name="Equation" r:id="rId4" imgW="2044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5517" y="1498600"/>
                        <a:ext cx="4259792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7000" y="5288527"/>
            <a:ext cx="50768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dobe Garamond Pro" pitchFamily="18" charset="0"/>
              </a:rPr>
              <a:t>Simultaneous perturbation SA: Use a single finite difference step to estimate </a:t>
            </a:r>
            <a:r>
              <a:rPr lang="en-US" i="1" dirty="0" smtClean="0">
                <a:latin typeface="Adobe Garamond Pro" pitchFamily="18" charset="0"/>
              </a:rPr>
              <a:t>all</a:t>
            </a:r>
            <a:r>
              <a:rPr lang="en-US" dirty="0" smtClean="0">
                <a:latin typeface="Adobe Garamond Pro" pitchFamily="18" charset="0"/>
              </a:rPr>
              <a:t> elements of the objective function’s derivative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799747"/>
              </p:ext>
            </p:extLst>
          </p:nvPr>
        </p:nvGraphicFramePr>
        <p:xfrm>
          <a:off x="298450" y="3517900"/>
          <a:ext cx="473551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9" name="Equation" r:id="rId6" imgW="2273300" imgH="457200" progId="Equation.3">
                  <p:embed/>
                </p:oleObj>
              </mc:Choice>
              <mc:Fallback>
                <p:oleObj name="Equation" r:id="rId6" imgW="2273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8450" y="3517900"/>
                        <a:ext cx="4735513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SPSA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908300"/>
            <a:ext cx="3949700" cy="394970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80851"/>
              </p:ext>
            </p:extLst>
          </p:nvPr>
        </p:nvGraphicFramePr>
        <p:xfrm>
          <a:off x="1514475" y="4581525"/>
          <a:ext cx="2303463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0" name="Equation" r:id="rId9" imgW="1104900" imgH="215900" progId="Equation.3">
                  <p:embed/>
                </p:oleObj>
              </mc:Choice>
              <mc:Fallback>
                <p:oleObj name="Equation" r:id="rId9" imgW="1104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14475" y="4581525"/>
                        <a:ext cx="2303463" cy="449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03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Introduction: Physical Chemistry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625435"/>
            <a:ext cx="86027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Physics helps us to understand chemical processes.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555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11" y="2615983"/>
            <a:ext cx="2974625" cy="73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50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5" y="2404214"/>
            <a:ext cx="1232672" cy="116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3830" y="2043766"/>
            <a:ext cx="4570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Synthesis</a:t>
            </a:r>
            <a:r>
              <a:rPr lang="en-US" sz="1600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 of new chemical compounds</a:t>
            </a:r>
            <a:endParaRPr lang="en-US" sz="1600" dirty="0">
              <a:solidFill>
                <a:srgbClr val="C0000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0585" y="3598984"/>
            <a:ext cx="221089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Bulletproof fabric “Kevlar”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5550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40" y="5071092"/>
            <a:ext cx="1525555" cy="70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93830" y="4518334"/>
            <a:ext cx="4570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Accelerating chemical reactions via </a:t>
            </a: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catalysis</a:t>
            </a:r>
            <a:endParaRPr lang="en-US" sz="1600" b="1" dirty="0">
              <a:solidFill>
                <a:srgbClr val="C0000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555015" name="Picture 7" descr="C:\Users\leeping\Downloads\365px-Reduction_minerais_par_CO_general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31" y="4988233"/>
            <a:ext cx="1155396" cy="87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303436" y="5861902"/>
            <a:ext cx="20145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Catalytic converter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99473" y="1286410"/>
            <a:ext cx="38227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Adobe Garamond Pro" pitchFamily="18" charset="0"/>
                <a:ea typeface="STXingkai" pitchFamily="2" charset="-122"/>
              </a:rPr>
              <a:t>Chemical bonding and reactivity</a:t>
            </a:r>
            <a:endParaRPr lang="en-US" sz="20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55501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28" y="2048071"/>
            <a:ext cx="1464065" cy="105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5136890" y="1672804"/>
            <a:ext cx="3369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Electric potentials </a:t>
            </a: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(electrochemistry)</a:t>
            </a:r>
            <a:endParaRPr lang="en-US" sz="1600" b="1" dirty="0">
              <a:solidFill>
                <a:srgbClr val="C0000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555019" name="Picture 11" descr="C:\Users\leeping\Downloads\Padimate_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28" y="3397685"/>
            <a:ext cx="1556180" cy="14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5020" name="Picture 12" descr="C:\Users\leeping\Downloads\pauly-d-jersey-shore-502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74" y="3567356"/>
            <a:ext cx="1818696" cy="10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5021" name="Picture 13" descr="C:\Users\leeping\Downloads\350px-1xbb.ribbon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t="37295" r="8520" b="21895"/>
          <a:stretch/>
        </p:blipFill>
        <p:spPr bwMode="auto">
          <a:xfrm>
            <a:off x="6591366" y="5158739"/>
            <a:ext cx="2377440" cy="15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821736" y="1286410"/>
            <a:ext cx="38227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Adobe Garamond Pro" pitchFamily="18" charset="0"/>
                <a:ea typeface="STXingkai" pitchFamily="2" charset="-122"/>
              </a:rPr>
              <a:t>Molecular interactions with:</a:t>
            </a:r>
            <a:endParaRPr lang="en-US" sz="20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" name="&quot;No&quot; Symbol 1"/>
          <p:cNvSpPr/>
          <p:nvPr/>
        </p:nvSpPr>
        <p:spPr>
          <a:xfrm>
            <a:off x="5610597" y="3477117"/>
            <a:ext cx="1210898" cy="1210896"/>
          </a:xfrm>
          <a:prstGeom prst="noSmoking">
            <a:avLst>
              <a:gd name="adj" fmla="val 1112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5136890" y="3096562"/>
            <a:ext cx="3369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Light</a:t>
            </a: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 (photochemistry)</a:t>
            </a:r>
            <a:endParaRPr lang="en-US" sz="1600" b="1" dirty="0">
              <a:solidFill>
                <a:srgbClr val="C0000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4954324" y="4777052"/>
            <a:ext cx="37343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Other molecules </a:t>
            </a: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(</a:t>
            </a:r>
            <a:r>
              <a:rPr lang="en-US" sz="1600" b="1" dirty="0" err="1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noncovalent</a:t>
            </a: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 interactions)</a:t>
            </a:r>
            <a:endParaRPr lang="en-US" sz="1600" b="1" dirty="0">
              <a:solidFill>
                <a:srgbClr val="C0000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5388369" y="2251143"/>
            <a:ext cx="221089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Basic diagram of</a:t>
            </a:r>
            <a:br>
              <a:rPr lang="en-US" sz="16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battery operation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7253685" y="4143200"/>
            <a:ext cx="221089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OD-PABA, </a:t>
            </a:r>
            <a:br>
              <a:rPr lang="en-US" sz="16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found in sunscreen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4647781" y="5577456"/>
            <a:ext cx="22108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Anticancer drug</a:t>
            </a:r>
            <a:br>
              <a:rPr lang="en-US" sz="16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“</a:t>
            </a:r>
            <a:r>
              <a:rPr lang="en-US" sz="1600" dirty="0" err="1" smtClean="0">
                <a:latin typeface="Adobe Garamond Pro" pitchFamily="18" charset="0"/>
                <a:ea typeface="STXingkai" pitchFamily="2" charset="-122"/>
              </a:rPr>
              <a:t>Gleevec</a:t>
            </a: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” docking</a:t>
            </a:r>
            <a:br>
              <a:rPr lang="en-US" sz="16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into tyrosine kinase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62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5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5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8" grpId="0"/>
      <p:bldP spid="19" grpId="0"/>
      <p:bldP spid="23" grpId="0"/>
      <p:bldP spid="29" grpId="0"/>
      <p:bldP spid="2" grpId="0" animBg="1"/>
      <p:bldP spid="32" grpId="0"/>
      <p:bldP spid="33" grpId="0"/>
      <p:bldP spid="35" grpId="0"/>
      <p:bldP spid="36" grpId="0"/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409700" y="1737371"/>
            <a:ext cx="346710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1400" i="1" dirty="0" smtClean="0">
                <a:solidFill>
                  <a:srgbClr val="0000FF"/>
                </a:solidFill>
                <a:latin typeface="Adobe Garamond Pro" pitchFamily="18" charset="0"/>
              </a:rPr>
              <a:t>Different parameter types have very different sizes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87174" y="1534733"/>
            <a:ext cx="2305426" cy="2432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0" y="3553471"/>
            <a:ext cx="602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latin typeface="Adobe Garamond Pro" pitchFamily="18" charset="0"/>
              </a:rPr>
              <a:t>Contour plot in “mathematical” parameter space </a:t>
            </a:r>
            <a:r>
              <a:rPr lang="en-US" sz="2000" dirty="0" smtClean="0">
                <a:latin typeface="Adobe Garamond Pro" pitchFamily="18" charset="0"/>
                <a:sym typeface="Wingdings"/>
              </a:rPr>
              <a:t></a:t>
            </a:r>
            <a:endParaRPr lang="en-US" sz="2000" dirty="0" smtClean="0">
              <a:latin typeface="Adobe Garamond Pro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" y="3553471"/>
            <a:ext cx="556854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000" dirty="0" smtClean="0">
                <a:latin typeface="Adobe Garamond Pro" pitchFamily="18" charset="0"/>
              </a:rPr>
              <a:t>Contour plot of </a:t>
            </a:r>
            <a:r>
              <a:rPr lang="en-US" sz="2000" dirty="0">
                <a:latin typeface="Symbol" pitchFamily="18" charset="2"/>
              </a:rPr>
              <a:t>c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in “physical” parameter space </a:t>
            </a:r>
            <a:r>
              <a:rPr lang="en-US" sz="2000" dirty="0" smtClean="0">
                <a:latin typeface="Adobe Garamond Pro" pitchFamily="18" charset="0"/>
                <a:sym typeface="Wingdings"/>
              </a:rPr>
              <a:t></a:t>
            </a:r>
            <a:r>
              <a:rPr lang="en-US" sz="2000" dirty="0" smtClean="0">
                <a:latin typeface="Adobe Garamond Pro" pitchFamily="18" charset="0"/>
              </a:rPr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Challenge: 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Dimensional analysis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1781" y="4038842"/>
            <a:ext cx="8431815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Force field parameters have distinct physical units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and their size depends on the unit system.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We treat all force field parameters on the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same footing, so they must be rescaled.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In the rescaled space, we can examine</a:t>
            </a:r>
            <a:r>
              <a:rPr lang="en-US" sz="2000" dirty="0">
                <a:latin typeface="Adobe Garamond Pro" pitchFamily="18" charset="0"/>
              </a:rPr>
              <a:t/>
            </a:r>
            <a:br>
              <a:rPr lang="en-US" sz="2000" dirty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eigenvectors of the Hessian for linear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dependencies or apply regularization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336153" y="1232841"/>
            <a:ext cx="0" cy="209387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V="1">
            <a:off x="7385566" y="2266270"/>
            <a:ext cx="0" cy="209387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287746" y="663840"/>
            <a:ext cx="3968194" cy="2094361"/>
            <a:chOff x="6441366" y="663840"/>
            <a:chExt cx="3968194" cy="2094361"/>
          </a:xfrm>
        </p:grpSpPr>
        <p:cxnSp>
          <p:nvCxnSpPr>
            <p:cNvPr id="32" name="Straight Arrow Connector 31"/>
            <p:cNvCxnSpPr/>
            <p:nvPr/>
          </p:nvCxnSpPr>
          <p:spPr>
            <a:xfrm flipH="1">
              <a:off x="7221945" y="2049970"/>
              <a:ext cx="1058455" cy="708231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7605995" y="1033508"/>
              <a:ext cx="682192" cy="1019538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441366" y="663840"/>
              <a:ext cx="39681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 dirty="0" smtClean="0">
                  <a:latin typeface="Adobe Garamond Pro" pitchFamily="18" charset="0"/>
                </a:rPr>
                <a:t>Eigenvectors of Hessian</a:t>
              </a:r>
            </a:p>
          </p:txBody>
        </p:sp>
      </p:grpSp>
      <p:graphicFrame>
        <p:nvGraphicFramePr>
          <p:cNvPr id="4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456858"/>
              </p:ext>
            </p:extLst>
          </p:nvPr>
        </p:nvGraphicFramePr>
        <p:xfrm>
          <a:off x="8440473" y="3081542"/>
          <a:ext cx="30956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4" name="Equation" r:id="rId3" imgW="165100" imgH="254000" progId="Equation.3">
                  <p:embed/>
                </p:oleObj>
              </mc:Choice>
              <mc:Fallback>
                <p:oleObj name="Equation" r:id="rId3" imgW="165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0473" y="3081542"/>
                        <a:ext cx="309562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664752"/>
              </p:ext>
            </p:extLst>
          </p:nvPr>
        </p:nvGraphicFramePr>
        <p:xfrm>
          <a:off x="5916613" y="1125538"/>
          <a:ext cx="30956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5" name="Equation" r:id="rId5" imgW="165100" imgH="228600" progId="Equation.3">
                  <p:embed/>
                </p:oleObj>
              </mc:Choice>
              <mc:Fallback>
                <p:oleObj name="Equation" r:id="rId5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13" y="1125538"/>
                        <a:ext cx="309562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376466"/>
              </p:ext>
            </p:extLst>
          </p:nvPr>
        </p:nvGraphicFramePr>
        <p:xfrm>
          <a:off x="5916663" y="1077764"/>
          <a:ext cx="30956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6" name="Equation" r:id="rId7" imgW="165100" imgH="254000" progId="Equation.3">
                  <p:embed/>
                </p:oleObj>
              </mc:Choice>
              <mc:Fallback>
                <p:oleObj name="Equation" r:id="rId7" imgW="165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63" y="1077764"/>
                        <a:ext cx="309563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/>
          <p:cNvGrpSpPr/>
          <p:nvPr/>
        </p:nvGrpSpPr>
        <p:grpSpPr>
          <a:xfrm rot="972863">
            <a:off x="6106145" y="-4406724"/>
            <a:ext cx="1828800" cy="14824808"/>
            <a:chOff x="6814789" y="2135745"/>
            <a:chExt cx="1731391" cy="1731391"/>
          </a:xfrm>
        </p:grpSpPr>
        <p:sp>
          <p:nvSpPr>
            <p:cNvPr id="44" name="Oval 43"/>
            <p:cNvSpPr/>
            <p:nvPr/>
          </p:nvSpPr>
          <p:spPr>
            <a:xfrm>
              <a:off x="7150713" y="2198041"/>
              <a:ext cx="1109866" cy="945559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/>
            </p:cNvSpPr>
            <p:nvPr/>
          </p:nvSpPr>
          <p:spPr>
            <a:xfrm>
              <a:off x="7250834" y="2236079"/>
              <a:ext cx="887893" cy="722017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332958" y="2267850"/>
              <a:ext cx="710314" cy="6050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988425" y="2163475"/>
              <a:ext cx="1387333" cy="1288178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814789" y="2135745"/>
              <a:ext cx="1731391" cy="173139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0800" y="599573"/>
            <a:ext cx="5892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Lucida Console" pitchFamily="49" charset="0"/>
              </a:rPr>
              <a:t>[ atomtypes ]</a:t>
            </a:r>
          </a:p>
          <a:p>
            <a:r>
              <a:rPr lang="pt-BR" sz="1200" dirty="0" smtClean="0">
                <a:latin typeface="Lucida Console" pitchFamily="49" charset="0"/>
              </a:rPr>
              <a:t>    H    1.0080    0.0000    </a:t>
            </a:r>
            <a:r>
              <a:rPr lang="pt-BR" sz="1200" dirty="0" smtClean="0">
                <a:solidFill>
                  <a:srgbClr val="000000"/>
                </a:solidFill>
                <a:latin typeface="Lucida Console" pitchFamily="49" charset="0"/>
              </a:rPr>
              <a:t>A    0.00000e+00  0.00000e+00</a:t>
            </a:r>
          </a:p>
          <a:p>
            <a:r>
              <a:rPr lang="pt-BR" sz="1200" dirty="0" smtClean="0">
                <a:solidFill>
                  <a:srgbClr val="000000"/>
                </a:solidFill>
                <a:latin typeface="Lucida Console" pitchFamily="49" charset="0"/>
              </a:rPr>
              <a:t>    O    5.9950    0.0000    A    </a:t>
            </a:r>
            <a:r>
              <a:rPr lang="pt-BR" sz="1200" b="1" dirty="0" smtClean="0">
                <a:solidFill>
                  <a:srgbClr val="000000"/>
                </a:solidFill>
                <a:latin typeface="Lucida Console" pitchFamily="49" charset="0"/>
              </a:rPr>
              <a:t>3.16557e-01  6.50194e-01</a:t>
            </a:r>
          </a:p>
          <a:p>
            <a:endParaRPr lang="pt-BR" sz="1200" dirty="0" smtClean="0">
              <a:solidFill>
                <a:srgbClr val="000000"/>
              </a:solidFill>
              <a:latin typeface="Lucida Console" pitchFamily="49" charset="0"/>
            </a:endParaRPr>
          </a:p>
          <a:p>
            <a:r>
              <a:rPr lang="pt-BR" sz="1200" dirty="0" smtClean="0">
                <a:solidFill>
                  <a:srgbClr val="000000"/>
                </a:solidFill>
                <a:latin typeface="Lucida Console" pitchFamily="49" charset="0"/>
              </a:rPr>
              <a:t>[ bondtypes ]</a:t>
            </a:r>
          </a:p>
          <a:p>
            <a:r>
              <a:rPr lang="pt-BR" sz="1200" dirty="0" smtClean="0">
                <a:solidFill>
                  <a:srgbClr val="000000"/>
                </a:solidFill>
                <a:latin typeface="Lucida Console" pitchFamily="49" charset="0"/>
              </a:rPr>
              <a:t>    H    O    1      </a:t>
            </a:r>
            <a:r>
              <a:rPr lang="pt-BR" sz="1200" b="1" dirty="0" smtClean="0">
                <a:solidFill>
                  <a:srgbClr val="FFFF00"/>
                </a:solidFill>
                <a:latin typeface="Arial Black"/>
                <a:cs typeface="Arial Black"/>
              </a:rPr>
              <a:t>0.100000    3.450000e+05</a:t>
            </a:r>
            <a:endParaRPr lang="pt-BR" sz="1200" b="1" dirty="0" smtClean="0">
              <a:solidFill>
                <a:srgbClr val="000000"/>
              </a:solidFill>
              <a:latin typeface="Lucida Console" pitchFamily="49" charset="0"/>
            </a:endParaRPr>
          </a:p>
          <a:p>
            <a:endParaRPr lang="pt-BR" sz="1200" dirty="0" smtClean="0">
              <a:solidFill>
                <a:srgbClr val="000000"/>
              </a:solidFill>
              <a:latin typeface="Lucida Console" pitchFamily="49" charset="0"/>
            </a:endParaRPr>
          </a:p>
          <a:p>
            <a:r>
              <a:rPr lang="pt-BR" sz="1200" dirty="0" smtClean="0">
                <a:solidFill>
                  <a:srgbClr val="000000"/>
                </a:solidFill>
                <a:latin typeface="Lucida Console" pitchFamily="49" charset="0"/>
              </a:rPr>
              <a:t>[ angletypes ]</a:t>
            </a:r>
          </a:p>
          <a:p>
            <a:r>
              <a:rPr lang="pt-BR" sz="1200" dirty="0" smtClean="0">
                <a:solidFill>
                  <a:srgbClr val="000000"/>
                </a:solidFill>
                <a:latin typeface="Lucida Console" pitchFamily="49" charset="0"/>
              </a:rPr>
              <a:t>    H    O    H    1    </a:t>
            </a:r>
            <a:r>
              <a:rPr lang="pt-BR" sz="1200" b="1" dirty="0" smtClean="0">
                <a:solidFill>
                  <a:srgbClr val="000000"/>
                </a:solidFill>
                <a:latin typeface="Lucida Console" pitchFamily="49" charset="0"/>
              </a:rPr>
              <a:t>109.470000    383.000000</a:t>
            </a:r>
          </a:p>
          <a:p>
            <a:endParaRPr lang="pt-BR" sz="1200" dirty="0" smtClean="0">
              <a:solidFill>
                <a:srgbClr val="000000"/>
              </a:solidFill>
              <a:latin typeface="Lucida Console" pitchFamily="49" charset="0"/>
            </a:endParaRPr>
          </a:p>
          <a:p>
            <a:r>
              <a:rPr lang="pt-BR" sz="1200" dirty="0" smtClean="0">
                <a:solidFill>
                  <a:srgbClr val="000000"/>
                </a:solidFill>
                <a:latin typeface="Lucida Console" pitchFamily="49" charset="0"/>
              </a:rPr>
              <a:t>[ atoms ]</a:t>
            </a:r>
          </a:p>
          <a:p>
            <a:r>
              <a:rPr lang="pt-BR" sz="1200" dirty="0" smtClean="0">
                <a:solidFill>
                  <a:srgbClr val="000000"/>
                </a:solidFill>
                <a:latin typeface="Lucida Console" pitchFamily="49" charset="0"/>
              </a:rPr>
              <a:t>    1    O    1       SOL     O1    1   </a:t>
            </a:r>
            <a:r>
              <a:rPr lang="pt-BR" sz="1200" b="1" dirty="0" smtClean="0">
                <a:solidFill>
                  <a:srgbClr val="000000"/>
                </a:solidFill>
                <a:latin typeface="Lucida Console" pitchFamily="49" charset="0"/>
              </a:rPr>
              <a:t>-0.8476   15.9950</a:t>
            </a:r>
          </a:p>
          <a:p>
            <a:r>
              <a:rPr lang="pt-BR" sz="1200" dirty="0" smtClean="0">
                <a:solidFill>
                  <a:srgbClr val="000000"/>
                </a:solidFill>
                <a:latin typeface="Lucida Console" pitchFamily="49" charset="0"/>
              </a:rPr>
              <a:t>    2    H    1       SOL     H2    2    </a:t>
            </a:r>
            <a:r>
              <a:rPr lang="pt-BR" sz="1200" b="1" dirty="0" smtClean="0">
                <a:solidFill>
                  <a:srgbClr val="000000"/>
                </a:solidFill>
                <a:latin typeface="Lucida Console" pitchFamily="49" charset="0"/>
              </a:rPr>
              <a:t>0.4238    1.0080</a:t>
            </a:r>
          </a:p>
          <a:p>
            <a:r>
              <a:rPr lang="pt-BR" sz="1200" dirty="0" smtClean="0">
                <a:solidFill>
                  <a:srgbClr val="000000"/>
                </a:solidFill>
                <a:latin typeface="Lucida Console" pitchFamily="49" charset="0"/>
              </a:rPr>
              <a:t>    3    H    1       SOL     H3    3    </a:t>
            </a:r>
            <a:r>
              <a:rPr lang="pt-BR" sz="1200" b="1" dirty="0" smtClean="0">
                <a:solidFill>
                  <a:srgbClr val="000000"/>
                </a:solidFill>
                <a:latin typeface="Lucida Console" pitchFamily="49" charset="0"/>
              </a:rPr>
              <a:t>0.4238    1.0080</a:t>
            </a:r>
          </a:p>
        </p:txBody>
      </p:sp>
    </p:spTree>
    <p:extLst>
      <p:ext uri="{BB962C8B-B14F-4D97-AF65-F5344CB8AC3E}">
        <p14:creationId xmlns:p14="http://schemas.microsoft.com/office/powerpoint/2010/main" val="15623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2" animBg="1"/>
      <p:bldP spid="25" grpId="0" bldLvl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1781" y="3318113"/>
            <a:ext cx="8431815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To prevent </a:t>
            </a:r>
            <a:r>
              <a:rPr lang="en-US" sz="2000" dirty="0" err="1" smtClean="0">
                <a:latin typeface="Adobe Garamond Pro" pitchFamily="18" charset="0"/>
              </a:rPr>
              <a:t>overfitting</a:t>
            </a:r>
            <a:r>
              <a:rPr lang="en-US" sz="2000" dirty="0" smtClean="0">
                <a:latin typeface="Adobe Garamond Pro" pitchFamily="18" charset="0"/>
              </a:rPr>
              <a:t> we can regularize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our optimization with a Bayesian prior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(penalty function)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With regularization, the optimized result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depends on the choice of rescaling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Thus, choice of rescaling is equivalent to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choice of prior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Are there data-driven ways to find the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most appropriate rescaling?</a:t>
            </a:r>
          </a:p>
        </p:txBody>
      </p:sp>
      <p:grpSp>
        <p:nvGrpSpPr>
          <p:cNvPr id="71" name="Group 70"/>
          <p:cNvGrpSpPr/>
          <p:nvPr/>
        </p:nvGrpSpPr>
        <p:grpSpPr>
          <a:xfrm rot="972863">
            <a:off x="6106145" y="-4406724"/>
            <a:ext cx="1828800" cy="14824808"/>
            <a:chOff x="6814789" y="2135745"/>
            <a:chExt cx="1731391" cy="1731391"/>
          </a:xfrm>
        </p:grpSpPr>
        <p:sp>
          <p:nvSpPr>
            <p:cNvPr id="72" name="Oval 71"/>
            <p:cNvSpPr/>
            <p:nvPr/>
          </p:nvSpPr>
          <p:spPr>
            <a:xfrm>
              <a:off x="7150713" y="2198041"/>
              <a:ext cx="1109866" cy="945559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>
              <a:spLocks/>
            </p:cNvSpPr>
            <p:nvPr/>
          </p:nvSpPr>
          <p:spPr>
            <a:xfrm>
              <a:off x="7250834" y="2236079"/>
              <a:ext cx="887893" cy="722017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7332958" y="2267850"/>
              <a:ext cx="710314" cy="6050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988425" y="2163475"/>
              <a:ext cx="1387333" cy="1288178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814789" y="2135745"/>
              <a:ext cx="1731391" cy="173139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>
          <a:xfrm>
            <a:off x="5112173" y="2092642"/>
            <a:ext cx="2444080" cy="2444080"/>
          </a:xfrm>
          <a:prstGeom prst="ellipse">
            <a:avLst/>
          </a:prstGeom>
          <a:noFill/>
          <a:ln w="38100" cmpd="sng">
            <a:solidFill>
              <a:srgbClr val="7F7F7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1701741" y="2372862"/>
            <a:ext cx="4100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latin typeface="Adobe Garamond Pro" pitchFamily="18" charset="0"/>
              </a:rPr>
              <a:t>Contour plot of penalty function </a:t>
            </a:r>
            <a:r>
              <a:rPr lang="en-US" sz="2000" dirty="0" smtClean="0">
                <a:latin typeface="Adobe Garamond Pro" pitchFamily="18" charset="0"/>
                <a:sym typeface="Wingdings"/>
              </a:rPr>
              <a:t></a:t>
            </a:r>
            <a:r>
              <a:rPr lang="en-US" sz="2000" dirty="0" smtClean="0">
                <a:latin typeface="Adobe Garamond Pro" pitchFamily="18" charset="0"/>
              </a:rPr>
              <a:t> 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6336153" y="1232841"/>
            <a:ext cx="0" cy="209387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5400000" flipV="1">
            <a:off x="7380931" y="2266269"/>
            <a:ext cx="0" cy="209387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Multiply 12"/>
          <p:cNvSpPr/>
          <p:nvPr/>
        </p:nvSpPr>
        <p:spPr>
          <a:xfrm>
            <a:off x="6700147" y="3019409"/>
            <a:ext cx="606524" cy="606524"/>
          </a:xfrm>
          <a:prstGeom prst="mathMultiply">
            <a:avLst>
              <a:gd name="adj1" fmla="val 1654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7985645" y="3490216"/>
            <a:ext cx="4100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latin typeface="Adobe Garamond Pro" pitchFamily="18" charset="0"/>
              </a:rPr>
              <a:t>Optimum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348749" y="3474428"/>
            <a:ext cx="636896" cy="207856"/>
          </a:xfrm>
          <a:prstGeom prst="straightConnector1">
            <a:avLst/>
          </a:prstGeom>
          <a:ln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8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502641"/>
              </p:ext>
            </p:extLst>
          </p:nvPr>
        </p:nvGraphicFramePr>
        <p:xfrm>
          <a:off x="8440473" y="3081542"/>
          <a:ext cx="30956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5" name="Equation" r:id="rId3" imgW="165100" imgH="254000" progId="Equation.3">
                  <p:embed/>
                </p:oleObj>
              </mc:Choice>
              <mc:Fallback>
                <p:oleObj name="Equation" r:id="rId3" imgW="165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0473" y="3081542"/>
                        <a:ext cx="309562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531336"/>
              </p:ext>
            </p:extLst>
          </p:nvPr>
        </p:nvGraphicFramePr>
        <p:xfrm>
          <a:off x="5916613" y="1125538"/>
          <a:ext cx="30956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6" name="Equation" r:id="rId5" imgW="165100" imgH="228600" progId="Equation.3">
                  <p:embed/>
                </p:oleObj>
              </mc:Choice>
              <mc:Fallback>
                <p:oleObj name="Equation" r:id="rId5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13" y="1125538"/>
                        <a:ext cx="309562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412669"/>
              </p:ext>
            </p:extLst>
          </p:nvPr>
        </p:nvGraphicFramePr>
        <p:xfrm>
          <a:off x="5916663" y="1077764"/>
          <a:ext cx="30956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7" name="Equation" r:id="rId7" imgW="165100" imgH="254000" progId="Equation.3">
                  <p:embed/>
                </p:oleObj>
              </mc:Choice>
              <mc:Fallback>
                <p:oleObj name="Equation" r:id="rId7" imgW="165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63" y="1077764"/>
                        <a:ext cx="309563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Challenge: 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Dimensional analysis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432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C 0.00035 -0.00556 0.00121 -0.02338 0.0026 -0.0331 C 0.00417 -0.04259 0.00764 -0.05209 0.00903 -0.05695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8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0" grpId="0" bldLvl="2"/>
      <p:bldP spid="8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Challenge: 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Parameter robustness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pic>
        <p:nvPicPr>
          <p:cNvPr id="2" name="Picture 1" descr="Benc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388"/>
            <a:ext cx="5524316" cy="2883312"/>
          </a:xfrm>
          <a:prstGeom prst="rect">
            <a:avLst/>
          </a:prstGeom>
        </p:spPr>
      </p:pic>
      <p:pic>
        <p:nvPicPr>
          <p:cNvPr id="3" name="Picture 2" descr="protein-wa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1" y="3083278"/>
            <a:ext cx="3302000" cy="33937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3374" y="4094727"/>
            <a:ext cx="507682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dobe Garamond Pro" pitchFamily="18" charset="0"/>
              </a:rPr>
              <a:t>Force field validation (above): Each square contains data from 524 simulations using a different protein + water force field (e.g. ff96 / GBSA).  Blue indicates better agreement with experimental NMR data.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75300" y="653027"/>
            <a:ext cx="3482765" cy="23237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robustness of force field parameters is not well characterized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For example, protein force fields have mixed performance when different water force fields are used</a:t>
            </a:r>
            <a:endParaRPr lang="en-US" sz="2000" dirty="0">
              <a:latin typeface="Adobe Garamond Pro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62474" y="6211669"/>
            <a:ext cx="45815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 smtClean="0">
                <a:latin typeface="Adobe Garamond Pro" pitchFamily="18" charset="0"/>
              </a:rPr>
              <a:t>Illustration of simulating protein in water</a:t>
            </a:r>
            <a:br>
              <a:rPr lang="en-US" dirty="0" smtClean="0">
                <a:latin typeface="Adobe Garamond Pro" pitchFamily="18" charset="0"/>
              </a:rPr>
            </a:br>
            <a:r>
              <a:rPr lang="en-US" dirty="0" smtClean="0">
                <a:latin typeface="Adobe Garamond Pro" pitchFamily="18" charset="0"/>
              </a:rPr>
              <a:t>(water molecules not shown for clarity)</a:t>
            </a:r>
          </a:p>
        </p:txBody>
      </p:sp>
    </p:spTree>
    <p:extLst>
      <p:ext uri="{BB962C8B-B14F-4D97-AF65-F5344CB8AC3E}">
        <p14:creationId xmlns:p14="http://schemas.microsoft.com/office/powerpoint/2010/main" val="12567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Challenge: 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Parameter robustness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3374" y="5810071"/>
            <a:ext cx="50768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dobe Garamond Pro" pitchFamily="18" charset="0"/>
              </a:rPr>
              <a:t>Illustration of robust optimization; the ‘worst-case cost’ in the bottom figure is minimized, yielding the broad basin in the top figure. (from Bertsimas and </a:t>
            </a:r>
            <a:r>
              <a:rPr lang="en-US" dirty="0" err="1" smtClean="0">
                <a:latin typeface="Adobe Garamond Pro" pitchFamily="18" charset="0"/>
              </a:rPr>
              <a:t>Teo</a:t>
            </a:r>
            <a:r>
              <a:rPr lang="en-US" dirty="0" smtClean="0">
                <a:latin typeface="Adobe Garamond Pro" pitchFamily="18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97400" y="653027"/>
            <a:ext cx="4244765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Robust optimization methods provide a means for obtaining parameters that are insensitive to perturbations and errors</a:t>
            </a:r>
            <a:endParaRPr lang="en-US" sz="2000" dirty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method requires a way to estimate the worst-case error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Can we use robust optimization methods to improve force field stability?</a:t>
            </a:r>
            <a:endParaRPr lang="en-US" sz="2000" dirty="0">
              <a:latin typeface="Adobe Garamond Pro" pitchFamily="18" charset="0"/>
            </a:endParaRPr>
          </a:p>
        </p:txBody>
      </p:sp>
      <p:pic>
        <p:nvPicPr>
          <p:cNvPr id="4" name="Picture 3" descr="Nominal_Co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518251"/>
            <a:ext cx="3435350" cy="2834549"/>
          </a:xfrm>
          <a:prstGeom prst="rect">
            <a:avLst/>
          </a:prstGeom>
        </p:spPr>
      </p:pic>
      <p:pic>
        <p:nvPicPr>
          <p:cNvPr id="5" name="Picture 4" descr="Worst_Cos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9" y="3019482"/>
            <a:ext cx="3512258" cy="2835687"/>
          </a:xfrm>
          <a:prstGeom prst="rect">
            <a:avLst/>
          </a:prstGeom>
        </p:spPr>
      </p:pic>
      <p:pic>
        <p:nvPicPr>
          <p:cNvPr id="6" name="Picture 5" descr="Robus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667" y="3886200"/>
            <a:ext cx="3382268" cy="2971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16500" y="3138269"/>
            <a:ext cx="3886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latin typeface="Adobe Garamond Pro" pitchFamily="18" charset="0"/>
              </a:rPr>
              <a:t>Below: Robust optimization algorithms compute the worst-case errors and step away from them. </a:t>
            </a:r>
          </a:p>
        </p:txBody>
      </p:sp>
    </p:spTree>
    <p:extLst>
      <p:ext uri="{BB962C8B-B14F-4D97-AF65-F5344CB8AC3E}">
        <p14:creationId xmlns:p14="http://schemas.microsoft.com/office/powerpoint/2010/main" val="22870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3470" y="2114550"/>
            <a:ext cx="7997060" cy="423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b="1" dirty="0" smtClean="0">
                <a:latin typeface="Adobe Garamond Pro" pitchFamily="18" charset="0"/>
              </a:rPr>
              <a:t>What we can do so far: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Flexibility in exploring parameters and functional forms</a:t>
            </a:r>
            <a:endParaRPr lang="en-US" sz="2400" dirty="0">
              <a:latin typeface="Adobe Garamond Pro" pitchFamily="18" charset="0"/>
            </a:endParaRP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Accurate, self-consistent matching of QM energies and forces</a:t>
            </a:r>
            <a:br>
              <a:rPr lang="en-US" sz="2400" dirty="0" smtClean="0">
                <a:latin typeface="Adobe Garamond Pro" pitchFamily="18" charset="0"/>
              </a:rPr>
            </a:br>
            <a:endParaRPr lang="en-US" sz="2400" b="1" dirty="0" smtClean="0">
              <a:latin typeface="Adobe Garamond Pro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2400" b="1" dirty="0" smtClean="0">
                <a:latin typeface="Adobe Garamond Pro" pitchFamily="18" charset="0"/>
              </a:rPr>
              <a:t>Future directions: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400" dirty="0" smtClean="0">
                <a:latin typeface="Adobe Garamond Pro" pitchFamily="18" charset="0"/>
              </a:rPr>
              <a:t> Include experimental data in force field development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Enable optimization of noisy functions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400" dirty="0" smtClean="0">
                <a:latin typeface="Adobe Garamond Pro" pitchFamily="18" charset="0"/>
              </a:rPr>
              <a:t> Improved treatment of </a:t>
            </a:r>
            <a:r>
              <a:rPr lang="en-US" sz="2400" dirty="0" err="1" smtClean="0">
                <a:latin typeface="Adobe Garamond Pro" pitchFamily="18" charset="0"/>
              </a:rPr>
              <a:t>overfitting</a:t>
            </a:r>
            <a:r>
              <a:rPr lang="en-US" sz="2400" dirty="0" smtClean="0">
                <a:latin typeface="Adobe Garamond Pro" pitchFamily="18" charset="0"/>
              </a:rPr>
              <a:t> with Bayesian priors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Quantify and improve force field robustness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806450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Force field development is a challenging and interesting application for optimization methods.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183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Acknowledgements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8950" y="652994"/>
            <a:ext cx="4816475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Troy Van </a:t>
            </a:r>
            <a:r>
              <a:rPr lang="en-US" sz="2000" dirty="0" err="1" smtClean="0">
                <a:latin typeface="Adobe Garamond Pro" pitchFamily="18" charset="0"/>
              </a:rPr>
              <a:t>Voorhis</a:t>
            </a:r>
            <a:r>
              <a:rPr lang="en-US" sz="2000" dirty="0" smtClean="0">
                <a:latin typeface="Adobe Garamond Pro" pitchFamily="18" charset="0"/>
              </a:rPr>
              <a:t> (MIT)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Vijay </a:t>
            </a:r>
            <a:r>
              <a:rPr lang="en-US" sz="2000" dirty="0" err="1" smtClean="0">
                <a:latin typeface="Adobe Garamond Pro" pitchFamily="18" charset="0"/>
              </a:rPr>
              <a:t>Pande</a:t>
            </a:r>
            <a:r>
              <a:rPr lang="en-US" sz="2000" dirty="0" smtClean="0">
                <a:latin typeface="Adobe Garamond Pro" pitchFamily="18" charset="0"/>
              </a:rPr>
              <a:t> (Stanford)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Todd Martinez (Stanford)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Teresa Head-Gordon (Berkeley)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Panos</a:t>
            </a: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Parpas</a:t>
            </a:r>
            <a:r>
              <a:rPr lang="en-US" sz="2000" dirty="0" smtClean="0">
                <a:latin typeface="Adobe Garamond Pro" pitchFamily="18" charset="0"/>
              </a:rPr>
              <a:t> (Imperial College)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Lorna Smith (Edinburgh)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Simbios</a:t>
            </a:r>
            <a:r>
              <a:rPr lang="en-US" sz="2000" dirty="0" smtClean="0">
                <a:latin typeface="Adobe Garamond Pro" pitchFamily="18" charset="0"/>
              </a:rPr>
              <a:t> Postdoctoral Fellowship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Thank You!</a:t>
            </a: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2342" y="3316817"/>
            <a:ext cx="4430161" cy="320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866" y="1061397"/>
            <a:ext cx="3517900" cy="1550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34" y="4520195"/>
            <a:ext cx="1447175" cy="2057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0623" t="-88" r="44806" b="3826"/>
          <a:stretch/>
        </p:blipFill>
        <p:spPr>
          <a:xfrm>
            <a:off x="682341" y="4520195"/>
            <a:ext cx="1413417" cy="2057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Introduction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: </a:t>
            </a: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Physical 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Theories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625435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The main tools of physical chemistry are </a:t>
            </a:r>
            <a:br>
              <a:rPr lang="en-US" sz="3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quantum mechanics and statistical mechanics.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572000" y="5036930"/>
            <a:ext cx="3093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0070C0"/>
                </a:solidFill>
                <a:latin typeface="Adobe Garamond Pro" pitchFamily="18" charset="0"/>
                <a:ea typeface="STXingkai" pitchFamily="2" charset="-122"/>
              </a:rPr>
              <a:t>Statistical Mechanics</a:t>
            </a:r>
            <a:endParaRPr lang="en-US" sz="2400" dirty="0">
              <a:solidFill>
                <a:srgbClr val="0070C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478572" y="2549107"/>
            <a:ext cx="3093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0070C0"/>
                </a:solidFill>
                <a:latin typeface="Adobe Garamond Pro" pitchFamily="18" charset="0"/>
                <a:ea typeface="STXingkai" pitchFamily="2" charset="-122"/>
              </a:rPr>
              <a:t>Quantum Mechanics</a:t>
            </a:r>
            <a:endParaRPr lang="en-US" sz="2400" dirty="0">
              <a:solidFill>
                <a:srgbClr val="0070C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921720"/>
              </p:ext>
            </p:extLst>
          </p:nvPr>
        </p:nvGraphicFramePr>
        <p:xfrm>
          <a:off x="4863396" y="5463633"/>
          <a:ext cx="2510636" cy="702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9" name="Equation" r:id="rId3" imgW="723600" imgH="203040" progId="Equation.3">
                  <p:embed/>
                </p:oleObj>
              </mc:Choice>
              <mc:Fallback>
                <p:oleObj name="Equation" r:id="rId3" imgW="723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3396" y="5463633"/>
                        <a:ext cx="2510636" cy="7020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936757"/>
              </p:ext>
            </p:extLst>
          </p:nvPr>
        </p:nvGraphicFramePr>
        <p:xfrm>
          <a:off x="1880699" y="2934990"/>
          <a:ext cx="228917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0" name="Equation" r:id="rId5" imgW="660240" imgH="203040" progId="Equation.3">
                  <p:embed/>
                </p:oleObj>
              </mc:Choice>
              <mc:Fallback>
                <p:oleObj name="Equation" r:id="rId5" imgW="660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0699" y="2934990"/>
                        <a:ext cx="2289175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7068" name="Picture 12" descr="C:\Users\leeping\Downloads\ticp2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94" y="1874937"/>
            <a:ext cx="2323240" cy="289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707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10" y="4246005"/>
            <a:ext cx="3561040" cy="24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78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7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7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Introduction: Theory and Experiment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625435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Theoretical and computational chemistry can offer </a:t>
            </a:r>
            <a:r>
              <a:rPr lang="en-US" sz="3200" i="1" dirty="0" smtClean="0">
                <a:latin typeface="Adobe Garamond Pro" pitchFamily="18" charset="0"/>
                <a:ea typeface="STXingkai" pitchFamily="2" charset="-122"/>
              </a:rPr>
              <a:t>explanations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 and </a:t>
            </a:r>
            <a:r>
              <a:rPr lang="en-US" sz="3200" i="1" dirty="0" smtClean="0">
                <a:latin typeface="Adobe Garamond Pro" pitchFamily="18" charset="0"/>
                <a:ea typeface="STXingkai" pitchFamily="2" charset="-122"/>
              </a:rPr>
              <a:t>predictions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919683" y="1938245"/>
            <a:ext cx="33046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Adobe Garamond Pro" pitchFamily="18" charset="0"/>
                <a:ea typeface="STXingkai" pitchFamily="2" charset="-122"/>
              </a:rPr>
              <a:t>Insight</a:t>
            </a: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 into </a:t>
            </a:r>
            <a:br>
              <a:rPr lang="en-US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atomic scale processes</a:t>
            </a:r>
            <a:endParaRPr lang="en-US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919683" y="2523020"/>
            <a:ext cx="33046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Adobe Garamond Pro" pitchFamily="18" charset="0"/>
                <a:ea typeface="STXingkai" pitchFamily="2" charset="-122"/>
              </a:rPr>
              <a:t>Predictions</a:t>
            </a: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 of </a:t>
            </a:r>
            <a:br>
              <a:rPr lang="en-US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experimental results</a:t>
            </a:r>
            <a:endParaRPr lang="en-US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919683" y="5887542"/>
            <a:ext cx="33046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Adobe Garamond Pro" pitchFamily="18" charset="0"/>
                <a:ea typeface="STXingkai" pitchFamily="2" charset="-122"/>
              </a:rPr>
              <a:t>Verification</a:t>
            </a: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 of </a:t>
            </a:r>
            <a:br>
              <a:rPr lang="en-US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approximations</a:t>
            </a:r>
            <a:endParaRPr lang="en-US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2919683" y="5302767"/>
            <a:ext cx="33046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Adobe Garamond Pro" pitchFamily="18" charset="0"/>
                <a:ea typeface="STXingkai" pitchFamily="2" charset="-122"/>
              </a:rPr>
              <a:t>Observations</a:t>
            </a: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 </a:t>
            </a:r>
            <a:br>
              <a:rPr lang="en-US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needing explanation</a:t>
            </a:r>
            <a:endParaRPr lang="en-US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55603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b="25643"/>
          <a:stretch/>
        </p:blipFill>
        <p:spPr bwMode="auto">
          <a:xfrm>
            <a:off x="270640" y="3183995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603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2550" r="22757" b="5099"/>
          <a:stretch/>
        </p:blipFill>
        <p:spPr bwMode="auto">
          <a:xfrm>
            <a:off x="6587360" y="3183995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ent Arrow 2"/>
          <p:cNvSpPr/>
          <p:nvPr/>
        </p:nvSpPr>
        <p:spPr>
          <a:xfrm flipH="1">
            <a:off x="5531867" y="2495655"/>
            <a:ext cx="959868" cy="959868"/>
          </a:xfrm>
          <a:prstGeom prst="bentArrow">
            <a:avLst>
              <a:gd name="adj1" fmla="val 12368"/>
              <a:gd name="adj2" fmla="val 13947"/>
              <a:gd name="adj3" fmla="val 13421"/>
              <a:gd name="adj4" fmla="val 865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ent Arrow 29"/>
          <p:cNvSpPr/>
          <p:nvPr/>
        </p:nvSpPr>
        <p:spPr>
          <a:xfrm rot="16200000" flipH="1">
            <a:off x="2602587" y="2573960"/>
            <a:ext cx="959868" cy="959868"/>
          </a:xfrm>
          <a:prstGeom prst="bentArrow">
            <a:avLst>
              <a:gd name="adj1" fmla="val 12368"/>
              <a:gd name="adj2" fmla="val 13947"/>
              <a:gd name="adj3" fmla="val 13421"/>
              <a:gd name="adj4" fmla="val 865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Bent Arrow 30"/>
          <p:cNvSpPr/>
          <p:nvPr/>
        </p:nvSpPr>
        <p:spPr>
          <a:xfrm rot="10800000" flipH="1">
            <a:off x="2673314" y="5143574"/>
            <a:ext cx="959868" cy="959868"/>
          </a:xfrm>
          <a:prstGeom prst="bentArrow">
            <a:avLst>
              <a:gd name="adj1" fmla="val 12368"/>
              <a:gd name="adj2" fmla="val 13947"/>
              <a:gd name="adj3" fmla="val 13421"/>
              <a:gd name="adj4" fmla="val 865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ent Arrow 31"/>
          <p:cNvSpPr/>
          <p:nvPr/>
        </p:nvSpPr>
        <p:spPr>
          <a:xfrm rot="5400000" flipH="1">
            <a:off x="5573966" y="5083793"/>
            <a:ext cx="959868" cy="959868"/>
          </a:xfrm>
          <a:prstGeom prst="bentArrow">
            <a:avLst>
              <a:gd name="adj1" fmla="val 12368"/>
              <a:gd name="adj2" fmla="val 13947"/>
              <a:gd name="adj3" fmla="val 13421"/>
              <a:gd name="adj4" fmla="val 865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534578" y="2806312"/>
            <a:ext cx="17581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latin typeface="Adobe Garamond Pro" pitchFamily="18" charset="0"/>
                <a:ea typeface="STXingkai" pitchFamily="2" charset="-122"/>
              </a:rPr>
              <a:t>Experiment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6432914" y="2806312"/>
            <a:ext cx="2594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latin typeface="Adobe Garamond Pro" pitchFamily="18" charset="0"/>
                <a:ea typeface="STXingkai" pitchFamily="2" charset="-122"/>
              </a:rPr>
              <a:t>Theory and Computation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2919682" y="4034607"/>
            <a:ext cx="33046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Academy Engraved LET" pitchFamily="2" charset="0"/>
                <a:ea typeface="STXingkai" pitchFamily="2" charset="-122"/>
              </a:rPr>
              <a:t>Experimental – Theoretical Collaboration</a:t>
            </a:r>
            <a:endParaRPr lang="en-US" sz="2000" dirty="0">
              <a:latin typeface="Academy Engraved LET" pitchFamily="2" charset="0"/>
              <a:ea typeface="STXing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414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3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163035"/>
              </p:ext>
            </p:extLst>
          </p:nvPr>
        </p:nvGraphicFramePr>
        <p:xfrm>
          <a:off x="1401888" y="3619500"/>
          <a:ext cx="6340224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5" name="Equation" r:id="rId3" imgW="3759200" imgH="533400" progId="Equation.3">
                  <p:embed/>
                </p:oleObj>
              </mc:Choice>
              <mc:Fallback>
                <p:oleObj name="Equation" r:id="rId3" imgW="37592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1888" y="3619500"/>
                        <a:ext cx="6340224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The Schrödinger equation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625435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All of quantum chemistry is based on the </a:t>
            </a:r>
            <a:br>
              <a:rPr lang="en-US" sz="3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time-independent Schrödinger’s equation.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621927"/>
              </p:ext>
            </p:extLst>
          </p:nvPr>
        </p:nvGraphicFramePr>
        <p:xfrm>
          <a:off x="3384468" y="1769607"/>
          <a:ext cx="2375065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6" name="Equation" r:id="rId5" imgW="660240" imgH="203040" progId="Equation.3">
                  <p:embed/>
                </p:oleObj>
              </mc:Choice>
              <mc:Fallback>
                <p:oleObj name="Equation" r:id="rId5" imgW="660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468" y="1769607"/>
                        <a:ext cx="2375065" cy="731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400422"/>
              </p:ext>
            </p:extLst>
          </p:nvPr>
        </p:nvGraphicFramePr>
        <p:xfrm>
          <a:off x="3074276" y="2749807"/>
          <a:ext cx="2995448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7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276" y="2749807"/>
                        <a:ext cx="2995448" cy="731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079926" y="2810278"/>
            <a:ext cx="606232" cy="606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476427" y="3634864"/>
            <a:ext cx="898473" cy="8984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827611" y="2815331"/>
            <a:ext cx="565816" cy="56581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00215" y="3636902"/>
            <a:ext cx="2262285" cy="92239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443589" y="4740166"/>
            <a:ext cx="8936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Adobe Garamond Pro" pitchFamily="18" charset="0"/>
                <a:ea typeface="STXingkai" pitchFamily="2" charset="-122"/>
              </a:rPr>
              <a:t>Kinetic energy </a:t>
            </a:r>
            <a:br>
              <a:rPr lang="en-US" sz="1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200" dirty="0" smtClean="0">
                <a:latin typeface="Adobe Garamond Pro" pitchFamily="18" charset="0"/>
                <a:ea typeface="STXingkai" pitchFamily="2" charset="-122"/>
              </a:rPr>
              <a:t>operator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525615" y="4740166"/>
            <a:ext cx="12528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Adobe Garamond Pro" pitchFamily="18" charset="0"/>
                <a:ea typeface="STXingkai" pitchFamily="2" charset="-122"/>
              </a:rPr>
              <a:t>Electron</a:t>
            </a:r>
            <a:br>
              <a:rPr lang="en-US" sz="1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200" dirty="0" smtClean="0">
                <a:latin typeface="Adobe Garamond Pro" pitchFamily="18" charset="0"/>
                <a:ea typeface="STXingkai" pitchFamily="2" charset="-122"/>
              </a:rPr>
              <a:t>nuclear </a:t>
            </a:r>
            <a:br>
              <a:rPr lang="en-US" sz="1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200" dirty="0" smtClean="0">
                <a:latin typeface="Adobe Garamond Pro" pitchFamily="18" charset="0"/>
                <a:ea typeface="STXingkai" pitchFamily="2" charset="-122"/>
              </a:rPr>
              <a:t>attraction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694927" y="4740166"/>
            <a:ext cx="12528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Adobe Garamond Pro" pitchFamily="18" charset="0"/>
                <a:ea typeface="STXingkai" pitchFamily="2" charset="-122"/>
              </a:rPr>
              <a:t>Electron</a:t>
            </a:r>
            <a:br>
              <a:rPr lang="en-US" sz="1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200" dirty="0" err="1" smtClean="0">
                <a:latin typeface="Adobe Garamond Pro" pitchFamily="18" charset="0"/>
                <a:ea typeface="STXingkai" pitchFamily="2" charset="-122"/>
              </a:rPr>
              <a:t>electron</a:t>
            </a:r>
            <a:r>
              <a:rPr lang="en-US" sz="1200" dirty="0" smtClean="0">
                <a:latin typeface="Adobe Garamond Pro" pitchFamily="18" charset="0"/>
                <a:ea typeface="STXingkai" pitchFamily="2" charset="-122"/>
              </a:rPr>
              <a:t/>
            </a:r>
            <a:br>
              <a:rPr lang="en-US" sz="1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200" dirty="0" smtClean="0">
                <a:latin typeface="Adobe Garamond Pro" pitchFamily="18" charset="0"/>
                <a:ea typeface="STXingkai" pitchFamily="2" charset="-122"/>
              </a:rPr>
              <a:t>repulsion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5266360" y="4924832"/>
            <a:ext cx="1252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Adobe Garamond Pro" pitchFamily="18" charset="0"/>
                <a:ea typeface="STXingkai" pitchFamily="2" charset="-122"/>
              </a:rPr>
              <a:t>Electron </a:t>
            </a:r>
            <a:r>
              <a:rPr lang="en-US" sz="1200" dirty="0" err="1" smtClean="0">
                <a:latin typeface="Adobe Garamond Pro" pitchFamily="18" charset="0"/>
                <a:ea typeface="STXingkai" pitchFamily="2" charset="-122"/>
              </a:rPr>
              <a:t>wavefunction</a:t>
            </a:r>
            <a:endParaRPr lang="en-US" sz="1200" dirty="0" smtClean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6290570" y="4924832"/>
            <a:ext cx="1252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Adobe Garamond Pro" pitchFamily="18" charset="0"/>
                <a:ea typeface="STXingkai" pitchFamily="2" charset="-122"/>
              </a:rPr>
              <a:t>Electronic</a:t>
            </a:r>
            <a:br>
              <a:rPr lang="en-US" sz="1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200" dirty="0" smtClean="0">
                <a:latin typeface="Adobe Garamond Pro" pitchFamily="18" charset="0"/>
                <a:ea typeface="STXingkai" pitchFamily="2" charset="-122"/>
              </a:rPr>
              <a:t>energy</a:t>
            </a:r>
          </a:p>
        </p:txBody>
      </p:sp>
      <p:cxnSp>
        <p:nvCxnSpPr>
          <p:cNvPr id="29" name="Straight Arrow Connector 28"/>
          <p:cNvCxnSpPr>
            <a:stCxn id="28" idx="0"/>
          </p:cNvCxnSpPr>
          <p:nvPr/>
        </p:nvCxnSpPr>
        <p:spPr>
          <a:xfrm flipH="1" flipV="1">
            <a:off x="6396238" y="4240654"/>
            <a:ext cx="520772" cy="6841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054600" y="4279900"/>
            <a:ext cx="848587" cy="6922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915397" y="4267200"/>
            <a:ext cx="917203" cy="704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519460" y="5386497"/>
            <a:ext cx="33696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Adobe Garamond Pro" pitchFamily="18" charset="0"/>
              </a:rPr>
              <a:t>Born-Oppenheimer approximation: when solving for the electronic </a:t>
            </a:r>
            <a:r>
              <a:rPr lang="en-US" dirty="0" err="1" smtClean="0">
                <a:latin typeface="Adobe Garamond Pro" pitchFamily="18" charset="0"/>
              </a:rPr>
              <a:t>wavefunction</a:t>
            </a:r>
            <a:r>
              <a:rPr lang="en-US" dirty="0" smtClean="0">
                <a:latin typeface="Adobe Garamond Pro" pitchFamily="18" charset="0"/>
              </a:rPr>
              <a:t>, treat nuclei as static external potentials</a:t>
            </a:r>
            <a:endParaRPr lang="en-US" sz="1600" dirty="0" smtClean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9" grpId="0" animBg="1"/>
      <p:bldP spid="18" grpId="0" animBg="1"/>
      <p:bldP spid="19" grpId="0"/>
      <p:bldP spid="20" grpId="0"/>
      <p:bldP spid="23" grpId="0"/>
      <p:bldP spid="27" grpId="0"/>
      <p:bldP spid="28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Approximate solutions to Schrödinger equation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625435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Schrödinger’s equation is nearly impossible to solve, so approximate methods are used.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351145"/>
              </p:ext>
            </p:extLst>
          </p:nvPr>
        </p:nvGraphicFramePr>
        <p:xfrm>
          <a:off x="373063" y="1868488"/>
          <a:ext cx="4256087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9" name="Equation" r:id="rId5" imgW="3009900" imgH="533400" progId="Equation.3">
                  <p:embed/>
                </p:oleObj>
              </mc:Choice>
              <mc:Fallback>
                <p:oleObj name="Equation" r:id="rId5" imgW="30099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1868488"/>
                        <a:ext cx="4256087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89500" y="1727871"/>
            <a:ext cx="41783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Electron repulsion</a:t>
            </a:r>
            <a:r>
              <a:rPr lang="en-US" sz="2000" dirty="0" smtClean="0">
                <a:latin typeface="Adobe Garamond Pro" pitchFamily="18" charset="0"/>
              </a:rPr>
              <a:t> makes this problem difficult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Adobe Garamond Pro" pitchFamily="18" charset="0"/>
              </a:rPr>
              <a:t>Approach 1</a:t>
            </a:r>
            <a:r>
              <a:rPr lang="en-US" sz="2000" dirty="0" smtClean="0">
                <a:latin typeface="Adobe Garamond Pro" pitchFamily="18" charset="0"/>
              </a:rPr>
              <a:t>: Use approximate wavefunction forms (Quantum chem.)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i="1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dobe Garamond Pro" pitchFamily="18" charset="0"/>
              </a:rPr>
              <a:t>Approach 2</a:t>
            </a:r>
            <a:r>
              <a:rPr lang="en-US" sz="2000" dirty="0" smtClean="0">
                <a:latin typeface="Adobe Garamond Pro" pitchFamily="18" charset="0"/>
              </a:rPr>
              <a:t>: Use the electron density as the main variable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Adobe Garamond Pro" pitchFamily="18" charset="0"/>
              </a:rPr>
              <a:t>Approach 3</a:t>
            </a:r>
            <a:r>
              <a:rPr lang="en-US" sz="2000" dirty="0" smtClean="0">
                <a:latin typeface="Adobe Garamond Pro" pitchFamily="18" charset="0"/>
              </a:rPr>
              <a:t>: Approximate the energy using empirical functions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24544"/>
              </p:ext>
            </p:extLst>
          </p:nvPr>
        </p:nvGraphicFramePr>
        <p:xfrm>
          <a:off x="851694" y="3075119"/>
          <a:ext cx="3502025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60" name="Equation" r:id="rId7" imgW="2247840" imgH="939600" progId="Equation.3">
                  <p:embed/>
                </p:oleObj>
              </mc:Choice>
              <mc:Fallback>
                <p:oleObj name="Equation" r:id="rId7" imgW="224784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694" y="3075119"/>
                        <a:ext cx="3502025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36809"/>
              </p:ext>
            </p:extLst>
          </p:nvPr>
        </p:nvGraphicFramePr>
        <p:xfrm>
          <a:off x="1090613" y="5424005"/>
          <a:ext cx="3024187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61" name="Equation" r:id="rId9" imgW="2019240" imgH="228600" progId="Equation.3">
                  <p:embed/>
                </p:oleObj>
              </mc:Choice>
              <mc:Fallback>
                <p:oleObj name="Equation" r:id="rId9" imgW="2019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613" y="5424005"/>
                        <a:ext cx="3024187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52660" y="5872322"/>
            <a:ext cx="39000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</a:rPr>
              <a:t>Density functional theory</a:t>
            </a:r>
            <a:r>
              <a:rPr lang="en-US" sz="1600" dirty="0" smtClean="0">
                <a:latin typeface="Adobe Garamond Pro" pitchFamily="18" charset="0"/>
              </a:rPr>
              <a:t>: The ground-state electron density contains all information in the ground-state wavefunction</a:t>
            </a:r>
            <a:endParaRPr lang="en-US" sz="1600" i="1" dirty="0" smtClean="0">
              <a:latin typeface="Adobe Garamond Pr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660" y="4660700"/>
            <a:ext cx="3900092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smtClean="0">
                <a:solidFill>
                  <a:srgbClr val="0070C0"/>
                </a:solidFill>
                <a:latin typeface="Adobe Garamond Pro" pitchFamily="18" charset="0"/>
              </a:rPr>
              <a:t>Slater determinant</a:t>
            </a:r>
            <a:r>
              <a:rPr lang="en-US" sz="1600" dirty="0" smtClean="0">
                <a:latin typeface="Adobe Garamond Pro" pitchFamily="18" charset="0"/>
              </a:rPr>
              <a:t>: Use wavefunction of </a:t>
            </a:r>
            <a:r>
              <a:rPr lang="en-US" sz="1600" i="1" dirty="0" err="1" smtClean="0">
                <a:latin typeface="Adobe Garamond Pro" pitchFamily="18" charset="0"/>
              </a:rPr>
              <a:t>noninteracting</a:t>
            </a:r>
            <a:r>
              <a:rPr lang="en-US" sz="1600" i="1" dirty="0" smtClean="0">
                <a:latin typeface="Adobe Garamond Pro" pitchFamily="18" charset="0"/>
              </a:rPr>
              <a:t> </a:t>
            </a:r>
            <a:r>
              <a:rPr lang="en-US" sz="1600" dirty="0" smtClean="0">
                <a:latin typeface="Adobe Garamond Pro" pitchFamily="18" charset="0"/>
              </a:rPr>
              <a:t>electrons for interacting system</a:t>
            </a:r>
            <a:endParaRPr lang="en-US" sz="1600" i="1" dirty="0" smtClean="0">
              <a:latin typeface="Adobe Garamond Pro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2200" y="1930400"/>
            <a:ext cx="838201" cy="685800"/>
          </a:xfrm>
          <a:prstGeom prst="rect">
            <a:avLst/>
          </a:prstGeom>
          <a:noFill/>
          <a:ln w="3810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0875"/>
              </p:ext>
            </p:extLst>
          </p:nvPr>
        </p:nvGraphicFramePr>
        <p:xfrm>
          <a:off x="6240463" y="5053013"/>
          <a:ext cx="2224087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62" name="Equation" r:id="rId11" imgW="1485900" imgH="317500" progId="Equation.3">
                  <p:embed/>
                </p:oleObj>
              </mc:Choice>
              <mc:Fallback>
                <p:oleObj name="Equation" r:id="rId11" imgW="14859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0463" y="5053013"/>
                        <a:ext cx="2224087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869060" y="5872322"/>
            <a:ext cx="39000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smtClean="0">
                <a:solidFill>
                  <a:srgbClr val="008000"/>
                </a:solidFill>
                <a:latin typeface="Adobe Garamond Pro" pitchFamily="18" charset="0"/>
              </a:rPr>
              <a:t>Molecular mechanics</a:t>
            </a:r>
            <a:r>
              <a:rPr lang="en-US" sz="1600" dirty="0" smtClean="0">
                <a:latin typeface="Adobe Garamond Pro" pitchFamily="18" charset="0"/>
              </a:rPr>
              <a:t>: Use empirical functions and parameters to describe the energy (e.g. harmonic oscillator for chemical bond)</a:t>
            </a:r>
            <a:endParaRPr lang="en-US" sz="1600" i="1" dirty="0" smtClean="0">
              <a:latin typeface="Adobe Garamond Pro" pitchFamily="18" charset="0"/>
            </a:endParaRPr>
          </a:p>
        </p:txBody>
      </p:sp>
      <p:pic>
        <p:nvPicPr>
          <p:cNvPr id="17" name="Movie 1SI.avi">
            <a:hlinkClick r:id="" action="ppaction://media"/>
          </p:cNvPr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>
                  <p14:bmkLst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41900" y="47371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1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2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An overview of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 simulation methods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" y="704548"/>
            <a:ext cx="5854299" cy="59873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46003" y="1059795"/>
            <a:ext cx="2882920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Less detailed theories allow for simulation of larger systems / longer timescales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i="1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Detailed theories can describe more complex phenomena and offer higher accuracy</a:t>
            </a:r>
            <a:endParaRPr lang="en-US" sz="2000" i="1" dirty="0" smtClean="0">
              <a:latin typeface="Adobe Garamond Pr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5012" y="2809839"/>
            <a:ext cx="1553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10 </a:t>
            </a:r>
            <a:r>
              <a:rPr lang="en-US" sz="1400" dirty="0" err="1" smtClean="0">
                <a:latin typeface="Adobe Garamond Pro" pitchFamily="18" charset="0"/>
              </a:rPr>
              <a:t>ps</a:t>
            </a:r>
            <a:r>
              <a:rPr lang="en-US" sz="1400" dirty="0" smtClean="0">
                <a:latin typeface="Adobe Garamond Pro" pitchFamily="18" charset="0"/>
              </a:rPr>
              <a:t>, 100 atoms: fast chemical reactions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7801" y="1424880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100 </a:t>
            </a:r>
            <a:r>
              <a:rPr lang="en-US" sz="1400" dirty="0" err="1" smtClean="0">
                <a:latin typeface="Adobe Garamond Pro" pitchFamily="18" charset="0"/>
              </a:rPr>
              <a:t>fs</a:t>
            </a:r>
            <a:r>
              <a:rPr lang="en-US" sz="1400" dirty="0" smtClean="0">
                <a:latin typeface="Adobe Garamond Pro" pitchFamily="18" charset="0"/>
              </a:rPr>
              <a:t>, 10 atoms: photochemistry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5461" y="3163038"/>
            <a:ext cx="1908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10 </a:t>
            </a:r>
            <a:r>
              <a:rPr lang="en-US" sz="1400" dirty="0" err="1" smtClean="0">
                <a:latin typeface="Symbol" charset="2"/>
                <a:ea typeface="Lucida Grande"/>
                <a:cs typeface="Symbol" charset="2"/>
              </a:rPr>
              <a:t>μ</a:t>
            </a:r>
            <a:r>
              <a:rPr lang="en-US" sz="1400" dirty="0" err="1" smtClean="0">
                <a:latin typeface="Adobe Garamond Pro" pitchFamily="18" charset="0"/>
              </a:rPr>
              <a:t>s</a:t>
            </a:r>
            <a:r>
              <a:rPr lang="en-US" sz="1400" dirty="0" smtClean="0">
                <a:latin typeface="Adobe Garamond Pro" pitchFamily="18" charset="0"/>
              </a:rPr>
              <a:t>, 10k atoms: protein dynamics, </a:t>
            </a:r>
            <a:br>
              <a:rPr lang="en-US" sz="1400" dirty="0" smtClean="0">
                <a:latin typeface="Adobe Garamond Pro" pitchFamily="18" charset="0"/>
              </a:rPr>
            </a:br>
            <a:r>
              <a:rPr lang="en-US" sz="1400" dirty="0" smtClean="0">
                <a:latin typeface="Adobe Garamond Pro" pitchFamily="18" charset="0"/>
              </a:rPr>
              <a:t>drug binding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8600" y="557270"/>
            <a:ext cx="2324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One calculation for 2-3 atoms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8133" y="4912633"/>
            <a:ext cx="1908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 </a:t>
            </a:r>
            <a:r>
              <a:rPr lang="en-US" sz="1400" dirty="0" err="1" smtClean="0">
                <a:latin typeface="Adobe Garamond Pro" pitchFamily="18" charset="0"/>
              </a:rPr>
              <a:t>ms</a:t>
            </a:r>
            <a:r>
              <a:rPr lang="en-US" sz="1400" dirty="0" smtClean="0">
                <a:latin typeface="Adobe Garamond Pro" pitchFamily="18" charset="0"/>
              </a:rPr>
              <a:t>+, 1 million atoms: folding of large proteins, virus capsids</a:t>
            </a:r>
          </a:p>
        </p:txBody>
      </p:sp>
      <p:pic>
        <p:nvPicPr>
          <p:cNvPr id="13" name="Simulation of millisecond protein folding_ NTL9 (from Foldin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2912" y="4028039"/>
            <a:ext cx="2976011" cy="1674006"/>
          </a:xfrm>
          <a:prstGeom prst="rect">
            <a:avLst/>
          </a:prstGeom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188702" y="5781658"/>
            <a:ext cx="29552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 smtClean="0">
                <a:latin typeface="Adobe Garamond Pro" pitchFamily="18" charset="0"/>
              </a:rPr>
              <a:t>Voelz</a:t>
            </a:r>
            <a:r>
              <a:rPr lang="en-US" sz="1200" dirty="0" smtClean="0">
                <a:latin typeface="Adobe Garamond Pro" pitchFamily="18" charset="0"/>
              </a:rPr>
              <a:t>, Bowman, Beauchamp and </a:t>
            </a:r>
            <a:r>
              <a:rPr lang="en-US" sz="1200" dirty="0" err="1" smtClean="0">
                <a:latin typeface="Adobe Garamond Pro" pitchFamily="18" charset="0"/>
              </a:rPr>
              <a:t>Pande</a:t>
            </a:r>
            <a:r>
              <a:rPr lang="en-US" sz="1200" dirty="0" smtClean="0">
                <a:latin typeface="Adobe Garamond Pro" pitchFamily="18" charset="0"/>
              </a:rPr>
              <a:t>, </a:t>
            </a:r>
            <a:br>
              <a:rPr lang="en-US" sz="1200" dirty="0" smtClean="0">
                <a:latin typeface="Adobe Garamond Pro" pitchFamily="18" charset="0"/>
              </a:rPr>
            </a:br>
            <a:r>
              <a:rPr lang="en-US" sz="1200" i="1" dirty="0" smtClean="0">
                <a:latin typeface="Adobe Garamond Pro" pitchFamily="18" charset="0"/>
              </a:rPr>
              <a:t>J. Am. Chem. Soc.</a:t>
            </a:r>
            <a:r>
              <a:rPr lang="en-US" sz="1200" dirty="0" smtClean="0">
                <a:latin typeface="Adobe Garamond Pro" pitchFamily="18" charset="0"/>
              </a:rPr>
              <a:t>, 2010</a:t>
            </a:r>
            <a:endParaRPr lang="en-US" sz="1200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Introduction: 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Force Fields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pic>
        <p:nvPicPr>
          <p:cNvPr id="11" name="Movie 4SI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6600" y="3810000"/>
            <a:ext cx="3048000" cy="3048000"/>
          </a:xfrm>
          <a:prstGeom prst="rect">
            <a:avLst/>
          </a:prstGeom>
        </p:spPr>
      </p:pic>
      <p:pic>
        <p:nvPicPr>
          <p:cNvPr id="12" name="Movie 1SI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533400"/>
            <a:ext cx="3048000" cy="3048000"/>
          </a:xfrm>
          <a:prstGeom prst="rect">
            <a:avLst/>
          </a:prstGeom>
        </p:spPr>
      </p:pic>
      <p:pic>
        <p:nvPicPr>
          <p:cNvPr id="13" name="Movie 2SI.avi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>
                  <p14:bmkLst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810000"/>
            <a:ext cx="3048000" cy="3048000"/>
          </a:xfrm>
          <a:prstGeom prst="rect">
            <a:avLst/>
          </a:prstGeom>
        </p:spPr>
      </p:pic>
      <p:pic>
        <p:nvPicPr>
          <p:cNvPr id="14" name="Movie 3SI.avi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>
                  <p14:bmkLst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76600" y="533400"/>
            <a:ext cx="3048000" cy="304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0801" y="1233130"/>
            <a:ext cx="2626180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Force fields </a:t>
            </a:r>
            <a:r>
              <a:rPr lang="en-US" sz="2000" dirty="0" smtClean="0">
                <a:latin typeface="Adobe Garamond Pro" pitchFamily="18" charset="0"/>
              </a:rPr>
              <a:t>are built from </a:t>
            </a:r>
            <a:r>
              <a:rPr lang="en-US" sz="2000" i="1" dirty="0" smtClean="0">
                <a:latin typeface="Adobe Garamond Pro" pitchFamily="18" charset="0"/>
              </a:rPr>
              <a:t>functional forms</a:t>
            </a:r>
            <a:r>
              <a:rPr lang="en-US" sz="2000" dirty="0" smtClean="0">
                <a:latin typeface="Adobe Garamond Pro" pitchFamily="18" charset="0"/>
              </a:rPr>
              <a:t> and empirical </a:t>
            </a:r>
            <a:r>
              <a:rPr lang="en-US" sz="2000" i="1" dirty="0" smtClean="0">
                <a:latin typeface="Adobe Garamond Pro" pitchFamily="18" charset="0"/>
              </a:rPr>
              <a:t>parameters</a:t>
            </a:r>
            <a:endParaRPr lang="en-US" sz="2000" baseline="-25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Interactions include 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, 3-body, and 4-body interactions…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… as well as non-bonded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 interactions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Simulation accuracy depends critically on choice of parameters</a:t>
            </a:r>
          </a:p>
        </p:txBody>
      </p:sp>
    </p:spTree>
    <p:extLst>
      <p:ext uri="{BB962C8B-B14F-4D97-AF65-F5344CB8AC3E}">
        <p14:creationId xmlns:p14="http://schemas.microsoft.com/office/powerpoint/2010/main" val="19484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41835</TotalTime>
  <Words>2168</Words>
  <Application>Microsoft Office PowerPoint</Application>
  <PresentationFormat>On-screen Show (4:3)</PresentationFormat>
  <Paragraphs>317</Paragraphs>
  <Slides>35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Arial</vt:lpstr>
      <vt:lpstr>Academy Engraved LET</vt:lpstr>
      <vt:lpstr>Times New Roman</vt:lpstr>
      <vt:lpstr>Monaco</vt:lpstr>
      <vt:lpstr>宋体</vt:lpstr>
      <vt:lpstr>Lucida Console</vt:lpstr>
      <vt:lpstr>Helvetica</vt:lpstr>
      <vt:lpstr>Symbol</vt:lpstr>
      <vt:lpstr>Calibri</vt:lpstr>
      <vt:lpstr>Times</vt:lpstr>
      <vt:lpstr>Wingdings</vt:lpstr>
      <vt:lpstr>Lucida Grande</vt:lpstr>
      <vt:lpstr>Adobe Garamond Pro</vt:lpstr>
      <vt:lpstr>Arial Black</vt:lpstr>
      <vt:lpstr>STXingkai</vt:lpstr>
      <vt:lpstr>Johnston ITC Std Medium</vt:lpstr>
      <vt:lpstr>Helvetica World</vt:lpstr>
      <vt:lpstr>Office Theme</vt:lpstr>
      <vt:lpstr>Equation</vt:lpstr>
      <vt:lpstr>Development and application of automatic force field parameterization methods for molecular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Introduction to Force Matching</dc:title>
  <dc:creator>leeping</dc:creator>
  <cp:lastModifiedBy>Lee-Ping</cp:lastModifiedBy>
  <cp:revision>2049</cp:revision>
  <dcterms:created xsi:type="dcterms:W3CDTF">2011-05-18T22:37:59Z</dcterms:created>
  <dcterms:modified xsi:type="dcterms:W3CDTF">2012-05-22T15:01:37Z</dcterms:modified>
</cp:coreProperties>
</file>