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avi" ContentType="video/unknown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08" r:id="rId3"/>
    <p:sldId id="409" r:id="rId4"/>
    <p:sldId id="420" r:id="rId5"/>
    <p:sldId id="262" r:id="rId6"/>
    <p:sldId id="264" r:id="rId7"/>
    <p:sldId id="410" r:id="rId8"/>
    <p:sldId id="396" r:id="rId9"/>
    <p:sldId id="411" r:id="rId10"/>
    <p:sldId id="280" r:id="rId11"/>
    <p:sldId id="412" r:id="rId12"/>
    <p:sldId id="413" r:id="rId13"/>
    <p:sldId id="414" r:id="rId14"/>
    <p:sldId id="415" r:id="rId15"/>
    <p:sldId id="416" r:id="rId16"/>
    <p:sldId id="267" r:id="rId17"/>
    <p:sldId id="283" r:id="rId18"/>
    <p:sldId id="406" r:id="rId19"/>
    <p:sldId id="419" r:id="rId20"/>
    <p:sldId id="417" r:id="rId21"/>
    <p:sldId id="418" r:id="rId22"/>
    <p:sldId id="399" r:id="rId23"/>
    <p:sldId id="398" r:id="rId24"/>
    <p:sldId id="402" r:id="rId25"/>
    <p:sldId id="403" r:id="rId26"/>
    <p:sldId id="421" r:id="rId27"/>
    <p:sldId id="423" r:id="rId28"/>
    <p:sldId id="422" r:id="rId29"/>
    <p:sldId id="405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89247" autoAdjust="0"/>
  </p:normalViewPr>
  <p:slideViewPr>
    <p:cSldViewPr snapToGrid="0">
      <p:cViewPr>
        <p:scale>
          <a:sx n="75" d="100"/>
          <a:sy n="75" d="100"/>
        </p:scale>
        <p:origin x="-4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4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6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7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9.wmf"/><Relationship Id="rId6" Type="http://schemas.openxmlformats.org/officeDocument/2006/relationships/image" Target="../media/image32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0.wmf"/><Relationship Id="rId9" Type="http://schemas.openxmlformats.org/officeDocument/2006/relationships/image" Target="../media/image3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1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2.wmf"/><Relationship Id="rId7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6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47.w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" Type="http://schemas.microsoft.com/office/2007/relationships/media" Target="../media/media7.mov"/><Relationship Id="rId2" Type="http://schemas.openxmlformats.org/officeDocument/2006/relationships/video" Target="../media/media7.mov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9.gif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8.wmf"/><Relationship Id="rId5" Type="http://schemas.openxmlformats.org/officeDocument/2006/relationships/image" Target="../media/image7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99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Development and Application of an </a:t>
            </a:r>
            <a:br>
              <a:rPr lang="en-US" sz="3200" dirty="0" smtClean="0">
                <a:latin typeface="Adobe Garamond Pro" pitchFamily="18" charset="0"/>
                <a:cs typeface="Helvetica World" pitchFamily="34" charset="0"/>
              </a:rPr>
            </a:br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Automatic Potential Optimization Method</a:t>
            </a:r>
            <a:endParaRPr lang="en-US" sz="3200" dirty="0">
              <a:latin typeface="Adobe Garamond Pro" pitchFamily="18" charset="0"/>
              <a:cs typeface="Helvetica Wor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Wang</a:t>
            </a:r>
          </a:p>
          <a:p>
            <a:r>
              <a:rPr lang="en-US" sz="2000" dirty="0" err="1" smtClean="0">
                <a:latin typeface="Adobe Garamond Pro" pitchFamily="18" charset="0"/>
                <a:cs typeface="Helvetica World" pitchFamily="34" charset="0"/>
              </a:rPr>
              <a:t>Stanfurd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 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Department of Chemistry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April 13, 2012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UC Berkeley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Challenges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51" y="1358900"/>
            <a:ext cx="8449100" cy="4001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</a:t>
            </a:r>
            <a:r>
              <a:rPr lang="en-US" sz="2800" dirty="0" smtClean="0">
                <a:latin typeface="Adobe Garamond Pro" pitchFamily="18" charset="0"/>
              </a:rPr>
              <a:t>Bad functional form</a:t>
            </a:r>
            <a:br>
              <a:rPr lang="en-US" sz="2800" dirty="0" smtClean="0">
                <a:latin typeface="Adobe Garamond Pro" pitchFamily="18" charset="0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>: </a:t>
            </a:r>
            <a:r>
              <a:rPr lang="en-US" sz="2800" dirty="0" smtClean="0">
                <a:latin typeface="Adobe Garamond Pro" pitchFamily="18" charset="0"/>
              </a:rPr>
              <a:t>poor quality of </a:t>
            </a:r>
            <a:r>
              <a:rPr lang="en-US" sz="2800" dirty="0" smtClean="0">
                <a:latin typeface="Adobe Garamond Pro" pitchFamily="18" charset="0"/>
              </a:rPr>
              <a:t>fit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</a:t>
            </a:r>
            <a:r>
              <a:rPr lang="en-US" sz="2800" dirty="0" smtClean="0">
                <a:latin typeface="Adobe Garamond Pro" pitchFamily="18" charset="0"/>
              </a:rPr>
              <a:t>: Inaccurate reference data 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/>
            </a:r>
            <a:br>
              <a:rPr lang="en-US" sz="2800" dirty="0" smtClean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dirty="0">
                <a:latin typeface="Adobe Garamond Pro" pitchFamily="18" charset="0"/>
                <a:sym typeface="Wingdings"/>
              </a:rPr>
              <a:t>d</a:t>
            </a:r>
            <a:r>
              <a:rPr lang="en-US" sz="2800" dirty="0" smtClean="0">
                <a:latin typeface="Adobe Garamond Pro" pitchFamily="18" charset="0"/>
              </a:rPr>
              <a:t>isagreement with </a:t>
            </a:r>
            <a:r>
              <a:rPr lang="en-US" sz="2800" dirty="0">
                <a:latin typeface="Adobe Garamond Pro" pitchFamily="18" charset="0"/>
              </a:rPr>
              <a:t>experiment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latin typeface="Adobe Garamond Pro" pitchFamily="18" charset="0"/>
              </a:rPr>
              <a:t>Problem: Too many or too few fitting parameters </a:t>
            </a:r>
            <a:r>
              <a:rPr lang="en-US" sz="2800" dirty="0">
                <a:latin typeface="Adobe Garamond Pro" pitchFamily="18" charset="0"/>
                <a:sym typeface="Wingdings"/>
              </a:rPr>
              <a:t/>
            </a:r>
            <a:br>
              <a:rPr lang="en-US" sz="2800" dirty="0">
                <a:latin typeface="Adobe Garamond Pro" pitchFamily="18" charset="0"/>
                <a:sym typeface="Wingdings"/>
              </a:rPr>
            </a:br>
            <a:r>
              <a:rPr lang="en-US" sz="2800" dirty="0">
                <a:latin typeface="Adobe Garamond Pro" pitchFamily="18" charset="0"/>
                <a:sym typeface="Wingdings"/>
              </a:rPr>
              <a:t>Symptom: </a:t>
            </a:r>
            <a:r>
              <a:rPr lang="en-US" sz="2800" dirty="0" smtClean="0">
                <a:latin typeface="Adobe Garamond Pro" pitchFamily="18" charset="0"/>
              </a:rPr>
              <a:t>unphysical </a:t>
            </a:r>
            <a:r>
              <a:rPr lang="en-US" sz="2800" dirty="0">
                <a:latin typeface="Adobe Garamond Pro" pitchFamily="18" charset="0"/>
              </a:rPr>
              <a:t>parameter </a:t>
            </a:r>
            <a:r>
              <a:rPr lang="en-US" sz="2800" dirty="0" smtClean="0">
                <a:latin typeface="Adobe Garamond Pro" pitchFamily="18" charset="0"/>
              </a:rPr>
              <a:t>values</a:t>
            </a:r>
            <a:endParaRPr lang="en-US" sz="2800" dirty="0" smtClean="0">
              <a:latin typeface="Adobe Garamond Pro" pitchFamily="18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Problem: Poor sampling of configuration space </a:t>
            </a:r>
            <a:b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Symptom: parameters don’t converge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6480" y="1543883"/>
            <a:ext cx="376369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Consider fitting an infinite hard-wall potential (kT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0)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If MM initially underestimates the wall position (above), the “error region” is only seen by the MM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the case of an overestimate (below), the error region is only accessible by the QM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Conclusion:  </a:t>
            </a:r>
            <a:r>
              <a:rPr lang="en-US" sz="2000" b="1" dirty="0" smtClean="0">
                <a:latin typeface="Adobe Garamond Pro" pitchFamily="18" charset="0"/>
              </a:rPr>
              <a:t>No single potential surface provides good sampling </a:t>
            </a:r>
            <a:r>
              <a:rPr lang="en-US" sz="2000" dirty="0" smtClean="0">
                <a:latin typeface="Adobe Garamond Pro" pitchFamily="18" charset="0"/>
              </a:rPr>
              <a:t>for force matching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An Infinitely Hard Wall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2050" name="Picture 2" descr="C:\Users\leeping\Documents\Research\2010-11 Group-Meeting\fig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838200"/>
            <a:ext cx="4763788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2235" y="3736240"/>
            <a:ext cx="4839030" cy="288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6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1710" y="1295400"/>
            <a:ext cx="376369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Solution: </a:t>
            </a:r>
            <a:r>
              <a:rPr lang="en-US" sz="2000" dirty="0" smtClean="0">
                <a:latin typeface="Adobe Garamond Pro" pitchFamily="18" charset="0"/>
              </a:rPr>
              <a:t>Create a linear combination of Boltzmann weights from both ensembles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Sampling from different ensembles can be approximated by reweighting the configurations from MM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Hybrid ensemble gives optimal matching in the hard-wall case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Hybrid Boltzmann Weights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7650" y="1447800"/>
          <a:ext cx="3109912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" name="Equation" r:id="rId3" imgW="1308100" imgH="444500" progId="Equation.3">
                  <p:embed/>
                </p:oleObj>
              </mc:Choice>
              <mc:Fallback>
                <p:oleObj name="Equation" r:id="rId3" imgW="1308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447800"/>
                        <a:ext cx="3109912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7650" y="2828924"/>
          <a:ext cx="45307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Equation" r:id="rId5" imgW="1905000" imgH="482600" progId="Equation.3">
                  <p:embed/>
                </p:oleObj>
              </mc:Choice>
              <mc:Fallback>
                <p:oleObj name="Equation" r:id="rId5" imgW="1905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828924"/>
                        <a:ext cx="4530725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175" y="4648200"/>
          <a:ext cx="69723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7" imgW="2933700" imgH="546100" progId="Equation.3">
                  <p:embed/>
                </p:oleObj>
              </mc:Choice>
              <mc:Fallback>
                <p:oleObj name="Equation" r:id="rId7" imgW="29337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4648200"/>
                        <a:ext cx="6972300" cy="1296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35066" y="6485408"/>
            <a:ext cx="5607130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Chem. Phys.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(2010), </a:t>
            </a:r>
            <a:r>
              <a:rPr lang="en-US" sz="1400" b="1" dirty="0" smtClean="0">
                <a:latin typeface="Helvetica World" pitchFamily="34" charset="0"/>
                <a:cs typeface="Helvetica World" pitchFamily="34" charset="0"/>
              </a:rPr>
              <a:t>133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231101.</a:t>
            </a:r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257175" y="5025232"/>
          <a:ext cx="4467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9" imgW="1879600" imgH="228600" progId="Equation.3">
                  <p:embed/>
                </p:oleObj>
              </mc:Choice>
              <mc:Fallback>
                <p:oleObj name="Equation" r:id="rId9" imgW="187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025232"/>
                        <a:ext cx="44672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2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leeping\Dropbox\Public\2011-09 Group Meeting\fig-he-b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leeping\Dropbox\Public\2011-09 Group Meeting\fig-he-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Helium Dimer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6480" y="1651218"/>
            <a:ext cx="37636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Proof of concept example: He</a:t>
            </a:r>
            <a:r>
              <a:rPr lang="en-US" sz="2000" baseline="-25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Adobe Garamond Pro" pitchFamily="18" charset="0"/>
              </a:rPr>
              <a:t>almost purely repulsive)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Only one MM parameter (LJ </a:t>
            </a:r>
            <a:r>
              <a:rPr lang="en-US" sz="2000" dirty="0" smtClean="0">
                <a:latin typeface="Adobe Garamond Pro" pitchFamily="18" charset="0"/>
                <a:sym typeface="Symbol"/>
              </a:rPr>
              <a:t></a:t>
            </a:r>
            <a:r>
              <a:rPr lang="en-US" sz="2000" dirty="0" smtClean="0">
                <a:latin typeface="Adobe Garamond Pro" pitchFamily="18" charset="0"/>
              </a:rPr>
              <a:t>), starting at two initial values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MM and QM ensembles reach the correct answer in one out of two cases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The hybrid ensemble reaches the correct answer in both cases</a:t>
            </a:r>
          </a:p>
        </p:txBody>
      </p:sp>
      <p:pic>
        <p:nvPicPr>
          <p:cNvPr id="23555" name="Picture 3" descr="C:\Users\leeping\Dropbox\Public\2011-09 Group Meeting\fig-he-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leeping\Dropbox\Public\2011-09 Group Meeting\fig-he-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leeping\Dropbox\Public\2011-09 Group Meeting\fig-he-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leeping\Dropbox\Public\2011-09 Group Meeting\fig-he-a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0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1041837"/>
            <a:ext cx="3763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water </a:t>
            </a:r>
            <a:r>
              <a:rPr lang="en-US" sz="2000" dirty="0" err="1" smtClean="0">
                <a:latin typeface="Adobe Garamond Pro" pitchFamily="18" charset="0"/>
              </a:rPr>
              <a:t>hexamer</a:t>
            </a:r>
            <a:r>
              <a:rPr lang="en-US" sz="2000" dirty="0" smtClean="0">
                <a:latin typeface="Adobe Garamond Pro" pitchFamily="18" charset="0"/>
              </a:rPr>
              <a:t>; slightly more complicated, harder to disentangle </a:t>
            </a:r>
            <a:r>
              <a:rPr lang="en-US" sz="2000" dirty="0" smtClean="0">
                <a:latin typeface="Adobe Garamond Pro" pitchFamily="18" charset="0"/>
              </a:rPr>
              <a:t>parameters from bulk properties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Three ensembles used: All MM, 50% QM, 80% QM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50% QM ensemble predicts most accurate peak distances and peak heights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Water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Hexamer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4098" name="Picture 2" descr="C:\Users\leeping\Documents\Research\2010-11 Group-Meeting\figure3.png"/>
          <p:cNvPicPr>
            <a:picLocks noChangeAspect="1" noChangeArrowheads="1"/>
          </p:cNvPicPr>
          <p:nvPr/>
        </p:nvPicPr>
        <p:blipFill>
          <a:blip r:embed="rId2" cstate="print"/>
          <a:srcRect b="32987"/>
          <a:stretch>
            <a:fillRect/>
          </a:stretch>
        </p:blipFill>
        <p:spPr bwMode="auto">
          <a:xfrm>
            <a:off x="304800" y="867139"/>
            <a:ext cx="4724400" cy="5699735"/>
          </a:xfrm>
          <a:prstGeom prst="rect">
            <a:avLst/>
          </a:prstGeom>
          <a:noFill/>
        </p:spPr>
      </p:pic>
      <p:pic>
        <p:nvPicPr>
          <p:cNvPr id="4100" name="Picture 4" descr="C:\Users\leeping\Documents\Research\2010-11 Group-Meeting\fig-ff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495800"/>
            <a:ext cx="3621000" cy="181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05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97472"/>
            <a:ext cx="3822858" cy="20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snap021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508468"/>
            <a:ext cx="4911429" cy="4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Improving convergence with WHAM</a:t>
            </a:r>
            <a:endParaRPr lang="en-US" sz="3200" b="1" dirty="0">
              <a:solidFill>
                <a:schemeClr val="bg1"/>
              </a:solidFill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6480" y="1559362"/>
            <a:ext cx="37636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wish to reuse the reference data from all previous cycles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Each cycle of the potential corresponds to a different sampling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Weighted Histogram Analysis Method (WHAM) uses several different simulations to provide a single free energy profile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don’t need free energy profiles but WHAM can provide a single consistent set of Boltzmann weights</a:t>
            </a:r>
          </a:p>
        </p:txBody>
      </p:sp>
      <p:sp>
        <p:nvSpPr>
          <p:cNvPr id="2" name="Oval 1"/>
          <p:cNvSpPr/>
          <p:nvPr/>
        </p:nvSpPr>
        <p:spPr>
          <a:xfrm>
            <a:off x="696913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19441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41969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6912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19440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41968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911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19439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41967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3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Improving Convergence with WHAM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88329"/>
              </p:ext>
            </p:extLst>
          </p:nvPr>
        </p:nvGraphicFramePr>
        <p:xfrm>
          <a:off x="496888" y="625475"/>
          <a:ext cx="379412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8" name="Equation" r:id="rId4" imgW="1269720" imgH="444240" progId="Equation.3">
                  <p:embed/>
                </p:oleObj>
              </mc:Choice>
              <mc:Fallback>
                <p:oleObj name="Equation" r:id="rId4" imgW="126972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625475"/>
                        <a:ext cx="379412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6" descr="C:\Users\leeping\Documents\Research\2010-11 Group-Meeting\chis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952750"/>
            <a:ext cx="4800600" cy="36004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24400" y="3314481"/>
            <a:ext cx="4225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WHAM, the thermodynamic weights are determined self-consistently</a:t>
            </a:r>
            <a:endParaRPr lang="en-US" sz="2000" i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history information included, fluctuations in 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baseline="30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are suppressed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135020"/>
              </p:ext>
            </p:extLst>
          </p:nvPr>
        </p:nvGraphicFramePr>
        <p:xfrm>
          <a:off x="1031875" y="2003425"/>
          <a:ext cx="21621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9" name="Equation" r:id="rId7" imgW="723600" imgH="342720" progId="Equation.3">
                  <p:embed/>
                </p:oleObj>
              </mc:Choice>
              <mc:Fallback>
                <p:oleObj name="Equation" r:id="rId7" imgW="72360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2003425"/>
                        <a:ext cx="2162175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51" name="Picture 19" descr="C:\Users\leeping\Dropbox\Public\2009-10 Group Meeting\wham!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08" y="544513"/>
            <a:ext cx="19145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2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Improving Convergence with WHAM</a:t>
            </a:r>
          </a:p>
        </p:txBody>
      </p:sp>
      <p:pic>
        <p:nvPicPr>
          <p:cNvPr id="18439" name="Picture 7" descr="C:\Users\leeping\Documents\Research\2010-11 Group-Meeting\params.png"/>
          <p:cNvPicPr>
            <a:picLocks noChangeAspect="1" noChangeArrowheads="1"/>
          </p:cNvPicPr>
          <p:nvPr/>
        </p:nvPicPr>
        <p:blipFill rotWithShape="1">
          <a:blip r:embed="rId3" cstate="print"/>
          <a:srcRect l="9523" t="8324" r="40485" b="50301"/>
          <a:stretch/>
        </p:blipFill>
        <p:spPr bwMode="auto">
          <a:xfrm>
            <a:off x="635891" y="817460"/>
            <a:ext cx="8287976" cy="39227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3095" y="5452070"/>
            <a:ext cx="376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Above: </a:t>
            </a:r>
            <a:r>
              <a:rPr lang="en-US" sz="2000" dirty="0" smtClean="0">
                <a:latin typeface="Adobe Garamond Pro" pitchFamily="18" charset="0"/>
              </a:rPr>
              <a:t>WHAM </a:t>
            </a:r>
            <a:r>
              <a:rPr lang="en-US" sz="2000" dirty="0" smtClean="0">
                <a:latin typeface="Adobe Garamond Pro" pitchFamily="18" charset="0"/>
              </a:rPr>
              <a:t>(green) suppresses parameter </a:t>
            </a:r>
            <a:r>
              <a:rPr lang="en-US" sz="2000" dirty="0" smtClean="0">
                <a:latin typeface="Adobe Garamond Pro" pitchFamily="18" charset="0"/>
              </a:rPr>
              <a:t>fluctuations (blue) </a:t>
            </a:r>
            <a:r>
              <a:rPr lang="en-US" sz="2000" dirty="0" smtClean="0">
                <a:latin typeface="Adobe Garamond Pro" pitchFamily="18" charset="0"/>
              </a:rPr>
              <a:t>for molecule on right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5S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887" y="625435"/>
            <a:ext cx="3048000" cy="3048000"/>
          </a:xfrm>
          <a:prstGeom prst="rect">
            <a:avLst/>
          </a:prstGeom>
        </p:spPr>
      </p:pic>
      <p:pic>
        <p:nvPicPr>
          <p:cNvPr id="11271" name="Picture 7" descr="C:\Users\leeping\Documents\Research\2010-11 Group-Meeting\Lip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70" y="3308673"/>
            <a:ext cx="5610004" cy="31556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54700" y="598824"/>
            <a:ext cx="3015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Existing parameter libraries can be incomplete (e.g. OPLS-AA missing dihedral parameter in </a:t>
            </a:r>
            <a:r>
              <a:rPr lang="en-US" sz="2000" dirty="0" err="1" smtClean="0">
                <a:latin typeface="Adobe Garamond Pro" pitchFamily="18" charset="0"/>
              </a:rPr>
              <a:t>rubrene</a:t>
            </a:r>
            <a:r>
              <a:rPr lang="en-US" sz="2000" dirty="0" smtClean="0">
                <a:latin typeface="Adobe Garamond Pro" pitchFamily="18" charset="0"/>
              </a:rPr>
              <a:t>, an organic semiconductor material)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Dihedral angle manually parameterized; force field reproduces crystal structure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Propyl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parameters used for </a:t>
            </a:r>
            <a:r>
              <a:rPr lang="en-US" sz="2000" dirty="0" err="1" smtClean="0">
                <a:latin typeface="Adobe Garamond Pro" pitchFamily="18" charset="0"/>
              </a:rPr>
              <a:t>mycolic</a:t>
            </a:r>
            <a:r>
              <a:rPr lang="en-US" sz="2000" dirty="0" smtClean="0">
                <a:latin typeface="Adobe Garamond Pro" pitchFamily="18" charset="0"/>
              </a:rPr>
              <a:t> acid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kinks from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rings</a:t>
            </a:r>
          </a:p>
        </p:txBody>
      </p:sp>
      <p:pic>
        <p:nvPicPr>
          <p:cNvPr id="11270" name="Picture 6" descr="C:\Users\leeping\Documents\Research\2010-11 Group-Meeting\rubrene-dihedr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152" y="3249795"/>
            <a:ext cx="5358548" cy="332776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Patching MM simulations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7" cstate="print"/>
          <a:srcRect t="15000" b="15000"/>
          <a:stretch>
            <a:fillRect/>
          </a:stretch>
        </p:blipFill>
        <p:spPr bwMode="auto">
          <a:xfrm>
            <a:off x="1222754" y="592435"/>
            <a:ext cx="3417235" cy="2392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5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Multiple electronic states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6485408"/>
            <a:ext cx="6475196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Phys. Chem. B,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2011.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pic>
        <p:nvPicPr>
          <p:cNvPr id="10" name="ct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33400"/>
            <a:ext cx="7315200" cy="2988337"/>
          </a:xfrm>
          <a:prstGeom prst="rect">
            <a:avLst/>
          </a:prstGeom>
        </p:spPr>
      </p:pic>
      <p:pic>
        <p:nvPicPr>
          <p:cNvPr id="12" name="Picture 11" descr="faaq.jpg"/>
          <p:cNvPicPr>
            <a:picLocks noChangeAspect="1"/>
          </p:cNvPicPr>
          <p:nvPr/>
        </p:nvPicPr>
        <p:blipFill>
          <a:blip r:embed="rId5" cstate="print"/>
          <a:srcRect l="11419" r="14274"/>
          <a:stretch>
            <a:fillRect/>
          </a:stretch>
        </p:blipFill>
        <p:spPr>
          <a:xfrm>
            <a:off x="160747" y="3581400"/>
            <a:ext cx="4639853" cy="2450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019800"/>
            <a:ext cx="6475196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Images courtesy of 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MIT.</a:t>
            </a:r>
            <a:r>
              <a:rPr lang="en-US" sz="1400" dirty="0" smtClean="0">
                <a:latin typeface="Adobe Garamond Pro" pitchFamily="18" charset="0"/>
              </a:rPr>
              <a:t> 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3617655"/>
            <a:ext cx="415018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fields created for the ground and CT excited states of the FAAQ molecule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Polarizable</a:t>
            </a:r>
            <a:r>
              <a:rPr lang="en-US" sz="2000" dirty="0" smtClean="0">
                <a:latin typeface="Adobe Garamond Pro" pitchFamily="18" charset="0"/>
              </a:rPr>
              <a:t> QM/MM simulations were seeded from MM simulations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QM/MM sampling of excitation energies and couplings give predictions of CT free energies, recombination rates</a:t>
            </a:r>
          </a:p>
        </p:txBody>
      </p:sp>
    </p:spTree>
    <p:extLst>
      <p:ext uri="{BB962C8B-B14F-4D97-AF65-F5344CB8AC3E}">
        <p14:creationId xmlns:p14="http://schemas.microsoft.com/office/powerpoint/2010/main" val="243410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Introduction: Molecular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Mechanics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026" name="Picture 2" descr="C:\Users\leeping\Documents\Research\Hierarch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49" y="932674"/>
            <a:ext cx="5568725" cy="55687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1847195"/>
            <a:ext cx="254937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Molecular Mechanics (MM) </a:t>
            </a:r>
            <a:r>
              <a:rPr lang="en-US" sz="2000" dirty="0" smtClean="0">
                <a:latin typeface="Adobe Garamond Pro" pitchFamily="18" charset="0"/>
              </a:rPr>
              <a:t>is a classical molecular simulation method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Within MM, the potential energy of atoms and molecules is described by </a:t>
            </a:r>
            <a:r>
              <a:rPr lang="en-US" sz="2000" dirty="0" smtClean="0">
                <a:latin typeface="Adobe Garamond Pro" pitchFamily="18" charset="0"/>
              </a:rPr>
              <a:t>the empirical </a:t>
            </a:r>
            <a:r>
              <a:rPr lang="en-US" sz="2000" i="1" dirty="0" smtClean="0">
                <a:latin typeface="Adobe Garamond Pro" pitchFamily="18" charset="0"/>
              </a:rPr>
              <a:t>force </a:t>
            </a:r>
            <a:r>
              <a:rPr lang="en-US" sz="2000" i="1" dirty="0" smtClean="0">
                <a:latin typeface="Adobe Garamond Pro" pitchFamily="18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3344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Fluctuating charge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5" name="Picture 5" descr="C:\Users\leeping\Documents\Research\2010-11 Group-Meeting\water-ch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79" y="1009650"/>
            <a:ext cx="4686300" cy="4686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58035" y="1397000"/>
            <a:ext cx="3571665" cy="4016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Electronic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missing from additive force fields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Compensated by increasing atomic point charges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Several treatments of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: </a:t>
            </a:r>
            <a:r>
              <a:rPr lang="en-US" sz="2000" dirty="0" err="1" smtClean="0">
                <a:latin typeface="Adobe Garamond Pro" pitchFamily="18" charset="0"/>
              </a:rPr>
              <a:t>Drude</a:t>
            </a:r>
            <a:r>
              <a:rPr lang="en-US" sz="2000" dirty="0" smtClean="0">
                <a:latin typeface="Adobe Garamond Pro" pitchFamily="18" charset="0"/>
              </a:rPr>
              <a:t> particle (charge on spring), inducible dipoles, fluctuating charge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a frontier for force fields in general and automatic parameterization in particular</a:t>
            </a:r>
          </a:p>
        </p:txBody>
      </p:sp>
    </p:spTree>
    <p:extLst>
      <p:ext uri="{BB962C8B-B14F-4D97-AF65-F5344CB8AC3E}">
        <p14:creationId xmlns:p14="http://schemas.microsoft.com/office/powerpoint/2010/main" val="306220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55314" y="1009650"/>
            <a:ext cx="3571665" cy="3708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(Chen and Martinez, </a:t>
            </a:r>
            <a:r>
              <a:rPr lang="en-US" sz="2000" i="1" dirty="0" smtClean="0">
                <a:latin typeface="Adobe Garamond Pro" pitchFamily="18" charset="0"/>
              </a:rPr>
              <a:t>CPL</a:t>
            </a:r>
            <a:r>
              <a:rPr lang="en-US" sz="2000" dirty="0" smtClean="0">
                <a:latin typeface="Adobe Garamond Pro" pitchFamily="18" charset="0"/>
              </a:rPr>
              <a:t> 2007) is a fluctuating-charge force field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 each time step, charges determined by solving a system of N linear equations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(and other fluctuating charge models) implemented into custom GROMACS 4.0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Periodic boundary conditions using smooth cutoffs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Electrostatics: QTPIE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215039" y="779463"/>
          <a:ext cx="5048251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4" name="Equation" r:id="rId3" imgW="2831760" imgH="863280" progId="Equation.3">
                  <p:embed/>
                </p:oleObj>
              </mc:Choice>
              <mc:Fallback>
                <p:oleObj name="Equation" r:id="rId3" imgW="28317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039" y="779463"/>
                        <a:ext cx="5048251" cy="153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222257" y="2314575"/>
          <a:ext cx="3351213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5" name="Equation" r:id="rId5" imgW="1879560" imgH="888840" progId="Equation.3">
                  <p:embed/>
                </p:oleObj>
              </mc:Choice>
              <mc:Fallback>
                <p:oleObj name="Equation" r:id="rId5" imgW="18795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7" y="2314575"/>
                        <a:ext cx="3351213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0" name="Picture 12" descr="C:\Users\leeping\Documents\Research\2010-11 Group-Meeting\cutoff.png"/>
          <p:cNvPicPr>
            <a:picLocks noChangeAspect="1" noChangeArrowheads="1"/>
          </p:cNvPicPr>
          <p:nvPr/>
        </p:nvPicPr>
        <p:blipFill>
          <a:blip r:embed="rId7" cstate="print"/>
          <a:srcRect b="41535"/>
          <a:stretch>
            <a:fillRect/>
          </a:stretch>
        </p:blipFill>
        <p:spPr bwMode="auto">
          <a:xfrm>
            <a:off x="137714" y="4075691"/>
            <a:ext cx="5034362" cy="24140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86400" y="5087826"/>
            <a:ext cx="3657600" cy="1160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 smtClean="0"/>
              <a:t>Blue: Full damped Coulomb interaction</a:t>
            </a:r>
            <a:br>
              <a:rPr lang="en-US" sz="1400" b="1" dirty="0" smtClean="0"/>
            </a:br>
            <a:endParaRPr lang="en-US" sz="1400" b="1" dirty="0" smtClean="0"/>
          </a:p>
          <a:p>
            <a:pPr>
              <a:lnSpc>
                <a:spcPct val="125000"/>
              </a:lnSpc>
            </a:pPr>
            <a:r>
              <a:rPr lang="en-US" sz="1400" b="1" dirty="0" smtClean="0"/>
              <a:t>Purple: Cutoff at R=5 by constant shift</a:t>
            </a:r>
          </a:p>
          <a:p>
            <a:pPr>
              <a:lnSpc>
                <a:spcPct val="125000"/>
              </a:lnSpc>
            </a:pPr>
            <a:r>
              <a:rPr lang="en-US" sz="1400" b="1" dirty="0" smtClean="0"/>
              <a:t>Gold: Smoothed-force cutoff at R=5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449" y="6227982"/>
            <a:ext cx="866775" cy="448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18592" y="4802430"/>
            <a:ext cx="80943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J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8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13" y="1388533"/>
            <a:ext cx="4202675" cy="241341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Six-site polarizable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052" y="961876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Helvetica"/>
                <a:cs typeface="Helvetica"/>
              </a:rPr>
              <a:t>Five fluctuating-charge sites</a:t>
            </a:r>
            <a:endParaRPr lang="en-US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80178"/>
              </p:ext>
            </p:extLst>
          </p:nvPr>
        </p:nvGraphicFramePr>
        <p:xfrm>
          <a:off x="264319" y="4046360"/>
          <a:ext cx="8767762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9" name="Equation" r:id="rId4" imgW="4686300" imgH="1117600" progId="Equation.3">
                  <p:embed/>
                </p:oleObj>
              </mc:Choice>
              <mc:Fallback>
                <p:oleObj name="Equation" r:id="rId4" imgW="4686300" imgH="1117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" y="4046360"/>
                        <a:ext cx="8767762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950489" y="924127"/>
            <a:ext cx="3981596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28 </a:t>
            </a:r>
            <a:r>
              <a:rPr lang="en-US" sz="2000" dirty="0" smtClean="0">
                <a:latin typeface="Adobe Garamond Pro" pitchFamily="18" charset="0"/>
              </a:rPr>
              <a:t>adjustable parameters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(3 bonded, 4 angle, 9 electrostatic, </a:t>
            </a:r>
            <a:r>
              <a:rPr lang="en-US" sz="2000" dirty="0" smtClean="0">
                <a:latin typeface="Adobe Garamond Pro" pitchFamily="18" charset="0"/>
              </a:rPr>
              <a:t/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9 </a:t>
            </a:r>
            <a:r>
              <a:rPr lang="en-US" sz="2000" dirty="0" err="1" smtClean="0">
                <a:latin typeface="Adobe Garamond Pro" pitchFamily="18" charset="0"/>
              </a:rPr>
              <a:t>VdW</a:t>
            </a:r>
            <a:r>
              <a:rPr lang="en-US" sz="2000" dirty="0" smtClean="0">
                <a:latin typeface="Adobe Garamond Pro" pitchFamily="18" charset="0"/>
              </a:rPr>
              <a:t>, 3 virtual-</a:t>
            </a:r>
            <a:r>
              <a:rPr lang="en-US" sz="2000" dirty="0" smtClean="0">
                <a:latin typeface="Adobe Garamond Pro" pitchFamily="18" charset="0"/>
              </a:rPr>
              <a:t>site positions)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Configurations from running MD on small clusters (6, 9, 12, 15)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QM </a:t>
            </a:r>
            <a:r>
              <a:rPr lang="en-US" sz="2000" dirty="0" smtClean="0">
                <a:latin typeface="Adobe Garamond Pro" pitchFamily="18" charset="0"/>
              </a:rPr>
              <a:t>method</a:t>
            </a:r>
            <a:r>
              <a:rPr lang="en-US" sz="2000" dirty="0" smtClean="0">
                <a:latin typeface="Adobe Garamond Pro" pitchFamily="18" charset="0"/>
              </a:rPr>
              <a:t>: MP2, </a:t>
            </a:r>
            <a:r>
              <a:rPr lang="en-US" sz="2000" dirty="0" err="1" smtClean="0">
                <a:latin typeface="Adobe Garamond Pro" pitchFamily="18" charset="0"/>
              </a:rPr>
              <a:t>aug</a:t>
            </a:r>
            <a:r>
              <a:rPr lang="en-US" sz="2000" dirty="0" smtClean="0">
                <a:latin typeface="Adobe Garamond Pro" pitchFamily="18" charset="0"/>
              </a:rPr>
              <a:t>-cc-</a:t>
            </a:r>
            <a:r>
              <a:rPr lang="en-US" sz="2000" dirty="0" err="1" smtClean="0">
                <a:latin typeface="Adobe Garamond Pro" pitchFamily="18" charset="0"/>
              </a:rPr>
              <a:t>pVTZ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6485408"/>
            <a:ext cx="6475196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Wang, J. Chen and T. Van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Voorhis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submitted.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7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leeping\Dropbox\Public\2011-09 Group Meeting\cm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7223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4790" y="4944234"/>
            <a:ext cx="30175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widely used </a:t>
            </a:r>
            <a:r>
              <a:rPr lang="en-US" sz="2000" dirty="0" err="1" smtClean="0">
                <a:latin typeface="Adobe Garamond Pro" pitchFamily="18" charset="0"/>
              </a:rPr>
              <a:t>Lennard</a:t>
            </a:r>
            <a:r>
              <a:rPr lang="en-US" sz="2000" dirty="0" smtClean="0">
                <a:latin typeface="Adobe Garamond Pro" pitchFamily="18" charset="0"/>
              </a:rPr>
              <a:t>-Jones (12-6) interaction is too sharply repulsive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Buffered van der Waals potential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20483" name="Picture 3" descr="C:\Users\leeping\Dropbox\Public\2011-09 Group Meeting\l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5655" y="4944233"/>
            <a:ext cx="2760345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Buckingham potential (exp-6) provides a more physical repulsion</a:t>
            </a:r>
            <a:endParaRPr lang="en-US" sz="2000" dirty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Potential is problematic due to singularity at r=0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2680" y="4944234"/>
            <a:ext cx="292227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No singularity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Same </a:t>
            </a:r>
            <a:r>
              <a:rPr lang="en-US" sz="2000" dirty="0" smtClean="0">
                <a:latin typeface="Adobe Garamond Pro" pitchFamily="18" charset="0"/>
              </a:rPr>
              <a:t># of </a:t>
            </a:r>
            <a:r>
              <a:rPr lang="en-US" sz="2000" dirty="0" smtClean="0">
                <a:latin typeface="Adobe Garamond Pro" pitchFamily="18" charset="0"/>
              </a:rPr>
              <a:t>parameters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Tunable repulsion</a:t>
            </a:r>
            <a:endParaRPr lang="en-US" sz="2000" dirty="0" smtClean="0">
              <a:latin typeface="Adobe Garamond Pro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437465"/>
              </p:ext>
            </p:extLst>
          </p:nvPr>
        </p:nvGraphicFramePr>
        <p:xfrm>
          <a:off x="971550" y="3978275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4" name="Equation" r:id="rId5" imgW="1523880" imgH="533160" progId="Equation.3">
                  <p:embed/>
                </p:oleObj>
              </mc:Choice>
              <mc:Fallback>
                <p:oleObj name="Equation" r:id="rId5" imgW="15238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3978275"/>
                        <a:ext cx="1524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9031"/>
              </p:ext>
            </p:extLst>
          </p:nvPr>
        </p:nvGraphicFramePr>
        <p:xfrm>
          <a:off x="3854450" y="3978275"/>
          <a:ext cx="1879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" name="Equation" r:id="rId7" imgW="1879560" imgH="672840" progId="Equation.3">
                  <p:embed/>
                </p:oleObj>
              </mc:Choice>
              <mc:Fallback>
                <p:oleObj name="Equation" r:id="rId7" imgW="18795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0" y="3978275"/>
                        <a:ext cx="18796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5768"/>
              </p:ext>
            </p:extLst>
          </p:nvPr>
        </p:nvGraphicFramePr>
        <p:xfrm>
          <a:off x="6387465" y="3978275"/>
          <a:ext cx="2552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6" name="Equation" r:id="rId9" imgW="2552400" imgH="672840" progId="Equation.3">
                  <p:embed/>
                </p:oleObj>
              </mc:Choice>
              <mc:Fallback>
                <p:oleObj name="Equation" r:id="rId9" imgW="25524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7465" y="3978275"/>
                        <a:ext cx="2552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2" name="Picture 2" descr="C:\Users\leeping\Dropbox\Public\2011-09 Group Meeting\bu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leeping\Dropbox\Public\2011-09 Group Meeting\buff2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4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707" y="524452"/>
            <a:ext cx="3105647" cy="3108107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Atomistic energies and forces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17" name="Picture 43" descr="C:\Users\leeping\Documents\Research\Posters\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4689526" cy="450929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160039" y="1245689"/>
            <a:ext cx="3571665" cy="4478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US" sz="2000" b="1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17 total cycles of self-consistent energy and force matching (&gt;5,000 RI-MP2 force </a:t>
            </a:r>
            <a:r>
              <a:rPr lang="en-US" sz="2000" dirty="0" err="1" smtClean="0">
                <a:latin typeface="Adobe Garamond Pro" pitchFamily="18" charset="0"/>
              </a:rPr>
              <a:t>calcs</a:t>
            </a:r>
            <a:r>
              <a:rPr lang="en-US" sz="2000" dirty="0" smtClean="0">
                <a:latin typeface="Adobe Garamond Pro" pitchFamily="18" charset="0"/>
              </a:rPr>
              <a:t>.)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Include water molecule </a:t>
            </a:r>
            <a:r>
              <a:rPr lang="en-US" sz="2000" dirty="0" err="1" smtClean="0">
                <a:latin typeface="Adobe Garamond Pro" pitchFamily="18" charset="0"/>
              </a:rPr>
              <a:t>multipole</a:t>
            </a:r>
            <a:r>
              <a:rPr lang="en-US" sz="2000" dirty="0" smtClean="0">
                <a:latin typeface="Adobe Garamond Pro" pitchFamily="18" charset="0"/>
              </a:rPr>
              <a:t> moments, dipole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in objective function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Energies of water clusters matched to within 1 kcal/</a:t>
            </a:r>
            <a:r>
              <a:rPr lang="en-US" sz="2000" dirty="0" err="1" smtClean="0">
                <a:latin typeface="Adobe Garamond Pro" pitchFamily="18" charset="0"/>
              </a:rPr>
              <a:t>mol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Atomistic forces are correct to within 10%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Visually, forces from MM and QM are nearly identical</a:t>
            </a:r>
            <a:endParaRPr lang="en-US" sz="20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7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Bulk properties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6" name="Picture 49" descr="C:\Users\leeping\Documents\Research\Posters\rdfoo_Page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244"/>
            <a:ext cx="2743200" cy="2743200"/>
          </a:xfrm>
          <a:prstGeom prst="rect">
            <a:avLst/>
          </a:prstGeom>
          <a:noFill/>
        </p:spPr>
      </p:pic>
      <p:pic>
        <p:nvPicPr>
          <p:cNvPr id="7" name="Picture 50" descr="C:\Users\leeping\Documents\Research\Posters\rdfoo_Pag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7813"/>
            <a:ext cx="2743200" cy="2743200"/>
          </a:xfrm>
          <a:prstGeom prst="rect">
            <a:avLst/>
          </a:prstGeom>
          <a:noFill/>
        </p:spPr>
      </p:pic>
      <p:pic>
        <p:nvPicPr>
          <p:cNvPr id="8" name="Picture 51" descr="C:\Users\leeping\Documents\Research\Posters\rdfoo_Page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297813"/>
            <a:ext cx="2743200" cy="27432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58721"/>
              </p:ext>
            </p:extLst>
          </p:nvPr>
        </p:nvGraphicFramePr>
        <p:xfrm>
          <a:off x="2949215" y="873011"/>
          <a:ext cx="5966186" cy="2075666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3366394"/>
                <a:gridCol w="1299895"/>
                <a:gridCol w="1299897"/>
              </a:tblGrid>
              <a:tr h="3466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Property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Calculated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Experiment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(kg 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-3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1040 ± 10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1000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Dielectric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constant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85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78.4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Diffusion constant (10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-5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2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s-1)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1.5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maximum (ºC)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&lt;6ºC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4ºC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Solution phase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d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ipole moment (D)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2.6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 – 2.9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3436438"/>
            <a:ext cx="357166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Bulk properties </a:t>
            </a:r>
            <a:r>
              <a:rPr lang="en-US" sz="2000" dirty="0" smtClean="0">
                <a:latin typeface="Adobe Garamond Pro" pitchFamily="18" charset="0"/>
              </a:rPr>
              <a:t>were computed to validate force field; </a:t>
            </a:r>
            <a:r>
              <a:rPr lang="en-US" sz="2000" u="sng" dirty="0" smtClean="0">
                <a:latin typeface="Adobe Garamond Pro" pitchFamily="18" charset="0"/>
              </a:rPr>
              <a:t>not fitted</a:t>
            </a:r>
            <a:endParaRPr lang="en-US" sz="2000" u="sng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Calculated radial distribution function (</a:t>
            </a:r>
            <a:r>
              <a:rPr lang="en-US" sz="2000" b="1" dirty="0" smtClean="0">
                <a:solidFill>
                  <a:srgbClr val="008000"/>
                </a:solidFill>
                <a:latin typeface="Adobe Garamond Pro" pitchFamily="18" charset="0"/>
              </a:rPr>
              <a:t>green</a:t>
            </a:r>
            <a:r>
              <a:rPr lang="en-US" sz="2000" dirty="0" smtClean="0">
                <a:latin typeface="Adobe Garamond Pro" pitchFamily="18" charset="0"/>
              </a:rPr>
              <a:t>) agrees with experiment (</a:t>
            </a:r>
            <a:r>
              <a:rPr lang="en-US" sz="2000" b="1" dirty="0" smtClean="0">
                <a:solidFill>
                  <a:srgbClr val="0000FF"/>
                </a:solidFill>
                <a:latin typeface="Adobe Garamond Pro" pitchFamily="18" charset="0"/>
              </a:rPr>
              <a:t>blue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Basically accurate </a:t>
            </a:r>
            <a:r>
              <a:rPr lang="en-US" sz="2000" dirty="0" smtClean="0">
                <a:latin typeface="Adobe Garamond Pro" pitchFamily="18" charset="0"/>
              </a:rPr>
              <a:t>density and dielectric constant, diffusion constant underestimated by ~40%</a:t>
            </a:r>
          </a:p>
        </p:txBody>
      </p:sp>
    </p:spTree>
    <p:extLst>
      <p:ext uri="{BB962C8B-B14F-4D97-AF65-F5344CB8AC3E}">
        <p14:creationId xmlns:p14="http://schemas.microsoft.com/office/powerpoint/2010/main" val="38922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88"/>
            <a:ext cx="7376163" cy="565437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Recent progress: Major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rewriting of code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68533" y="2659623"/>
            <a:ext cx="2675467" cy="2015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Framework supports fitting of diverse reference data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Source code and installer freely available on the Web</a:t>
            </a:r>
            <a:endParaRPr lang="en-US" sz="20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2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Mo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6" y="4422744"/>
            <a:ext cx="2540000" cy="1905000"/>
          </a:xfrm>
          <a:prstGeom prst="rect">
            <a:avLst/>
          </a:prstGeom>
        </p:spPr>
      </p:pic>
      <p:pic>
        <p:nvPicPr>
          <p:cNvPr id="59" name="NewMov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127" y="5847497"/>
            <a:ext cx="1070704" cy="116290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Electrostatics in AMOEBA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We plan to </a:t>
            </a: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reparameterize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the AMOEBA force field. (Collaboration with Teresa Head-Gordon)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4102100"/>
            <a:ext cx="3175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276" y="1851811"/>
            <a:ext cx="784054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</a:rPr>
              <a:t>Old AMOEBA force field:</a:t>
            </a:r>
            <a:endParaRPr lang="en-US" sz="2000" b="1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charge, dipole, and </a:t>
            </a:r>
            <a:r>
              <a:rPr lang="en-US" sz="2000" dirty="0" err="1" smtClean="0">
                <a:latin typeface="Adobe Garamond Pro" pitchFamily="18" charset="0"/>
                <a:cs typeface="Monaco"/>
              </a:rPr>
              <a:t>quadrupole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on each atom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Polarizable point dipole on each atom with short-range damping</a:t>
            </a:r>
            <a:endParaRPr lang="en-US" sz="2000" dirty="0">
              <a:latin typeface="Adobe Garamond Pro" pitchFamily="18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  <a:cs typeface="Monaco"/>
              </a:rPr>
              <a:t>New </a:t>
            </a:r>
            <a:r>
              <a:rPr lang="en-US" sz="2000" b="1" dirty="0" err="1" smtClean="0">
                <a:latin typeface="Adobe Garamond Pro" pitchFamily="18" charset="0"/>
                <a:cs typeface="Monaco"/>
              </a:rPr>
              <a:t>iAMOEBA</a:t>
            </a:r>
            <a:r>
              <a:rPr lang="en-US" sz="2000" b="1" dirty="0" smtClean="0">
                <a:latin typeface="Adobe Garamond Pro" pitchFamily="18" charset="0"/>
                <a:cs typeface="Monaco"/>
              </a:rPr>
              <a:t>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Determine polarizable dipoles from fixed multiples </a:t>
            </a:r>
            <a:r>
              <a:rPr lang="en-US" sz="2000" b="1" dirty="0" smtClean="0">
                <a:latin typeface="Adobe Garamond Pro" pitchFamily="18" charset="0"/>
                <a:cs typeface="Monaco"/>
              </a:rPr>
              <a:t>directly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(no SCF)</a:t>
            </a:r>
            <a:endParaRPr lang="en-US" sz="2000" dirty="0" smtClean="0">
              <a:latin typeface="Adobe Garamond Pro" pitchFamily="18" charset="0"/>
              <a:cs typeface="Monaco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30512" y="5232400"/>
            <a:ext cx="871747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5652660" y="4092189"/>
            <a:ext cx="1637939" cy="2477119"/>
            <a:chOff x="5652660" y="4377939"/>
            <a:chExt cx="1637939" cy="24771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660" y="4377939"/>
              <a:ext cx="832641" cy="9143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924" y="5946541"/>
              <a:ext cx="879675" cy="908517"/>
            </a:xfrm>
            <a:prstGeom prst="rect">
              <a:avLst/>
            </a:prstGeom>
          </p:spPr>
        </p:pic>
      </p:grpSp>
      <p:cxnSp>
        <p:nvCxnSpPr>
          <p:cNvPr id="16" name="Straight Arrow Connector 15"/>
          <p:cNvCxnSpPr/>
          <p:nvPr/>
        </p:nvCxnSpPr>
        <p:spPr>
          <a:xfrm flipH="1" flipV="1">
            <a:off x="5079955" y="5694244"/>
            <a:ext cx="67732" cy="32730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13375" y="5232400"/>
            <a:ext cx="463550" cy="83820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62600" y="5728029"/>
            <a:ext cx="1253822" cy="52989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478794" y="4095131"/>
            <a:ext cx="2585118" cy="2464419"/>
            <a:chOff x="6558882" y="4174739"/>
            <a:chExt cx="2585118" cy="24644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729" y="4174739"/>
              <a:ext cx="832641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869" y="4174739"/>
              <a:ext cx="832641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324" y="5730641"/>
              <a:ext cx="879676" cy="9085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388" y="5730641"/>
              <a:ext cx="879676" cy="908517"/>
            </a:xfrm>
            <a:prstGeom prst="rect">
              <a:avLst/>
            </a:prstGeom>
          </p:spPr>
        </p:pic>
        <p:sp>
          <p:nvSpPr>
            <p:cNvPr id="35" name="Cross 34"/>
            <p:cNvSpPr/>
            <p:nvPr/>
          </p:nvSpPr>
          <p:spPr>
            <a:xfrm>
              <a:off x="7241979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ross 35"/>
            <p:cNvSpPr/>
            <p:nvPr/>
          </p:nvSpPr>
          <p:spPr>
            <a:xfrm>
              <a:off x="8126585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ross 36"/>
            <p:cNvSpPr/>
            <p:nvPr/>
          </p:nvSpPr>
          <p:spPr>
            <a:xfrm>
              <a:off x="6558882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/>
            <p:cNvSpPr/>
            <p:nvPr/>
          </p:nvSpPr>
          <p:spPr>
            <a:xfrm>
              <a:off x="7500693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HChg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5651500"/>
            <a:ext cx="897101" cy="914400"/>
          </a:xfrm>
          <a:prstGeom prst="rect">
            <a:avLst/>
          </a:prstGeom>
        </p:spPr>
      </p:pic>
      <p:pic>
        <p:nvPicPr>
          <p:cNvPr id="54" name="Picture 53" descr="HDip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1" y="5651500"/>
            <a:ext cx="897101" cy="914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1" y="5651500"/>
            <a:ext cx="897100" cy="914400"/>
          </a:xfrm>
          <a:prstGeom prst="rect">
            <a:avLst/>
          </a:prstGeom>
        </p:spPr>
      </p:pic>
      <p:sp>
        <p:nvSpPr>
          <p:cNvPr id="56" name="Cross 55"/>
          <p:cNvSpPr/>
          <p:nvPr/>
        </p:nvSpPr>
        <p:spPr>
          <a:xfrm>
            <a:off x="3224891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>
            <a:off x="4109497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03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9" grpId="0" build="p" animBg="1"/>
      <p:bldP spid="56" grpId="0" uiExpand="1" animBg="1"/>
      <p:bldP spid="57" grpId="0" uiExpan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Automatic parameterization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478689"/>
              </p:ext>
            </p:extLst>
          </p:nvPr>
        </p:nvGraphicFramePr>
        <p:xfrm>
          <a:off x="285750" y="6731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Equation" r:id="rId3" imgW="2641600" imgH="952500" progId="Equation.3">
                  <p:embed/>
                </p:oleObj>
              </mc:Choice>
              <mc:Fallback>
                <p:oleObj name="Equation" r:id="rId3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673100"/>
                        <a:ext cx="4946650" cy="178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38120" y="2872617"/>
            <a:ext cx="28384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nsolas" pitchFamily="49" charset="0"/>
                <a:cs typeface="Consolas" pitchFamily="49" charset="0"/>
              </a:rPr>
              <a:t>Modify </a:t>
            </a:r>
            <a:r>
              <a:rPr lang="en-US" sz="1600" dirty="0" err="1" smtClean="0">
                <a:latin typeface="Consolas" pitchFamily="49" charset="0"/>
                <a:cs typeface="Consolas" pitchFamily="49" charset="0"/>
              </a:rPr>
              <a:t>OpenMM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 XML </a:t>
            </a:r>
            <a:br>
              <a:rPr lang="en-US" sz="1600" dirty="0" smtClean="0">
                <a:latin typeface="Consolas" pitchFamily="49" charset="0"/>
                <a:cs typeface="Consolas" pitchFamily="49" charset="0"/>
              </a:rPr>
            </a:b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force field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file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2882898" y="3921922"/>
            <a:ext cx="2890797" cy="1012030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OpenMM</a:t>
            </a:r>
            <a:r>
              <a:rPr lang="en-US" sz="2800" b="1" dirty="0" smtClean="0">
                <a:solidFill>
                  <a:schemeClr val="tx1"/>
                </a:solidFill>
              </a:rPr>
              <a:t> Module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  <a:endCxn id="7" idx="3"/>
          </p:cNvCxnSpPr>
          <p:nvPr/>
        </p:nvCxnSpPr>
        <p:spPr>
          <a:xfrm flipH="1">
            <a:off x="4328297" y="3457393"/>
            <a:ext cx="729048" cy="4645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71" y="3421050"/>
            <a:ext cx="2412227" cy="321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eft-Up Arrow 16"/>
          <p:cNvSpPr/>
          <p:nvPr/>
        </p:nvSpPr>
        <p:spPr>
          <a:xfrm rot="5400000">
            <a:off x="4814326" y="4311398"/>
            <a:ext cx="850392" cy="2095500"/>
          </a:xfrm>
          <a:prstGeom prst="leftUpArrow">
            <a:avLst>
              <a:gd name="adj1" fmla="val 7079"/>
              <a:gd name="adj2" fmla="val 1491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33272" y="6372260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nsolas" pitchFamily="49" charset="0"/>
                <a:cs typeface="Consolas" pitchFamily="49" charset="0"/>
              </a:rPr>
              <a:t>Cluster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7" name="Flowchart: Decision 30"/>
          <p:cNvSpPr/>
          <p:nvPr/>
        </p:nvSpPr>
        <p:spPr>
          <a:xfrm>
            <a:off x="379798" y="3617175"/>
            <a:ext cx="1736043" cy="1653373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Optimizer</a:t>
            </a:r>
            <a:endParaRPr lang="en-US" sz="2000" b="1" baseline="-25000" dirty="0" smtClean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8296" y="5762968"/>
            <a:ext cx="170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nsolas" pitchFamily="49" charset="0"/>
                <a:cs typeface="Consolas" pitchFamily="49" charset="0"/>
              </a:rPr>
              <a:t>Distribute</a:t>
            </a:r>
            <a:br>
              <a:rPr lang="en-US" sz="1600" dirty="0" smtClean="0">
                <a:latin typeface="Consolas" pitchFamily="49" charset="0"/>
                <a:cs typeface="Consolas" pitchFamily="49" charset="0"/>
              </a:rPr>
            </a:b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calculation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2170498" y="4055273"/>
            <a:ext cx="628650" cy="2667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2170497" y="4560508"/>
            <a:ext cx="628650" cy="2667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632721" y="3041894"/>
            <a:ext cx="170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nsolas" pitchFamily="49" charset="0"/>
                <a:cs typeface="Consolas" pitchFamily="49" charset="0"/>
              </a:rPr>
              <a:t>X</a:t>
            </a:r>
            <a:r>
              <a:rPr lang="en-US" sz="1600" baseline="30000" dirty="0" smtClean="0">
                <a:latin typeface="Consolas" pitchFamily="49" charset="0"/>
                <a:cs typeface="Consolas" pitchFamily="49" charset="0"/>
              </a:rPr>
              <a:t>2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, Finite</a:t>
            </a:r>
            <a:br>
              <a:rPr lang="en-US" sz="1600" dirty="0" smtClean="0">
                <a:latin typeface="Consolas" pitchFamily="49" charset="0"/>
                <a:cs typeface="Consolas" pitchFamily="49" charset="0"/>
              </a:rPr>
            </a:b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Difference</a:t>
            </a:r>
            <a:br>
              <a:rPr lang="en-US" sz="1600" dirty="0" smtClean="0">
                <a:latin typeface="Consolas" pitchFamily="49" charset="0"/>
                <a:cs typeface="Consolas" pitchFamily="49" charset="0"/>
              </a:rPr>
            </a:b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Derivative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32721" y="5023094"/>
            <a:ext cx="170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nsolas" pitchFamily="49" charset="0"/>
                <a:cs typeface="Consolas" pitchFamily="49" charset="0"/>
              </a:rPr>
              <a:t>Next Parameter Step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5474" y="653027"/>
            <a:ext cx="3352591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Include experimental density and </a:t>
            </a:r>
            <a:r>
              <a:rPr lang="en-US" sz="2000" dirty="0" smtClean="0">
                <a:latin typeface="Adobe Garamond Pro" pitchFamily="18" charset="0"/>
              </a:rPr>
              <a:t>∆</a:t>
            </a:r>
            <a:r>
              <a:rPr lang="en-US" sz="2000" dirty="0" err="1" smtClean="0">
                <a:latin typeface="Adobe Garamond Pro" pitchFamily="18" charset="0"/>
              </a:rPr>
              <a:t>H</a:t>
            </a:r>
            <a:r>
              <a:rPr lang="en-US" sz="2000" baseline="-25000" dirty="0" err="1" smtClean="0">
                <a:latin typeface="Adobe Garamond Pro" pitchFamily="18" charset="0"/>
              </a:rPr>
              <a:t>vap</a:t>
            </a:r>
            <a:r>
              <a:rPr lang="en-US" sz="2000" dirty="0" smtClean="0">
                <a:latin typeface="Adobe Garamond Pro" pitchFamily="18" charset="0"/>
              </a:rPr>
              <a:t> in objective function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Compute derivatives using </a:t>
            </a:r>
            <a:r>
              <a:rPr lang="en-US" sz="2000" dirty="0" smtClean="0">
                <a:latin typeface="Adobe Garamond Pro" pitchFamily="18" charset="0"/>
              </a:rPr>
              <a:t>numerical finite difference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Dynamics simulations are distributed on GPU clusters</a:t>
            </a:r>
            <a:endParaRPr lang="en-US" sz="20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4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Conclusions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470" y="2114550"/>
            <a:ext cx="7997060" cy="423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 smtClean="0">
                <a:latin typeface="Adobe Garamond Pro" pitchFamily="18" charset="0"/>
              </a:rPr>
              <a:t>What we can do so far: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Flexibility in exploring parameters and functional forms</a:t>
            </a:r>
            <a:endParaRPr lang="en-US" sz="2400" dirty="0">
              <a:latin typeface="Adobe Garamond Pro" pitchFamily="18" charset="0"/>
            </a:endParaRP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Accurate, self-consistent matching of QM energies and forces</a:t>
            </a:r>
            <a:br>
              <a:rPr lang="en-US" sz="2400" dirty="0" smtClean="0">
                <a:latin typeface="Adobe Garamond Pro" pitchFamily="18" charset="0"/>
              </a:rPr>
            </a:br>
            <a:endParaRPr lang="en-US" sz="2400" b="1" dirty="0" smtClean="0">
              <a:latin typeface="Adobe Garamond Pro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2400" b="1" dirty="0" smtClean="0">
                <a:latin typeface="Adobe Garamond Pro" pitchFamily="18" charset="0"/>
              </a:rPr>
              <a:t>Future directions: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 smtClean="0">
                <a:latin typeface="Adobe Garamond Pro" pitchFamily="18" charset="0"/>
              </a:rPr>
              <a:t> Address parameter over / under-fitting issues using energy decomposition (is force decomposition possible?)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Improve accuracy of the </a:t>
            </a:r>
            <a:r>
              <a:rPr lang="en-US" sz="2400" dirty="0" smtClean="0">
                <a:latin typeface="Adobe Garamond Pro" pitchFamily="18" charset="0"/>
              </a:rPr>
              <a:t>QM</a:t>
            </a:r>
            <a:r>
              <a:rPr lang="en-US" sz="2400" dirty="0" smtClean="0">
                <a:latin typeface="Adobe Garamond Pro" pitchFamily="18" charset="0"/>
              </a:rPr>
              <a:t>-MM </a:t>
            </a:r>
            <a:r>
              <a:rPr lang="en-US" sz="2400" dirty="0" smtClean="0">
                <a:latin typeface="Adobe Garamond Pro" pitchFamily="18" charset="0"/>
              </a:rPr>
              <a:t>Hamiltonian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Apply </a:t>
            </a:r>
            <a:r>
              <a:rPr lang="en-US" sz="2400" dirty="0" err="1" smtClean="0">
                <a:latin typeface="Adobe Garamond Pro" pitchFamily="18" charset="0"/>
              </a:rPr>
              <a:t>ForceBalance</a:t>
            </a:r>
            <a:r>
              <a:rPr lang="en-US" sz="2400" dirty="0" smtClean="0">
                <a:latin typeface="Adobe Garamond Pro" pitchFamily="18" charset="0"/>
              </a:rPr>
              <a:t> to create improved force fields for zeolites</a:t>
            </a:r>
            <a:endParaRPr lang="en-US" sz="2400" dirty="0" smtClean="0">
              <a:latin typeface="Adobe Garamond Pro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806450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 highly general force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field development framework presents many exciting opportunities.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83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Rounded LT Std Bd" pitchFamily="34" charset="0"/>
                <a:ea typeface="+mj-ea"/>
                <a:cs typeface="Helvetica World" pitchFamily="34" charset="0"/>
              </a:rPr>
              <a:t>Introduction: Force Fields</a:t>
            </a: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94840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Acknowledgements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150" y="614894"/>
            <a:ext cx="48164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Troy Van </a:t>
            </a:r>
            <a:r>
              <a:rPr lang="en-US" sz="2000" dirty="0" err="1" smtClean="0">
                <a:latin typeface="Adobe Garamond Pro" pitchFamily="18" charset="0"/>
              </a:rPr>
              <a:t>Voorhis</a:t>
            </a:r>
            <a:r>
              <a:rPr lang="en-US" sz="2000" dirty="0" smtClean="0">
                <a:latin typeface="Adobe Garamond Pro" pitchFamily="18" charset="0"/>
              </a:rPr>
              <a:t> (MIT)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Vijay </a:t>
            </a:r>
            <a:r>
              <a:rPr lang="en-US" sz="2000" dirty="0" err="1" smtClean="0">
                <a:latin typeface="Adobe Garamond Pro" pitchFamily="18" charset="0"/>
              </a:rPr>
              <a:t>Pande</a:t>
            </a:r>
            <a:r>
              <a:rPr lang="en-US" sz="2000" dirty="0" smtClean="0">
                <a:latin typeface="Adobe Garamond Pro" pitchFamily="18" charset="0"/>
              </a:rPr>
              <a:t>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Todd Martinez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VV Group Members</a:t>
            </a:r>
          </a:p>
          <a:p>
            <a:pPr lvl="1">
              <a:spcBef>
                <a:spcPct val="50000"/>
              </a:spcBef>
            </a:pPr>
            <a:r>
              <a:rPr lang="en-US" sz="2000" dirty="0" err="1" smtClean="0">
                <a:latin typeface="Adobe Garamond Pro" pitchFamily="18" charset="0"/>
              </a:rPr>
              <a:t>Jiahao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Chen (collaborator</a:t>
            </a:r>
            <a:r>
              <a:rPr lang="en-US" sz="2000" dirty="0" smtClean="0">
                <a:latin typeface="Adobe Garamond Pro" pitchFamily="18" charset="0"/>
              </a:rPr>
              <a:t>)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Tim </a:t>
            </a:r>
            <a:r>
              <a:rPr lang="en-US" sz="2000" dirty="0" err="1" smtClean="0">
                <a:latin typeface="Adobe Garamond Pro" pitchFamily="18" charset="0"/>
              </a:rPr>
              <a:t>Kowalczyk</a:t>
            </a:r>
            <a:r>
              <a:rPr lang="en-US" sz="2000" dirty="0" smtClean="0">
                <a:latin typeface="Adobe Garamond Pro" pitchFamily="18" charset="0"/>
              </a:rPr>
              <a:t> (collaborator)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Simbios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Postdoctoral Fellowship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You!</a:t>
            </a: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342" y="3316817"/>
            <a:ext cx="4430161" cy="320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66" y="1061397"/>
            <a:ext cx="3517900" cy="1550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34" y="4520195"/>
            <a:ext cx="1447175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623" t="-88" r="44806" b="3826"/>
          <a:stretch/>
        </p:blipFill>
        <p:spPr>
          <a:xfrm>
            <a:off x="682341" y="4520195"/>
            <a:ext cx="1413417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Assumptions of Force Fields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400" y="1927146"/>
            <a:ext cx="7620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smtClean="0">
                <a:latin typeface="Adobe Garamond Pro" pitchFamily="18" charset="0"/>
              </a:rPr>
              <a:t>Trends and Issues in force field development and usage: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Parameters </a:t>
            </a:r>
            <a:r>
              <a:rPr lang="en-US" sz="2400" dirty="0" smtClean="0">
                <a:latin typeface="Adobe Garamond Pro" pitchFamily="18" charset="0"/>
              </a:rPr>
              <a:t>fitted to experimental measurements or </a:t>
            </a:r>
            <a:r>
              <a:rPr lang="en-US" sz="2400" dirty="0" err="1" smtClean="0">
                <a:latin typeface="Adobe Garamond Pro" pitchFamily="18" charset="0"/>
              </a:rPr>
              <a:t>ab</a:t>
            </a:r>
            <a:r>
              <a:rPr lang="en-US" sz="2400" dirty="0" smtClean="0">
                <a:latin typeface="Adobe Garamond Pro" pitchFamily="18" charset="0"/>
              </a:rPr>
              <a:t> initio calculations (e.g. DFT, </a:t>
            </a:r>
            <a:r>
              <a:rPr lang="en-US" sz="2400" dirty="0" err="1" smtClean="0">
                <a:latin typeface="Adobe Garamond Pro" pitchFamily="18" charset="0"/>
              </a:rPr>
              <a:t>wavefunction</a:t>
            </a:r>
            <a:r>
              <a:rPr lang="en-US" sz="2400" dirty="0" smtClean="0">
                <a:latin typeface="Adobe Garamond Pro" pitchFamily="18" charset="0"/>
              </a:rPr>
              <a:t> methods)</a:t>
            </a:r>
            <a:endParaRPr lang="en-US" sz="24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Large </a:t>
            </a:r>
            <a:r>
              <a:rPr lang="en-US" sz="2400" dirty="0" smtClean="0">
                <a:latin typeface="Adobe Garamond Pro" pitchFamily="18" charset="0"/>
              </a:rPr>
              <a:t>parameter </a:t>
            </a:r>
            <a:r>
              <a:rPr lang="en-US" sz="2400" dirty="0" smtClean="0">
                <a:latin typeface="Adobe Garamond Pro" pitchFamily="18" charset="0"/>
              </a:rPr>
              <a:t>libraries (e.g. CHARMM, AMBER) </a:t>
            </a:r>
            <a:r>
              <a:rPr lang="en-US" sz="2400" dirty="0" smtClean="0">
                <a:latin typeface="Adobe Garamond Pro" pitchFamily="18" charset="0"/>
              </a:rPr>
              <a:t>are used </a:t>
            </a:r>
            <a:r>
              <a:rPr lang="en-US" sz="2400" dirty="0" smtClean="0">
                <a:latin typeface="Adobe Garamond Pro" pitchFamily="18" charset="0"/>
              </a:rPr>
              <a:t>for many systems without further modification</a:t>
            </a:r>
            <a:endParaRPr lang="en-US" sz="2400" dirty="0" smtClean="0">
              <a:latin typeface="Adobe Garamond Pro" pitchFamily="18" charset="0"/>
            </a:endParaRP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Transferring parameters outside traditional domain of applicability can lead to errors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Relatively few parameter sets are available for </a:t>
            </a:r>
            <a:r>
              <a:rPr lang="en-US" sz="2400" dirty="0" err="1" smtClean="0">
                <a:latin typeface="Adobe Garamond Pro" pitchFamily="18" charset="0"/>
              </a:rPr>
              <a:t>nonbiological</a:t>
            </a:r>
            <a:r>
              <a:rPr lang="en-US" sz="2400" dirty="0" smtClean="0">
                <a:latin typeface="Adobe Garamond Pro" pitchFamily="18" charset="0"/>
              </a:rPr>
              <a:t> systems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Using a force field is equivalent to assuming accurate  prior knowledge of the true potential energy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64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Matching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Energies and Forces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0541" y="6236035"/>
            <a:ext cx="6023459" cy="621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Ercolessi</a:t>
            </a:r>
            <a:r>
              <a:rPr lang="en-US" sz="1400" dirty="0" smtClean="0">
                <a:latin typeface="Helvetica World"/>
                <a:cs typeface="Helvetica World"/>
              </a:rPr>
              <a:t> F., and Adams JB. </a:t>
            </a:r>
            <a:r>
              <a:rPr lang="en-US" sz="1400" i="1" dirty="0" err="1" smtClean="0">
                <a:latin typeface="Helvetica World"/>
                <a:cs typeface="Helvetica World"/>
              </a:rPr>
              <a:t>Europhys</a:t>
            </a:r>
            <a:r>
              <a:rPr lang="en-US" sz="1400" i="1" dirty="0" smtClean="0">
                <a:latin typeface="Helvetica World"/>
                <a:cs typeface="Helvetica World"/>
              </a:rPr>
              <a:t>. </a:t>
            </a:r>
            <a:r>
              <a:rPr lang="en-US" sz="1400" i="1" dirty="0" err="1" smtClean="0">
                <a:latin typeface="Helvetica World"/>
                <a:cs typeface="Helvetica World"/>
              </a:rPr>
              <a:t>Lett</a:t>
            </a:r>
            <a:r>
              <a:rPr lang="en-US" sz="1400" i="1" dirty="0" smtClean="0">
                <a:latin typeface="Helvetica World"/>
                <a:cs typeface="Helvetica World"/>
              </a:rPr>
              <a:t>.</a:t>
            </a:r>
            <a:r>
              <a:rPr lang="en-US" sz="1400" dirty="0" smtClean="0">
                <a:latin typeface="Helvetica World"/>
                <a:cs typeface="Helvetica World"/>
              </a:rPr>
              <a:t> </a:t>
            </a:r>
            <a:r>
              <a:rPr lang="en-US" sz="1400" b="1" dirty="0" smtClean="0">
                <a:latin typeface="Helvetica World"/>
                <a:cs typeface="Helvetica World"/>
              </a:rPr>
              <a:t>1994</a:t>
            </a:r>
            <a:r>
              <a:rPr lang="en-US" sz="1400" dirty="0" smtClean="0">
                <a:latin typeface="Helvetica World"/>
                <a:cs typeface="Helvetica World"/>
              </a:rPr>
              <a:t>, 26, 583-588.</a:t>
            </a:r>
          </a:p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Izvekov</a:t>
            </a:r>
            <a:r>
              <a:rPr lang="en-US" sz="1400" dirty="0" smtClean="0">
                <a:latin typeface="Helvetica World"/>
                <a:cs typeface="Helvetica World"/>
              </a:rPr>
              <a:t> S., and </a:t>
            </a:r>
            <a:r>
              <a:rPr lang="en-US" sz="1400" dirty="0" err="1" smtClean="0">
                <a:latin typeface="Helvetica World"/>
                <a:cs typeface="Helvetica World"/>
              </a:rPr>
              <a:t>Voth</a:t>
            </a:r>
            <a:r>
              <a:rPr lang="en-US" sz="1400" dirty="0" smtClean="0">
                <a:latin typeface="Helvetica World"/>
                <a:cs typeface="Helvetica World"/>
              </a:rPr>
              <a:t> GA.</a:t>
            </a:r>
            <a:r>
              <a:rPr lang="de-DE" sz="1400" dirty="0" smtClean="0">
                <a:latin typeface="Helvetica World"/>
                <a:cs typeface="Helvetica World"/>
              </a:rPr>
              <a:t> </a:t>
            </a:r>
            <a:r>
              <a:rPr lang="de-DE" sz="1400" i="1" dirty="0" smtClean="0">
                <a:latin typeface="Helvetica World"/>
                <a:cs typeface="Helvetica World"/>
              </a:rPr>
              <a:t>J. Chem. Phys</a:t>
            </a:r>
            <a:r>
              <a:rPr lang="de-DE" sz="1400" dirty="0" smtClean="0">
                <a:latin typeface="Helvetica World"/>
                <a:cs typeface="Helvetica World"/>
              </a:rPr>
              <a:t>. </a:t>
            </a:r>
            <a:r>
              <a:rPr lang="de-DE" sz="1400" b="1" dirty="0" smtClean="0">
                <a:latin typeface="Helvetica World"/>
                <a:cs typeface="Helvetica World"/>
              </a:rPr>
              <a:t>2004</a:t>
            </a:r>
            <a:r>
              <a:rPr lang="de-DE" sz="1400" dirty="0" smtClean="0">
                <a:latin typeface="Helvetica World"/>
                <a:cs typeface="Helvetica World"/>
              </a:rPr>
              <a:t>, 120, 10896</a:t>
            </a:r>
            <a:r>
              <a:rPr lang="en-US" sz="1400" dirty="0" smtClean="0">
                <a:latin typeface="Helvetica World"/>
                <a:cs typeface="Helvetica World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Accurate force fields can be obtained by carefully fitting to an accurate </a:t>
            </a:r>
            <a:r>
              <a:rPr lang="en-US" sz="3200" i="1" dirty="0" err="1" smtClean="0">
                <a:latin typeface="Adobe Garamond Pro" pitchFamily="18" charset="0"/>
                <a:ea typeface="STXingkai" pitchFamily="2" charset="-122"/>
              </a:rPr>
              <a:t>ab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 initio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553" y="2099654"/>
            <a:ext cx="7916894" cy="307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smtClean="0">
                <a:latin typeface="Adobe Garamond Pro" pitchFamily="18" charset="0"/>
              </a:rPr>
              <a:t>Matching forces and energies to </a:t>
            </a:r>
            <a:r>
              <a:rPr lang="en-US" sz="2400" b="1" dirty="0" err="1" smtClean="0">
                <a:latin typeface="Adobe Garamond Pro" pitchFamily="18" charset="0"/>
              </a:rPr>
              <a:t>ab</a:t>
            </a:r>
            <a:r>
              <a:rPr lang="en-US" sz="2400" b="1" dirty="0" smtClean="0">
                <a:latin typeface="Adobe Garamond Pro" pitchFamily="18" charset="0"/>
              </a:rPr>
              <a:t> initio calculations: </a:t>
            </a:r>
            <a:r>
              <a:rPr lang="en-US" sz="2400" dirty="0" smtClean="0">
                <a:latin typeface="Adobe Garamond Pro" pitchFamily="18" charset="0"/>
              </a:rPr>
              <a:t> </a:t>
            </a:r>
            <a:endParaRPr lang="en-US" sz="24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Geometries obtained from sampling </a:t>
            </a:r>
            <a:r>
              <a:rPr lang="en-US" sz="2400" dirty="0" smtClean="0">
                <a:latin typeface="Adobe Garamond Pro" pitchFamily="18" charset="0"/>
              </a:rPr>
              <a:t>the configuration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Optimize parameters by minimizing </a:t>
            </a:r>
            <a:r>
              <a:rPr lang="en-US" sz="2400" i="1" dirty="0" smtClean="0">
                <a:latin typeface="Adobe Garamond Pro" pitchFamily="18" charset="0"/>
              </a:rPr>
              <a:t>objective function </a:t>
            </a:r>
            <a:r>
              <a:rPr lang="en-US" sz="2400" dirty="0" smtClean="0">
                <a:latin typeface="Adobe Garamond Pro" pitchFamily="18" charset="0"/>
              </a:rPr>
              <a:t>χ</a:t>
            </a:r>
            <a:r>
              <a:rPr lang="en-US" sz="2400" baseline="30000" dirty="0" smtClean="0">
                <a:latin typeface="Adobe Garamond Pro" pitchFamily="18" charset="0"/>
                <a:cs typeface="Times New Roman" pitchFamily="18" charset="0"/>
              </a:rPr>
              <a:t>2</a:t>
            </a:r>
            <a:endParaRPr lang="en-US" sz="24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  <a:cs typeface="Times New Roman" pitchFamily="18" charset="0"/>
              </a:rPr>
              <a:t> Good atomistic forces </a:t>
            </a:r>
            <a:r>
              <a:rPr lang="en-US" sz="2400" dirty="0" smtClean="0">
                <a:latin typeface="Adobe Garamond Pro" pitchFamily="18" charset="0"/>
                <a:cs typeface="Times New Roman" pitchFamily="18" charset="0"/>
                <a:sym typeface="Wingdings"/>
              </a:rPr>
              <a:t>should yield good bulk properties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dirty="0" smtClean="0">
                <a:latin typeface="Adobe Garamond Pro" pitchFamily="18" charset="0"/>
                <a:cs typeface="Times New Roman" pitchFamily="18" charset="0"/>
                <a:sym typeface="Wingdings"/>
              </a:rPr>
              <a:t>Highly automatic and systematic (in principle)</a:t>
            </a:r>
            <a:endParaRPr lang="en-US" sz="24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First introduced in 1994, but </a:t>
            </a:r>
            <a:r>
              <a:rPr lang="en-US" sz="2400" dirty="0" smtClean="0">
                <a:latin typeface="Adobe Garamond Pro" pitchFamily="18" charset="0"/>
              </a:rPr>
              <a:t>not widely used</a:t>
            </a:r>
            <a:endParaRPr lang="en-US" sz="2400" dirty="0" smtClean="0">
              <a:latin typeface="Adobe Garamond Pro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Self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-Consistent Parameterization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71915" y="719763"/>
            <a:ext cx="1920250" cy="673772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Run </a:t>
            </a:r>
            <a:r>
              <a:rPr lang="en-US" sz="1600" b="1" dirty="0" smtClean="0">
                <a:solidFill>
                  <a:schemeClr val="tx1"/>
                </a:solidFill>
              </a:rPr>
              <a:t>MM dynamics</a:t>
            </a:r>
            <a:r>
              <a:rPr lang="en-US" sz="1600" dirty="0" smtClean="0">
                <a:solidFill>
                  <a:schemeClr val="tx1"/>
                </a:solidFill>
              </a:rPr>
              <a:t> for sampling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416825" y="1470345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7560" y="1931205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Extract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Snapshots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997309" y="2468875"/>
            <a:ext cx="1805035" cy="4294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3044950"/>
            <a:ext cx="1883651" cy="933738"/>
            <a:chOff x="4917645" y="3236975"/>
            <a:chExt cx="2341485" cy="107412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5" y="32369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QM Calculations on Snapshots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97310" y="4081885"/>
            <a:ext cx="230430" cy="614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8045" y="479884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Reference Data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416825" y="3198571"/>
            <a:ext cx="230430" cy="742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619079" y="4035207"/>
            <a:ext cx="1825922" cy="2180384"/>
            <a:chOff x="2608788" y="4137690"/>
            <a:chExt cx="1825922" cy="2180384"/>
          </a:xfrm>
        </p:grpSpPr>
        <p:sp>
          <p:nvSpPr>
            <p:cNvPr id="21" name="Pentagon 20"/>
            <p:cNvSpPr/>
            <p:nvPr/>
          </p:nvSpPr>
          <p:spPr>
            <a:xfrm rot="3600000">
              <a:off x="2196776" y="5030218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MM data 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4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18000000">
              <a:off x="3348926" y="5232291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c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 and Derivatives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Pentagon 23"/>
            <p:cNvSpPr/>
            <p:nvPr/>
          </p:nvSpPr>
          <p:spPr>
            <a:xfrm flipH="1">
              <a:off x="2932358" y="4137690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Update Parameters 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 rot="16200000">
            <a:off x="203641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21548" y="6439308"/>
            <a:ext cx="14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</a:t>
            </a:r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3416825" y="5387654"/>
            <a:ext cx="230430" cy="19970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75480" y="4811580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Times"/>
                <a:cs typeface="Times"/>
              </a:rPr>
              <a:t>k</a:t>
            </a:r>
            <a:r>
              <a:rPr lang="en-US" sz="1600" baseline="-25000" dirty="0" smtClean="0">
                <a:solidFill>
                  <a:schemeClr val="tx1"/>
                </a:solidFill>
                <a:latin typeface="Times"/>
                <a:cs typeface="Times"/>
              </a:rPr>
              <a:t>n+1</a:t>
            </a:r>
          </a:p>
        </p:txBody>
      </p:sp>
      <p:sp>
        <p:nvSpPr>
          <p:cNvPr id="29" name="Down Arrow 28"/>
          <p:cNvSpPr/>
          <p:nvPr/>
        </p:nvSpPr>
        <p:spPr>
          <a:xfrm rot="16200000">
            <a:off x="487838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5874745" y="3885510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cision 30"/>
          <p:cNvSpPr/>
          <p:nvPr/>
        </p:nvSpPr>
        <p:spPr>
          <a:xfrm>
            <a:off x="5337074" y="2545685"/>
            <a:ext cx="1290409" cy="1228960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Converged?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4553283" y="948368"/>
            <a:ext cx="1536200" cy="1428005"/>
          </a:xfrm>
          <a:prstGeom prst="bentUpArrow">
            <a:avLst>
              <a:gd name="adj1" fmla="val 8271"/>
              <a:gd name="adj2" fmla="val 11155"/>
              <a:gd name="adj3" fmla="val 1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6892477" y="2897800"/>
            <a:ext cx="230430" cy="576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72540" y="264816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3260" y="49748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Initial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Start Here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2113229" y="840959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Optimization of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  <a:ea typeface="+mj-ea"/>
                <a:cs typeface="Helvetica World" pitchFamily="34" charset="0"/>
              </a:rPr>
              <a:t>c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9563" y="828675"/>
          <a:ext cx="4352925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3" imgW="2323800" imgH="711000" progId="Equation.3">
                  <p:embed/>
                </p:oleObj>
              </mc:Choice>
              <mc:Fallback>
                <p:oleObj name="Equation" r:id="rId3" imgW="2323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828675"/>
                        <a:ext cx="4352925" cy="1330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2419350"/>
          <a:ext cx="42783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5" imgW="2286000" imgH="444500" progId="Equation.3">
                  <p:embed/>
                </p:oleObj>
              </mc:Choice>
              <mc:Fallback>
                <p:oleObj name="Equation" r:id="rId5" imgW="2286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19350"/>
                        <a:ext cx="4278313" cy="830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2"/>
          <p:cNvGraphicFramePr>
            <a:graphicFrameLocks noChangeAspect="1"/>
          </p:cNvGraphicFramePr>
          <p:nvPr/>
        </p:nvGraphicFramePr>
        <p:xfrm>
          <a:off x="304800" y="34544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7" imgW="2641600" imgH="952500" progId="Equation.3">
                  <p:embed/>
                </p:oleObj>
              </mc:Choice>
              <mc:Fallback>
                <p:oleObj name="Equation" r:id="rId7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54400"/>
                        <a:ext cx="4946650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309563" y="5475288"/>
          <a:ext cx="34480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9" imgW="1841400" imgH="279360" progId="Equation.3">
                  <p:embed/>
                </p:oleObj>
              </mc:Choice>
              <mc:Fallback>
                <p:oleObj name="Equation" r:id="rId9" imgW="1841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5475288"/>
                        <a:ext cx="344805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910167"/>
            <a:ext cx="3273575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The objective function </a:t>
            </a:r>
            <a:r>
              <a:rPr lang="en-US" sz="2000" dirty="0" smtClean="0">
                <a:latin typeface="Symbol" pitchFamily="18" charset="2"/>
              </a:rPr>
              <a:t>c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is made from MM quantities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Adobe Garamond Pro" pitchFamily="18" charset="0"/>
              </a:rPr>
              <a:t> minus reference values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r>
              <a:rPr lang="en-US" sz="2000" dirty="0" smtClean="0">
                <a:latin typeface="Adobe Garamond Pro" pitchFamily="18" charset="0"/>
              </a:rPr>
              <a:t> minimization requires analytic derivatives in parameter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and second derivatives of MM energy and force added to custom GROMACS for many interaction types</a:t>
            </a:r>
          </a:p>
        </p:txBody>
      </p:sp>
    </p:spTree>
    <p:extLst>
      <p:ext uri="{BB962C8B-B14F-4D97-AF65-F5344CB8AC3E}">
        <p14:creationId xmlns:p14="http://schemas.microsoft.com/office/powerpoint/2010/main" val="26516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016" y="795901"/>
            <a:ext cx="3807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parameters are defined in the parameter file (.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Tagging the 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 file triggers computation of derivatives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Python script modifies parameters, calls GROMACS for derivatives, and determines optimization steps using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endParaRPr lang="en-US" sz="2000" dirty="0" smtClean="0">
              <a:latin typeface="Adobe Garamond Pro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Next-generation force field gives improved fit; used to rerun dynamics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Usage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35" y="4485329"/>
            <a:ext cx="8449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--- WELCOME TO </a:t>
            </a:r>
            <a:r>
              <a:rPr lang="en-US" sz="1000" b="1" dirty="0" err="1" smtClean="0">
                <a:solidFill>
                  <a:srgbClr val="0070C0"/>
                </a:solidFill>
                <a:latin typeface="Lucida Console" pitchFamily="49" charset="0"/>
              </a:rPr>
              <a:t>ForceBalance</a:t>
            </a:r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! </a:t>
            </a:r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--- =D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Starting Point: Energy Error(kJ) =  44.35910 Force Error =  63.5% Objective Function =   7.7199e-01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Computing optimal FF parameters using trust-radius Newton Raphson algorithm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Step#   Variance(X2)   Step Size    Direction    Max. FErr     EErr(kJ)   FErr(%)    Obj.Func</a:t>
            </a:r>
          </a:p>
          <a:p>
            <a:r>
              <a:rPr lang="pt-BR" sz="1000" dirty="0" smtClean="0">
                <a:latin typeface="Lucida Console" pitchFamily="49" charset="0"/>
              </a:rPr>
              <a:t> 0          0.00e+00    1.14e-02         V.SH    O1 73.77%       32.42     28.02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7.2644e-01</a:t>
            </a:r>
          </a:p>
          <a:p>
            <a:r>
              <a:rPr lang="pt-BR" sz="1000" dirty="0" smtClean="0">
                <a:latin typeface="Lucida Console" pitchFamily="49" charset="0"/>
              </a:rPr>
              <a:t> 1          1.01e-01    2.71e-02        B.KHO    H2 32.37%       11.53     26.60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5.2409e-01</a:t>
            </a:r>
          </a:p>
          <a:p>
            <a:r>
              <a:rPr lang="pt-BR" sz="1000" dirty="0" smtClean="0">
                <a:latin typeface="Lucida Console" pitchFamily="49" charset="0"/>
              </a:rPr>
              <a:t> 2          1.07e-01    1.00e-01        B.KHO    O1 23.16%        6.40     12.19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4.7994e-01</a:t>
            </a:r>
          </a:p>
          <a:p>
            <a:r>
              <a:rPr lang="pt-BR" sz="1000" dirty="0" smtClean="0">
                <a:latin typeface="Lucida Console" pitchFamily="49" charset="0"/>
              </a:rPr>
              <a:t> 3          1.06e-01    2.00e-01        B.KHO    O1 24.52%        8.54     15.08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4.5832e-01</a:t>
            </a:r>
          </a:p>
          <a:p>
            <a:r>
              <a:rPr lang="pt-BR" sz="1000" dirty="0" smtClean="0">
                <a:latin typeface="Lucida Console" pitchFamily="49" charset="0"/>
              </a:rPr>
              <a:t> 4          1.02e-01    2.86e-01        B.KHO    O1 27.43%        8.80     21.23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4.5389e-01</a:t>
            </a:r>
          </a:p>
          <a:p>
            <a:r>
              <a:rPr lang="pt-BR" sz="1000" dirty="0" smtClean="0">
                <a:latin typeface="Lucida Console" pitchFamily="49" charset="0"/>
              </a:rPr>
              <a:t> 5          9.90e-02    7.09e-02        B.KHO    O1 28.66%        8.50     18.15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4.3843e-01</a:t>
            </a:r>
          </a:p>
        </p:txBody>
      </p:sp>
      <p:pic>
        <p:nvPicPr>
          <p:cNvPr id="11" name="Picture 6" descr="C:\Users\leeping\Documents\Research\2010-11 Group-Meeting\scatter.png"/>
          <p:cNvPicPr>
            <a:picLocks noChangeAspect="1" noChangeArrowheads="1"/>
          </p:cNvPicPr>
          <p:nvPr/>
        </p:nvPicPr>
        <p:blipFill>
          <a:blip r:embed="rId2" cstate="print"/>
          <a:srcRect l="12000" r="12000"/>
          <a:stretch>
            <a:fillRect/>
          </a:stretch>
        </p:blipFill>
        <p:spPr bwMode="auto">
          <a:xfrm>
            <a:off x="4994455" y="548625"/>
            <a:ext cx="3891983" cy="30724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3830" y="740650"/>
            <a:ext cx="7412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latin typeface="Lucida Console" pitchFamily="49" charset="0"/>
              </a:rPr>
              <a:t>[ defaults ]</a:t>
            </a:r>
          </a:p>
          <a:p>
            <a:r>
              <a:rPr lang="pt-BR" sz="800" dirty="0" smtClean="0">
                <a:latin typeface="Lucida Console" pitchFamily="49" charset="0"/>
              </a:rPr>
              <a:t>1    2    yes         0.5  0.5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1.0080    0.0000    A    0.00000e+00  0.00000e+00</a:t>
            </a:r>
          </a:p>
          <a:p>
            <a:r>
              <a:rPr lang="pt-BR" sz="800" dirty="0" smtClean="0">
                <a:latin typeface="Lucida Console" pitchFamily="49" charset="0"/>
              </a:rPr>
              <a:t>    O    5.9950    0.0000    A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3.16557e-01  6.50194e-01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1  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0.100000    3.450000e+05 ; PARM 3 4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H    1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109.470000    383.000000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moleculetype ]</a:t>
            </a:r>
          </a:p>
          <a:p>
            <a:r>
              <a:rPr lang="pt-BR" sz="800" dirty="0" smtClean="0">
                <a:latin typeface="Lucida Console" pitchFamily="49" charset="0"/>
              </a:rPr>
              <a:t>SOL           3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O    1       SOL     O1    1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-0.8476   15.9950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2    H    1       SOL     H2    2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3    H    1       SOL     H3    3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RPT 6 COULH2 /RPT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1    2    1</a:t>
            </a:r>
          </a:p>
          <a:p>
            <a:r>
              <a:rPr lang="pt-BR" sz="800" dirty="0" smtClean="0">
                <a:latin typeface="Lucida Console" pitchFamily="49" charset="0"/>
              </a:rPr>
              <a:t>    1    3    1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angles ]</a:t>
            </a:r>
          </a:p>
          <a:p>
            <a:r>
              <a:rPr lang="pt-BR" sz="800" dirty="0" smtClean="0">
                <a:latin typeface="Lucida Console" pitchFamily="49" charset="0"/>
              </a:rPr>
              <a:t>    2    1    3    1</a:t>
            </a:r>
            <a:endParaRPr lang="en-US" sz="8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Conceptual 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Example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8" name="Picture 83" descr="snap02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927741"/>
            <a:ext cx="4346509" cy="1958655"/>
          </a:xfrm>
          <a:prstGeom prst="rect">
            <a:avLst/>
          </a:prstGeom>
          <a:noFill/>
        </p:spPr>
      </p:pic>
      <p:pic>
        <p:nvPicPr>
          <p:cNvPr id="19" name="Picture 84" descr="snap0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134" y="927741"/>
            <a:ext cx="4371182" cy="1963589"/>
          </a:xfrm>
          <a:prstGeom prst="rect">
            <a:avLst/>
          </a:prstGeom>
          <a:noFill/>
        </p:spPr>
      </p:pic>
      <p:pic>
        <p:nvPicPr>
          <p:cNvPr id="20" name="Picture 85" descr="snap02058"/>
          <p:cNvPicPr>
            <a:picLocks noChangeAspect="1" noChangeArrowheads="1"/>
          </p:cNvPicPr>
          <p:nvPr/>
        </p:nvPicPr>
        <p:blipFill>
          <a:blip r:embed="rId4" cstate="print"/>
          <a:srcRect t="9738"/>
          <a:stretch>
            <a:fillRect/>
          </a:stretch>
        </p:blipFill>
        <p:spPr bwMode="auto">
          <a:xfrm>
            <a:off x="209574" y="3430458"/>
            <a:ext cx="4500302" cy="1957197"/>
          </a:xfrm>
          <a:prstGeom prst="rect">
            <a:avLst/>
          </a:prstGeom>
          <a:noFill/>
        </p:spPr>
      </p:pic>
      <p:sp>
        <p:nvSpPr>
          <p:cNvPr id="21" name="Text Box 89"/>
          <p:cNvSpPr txBox="1">
            <a:spLocks noChangeArrowheads="1"/>
          </p:cNvSpPr>
          <p:nvPr/>
        </p:nvSpPr>
        <p:spPr bwMode="auto">
          <a:xfrm>
            <a:off x="1192360" y="570970"/>
            <a:ext cx="2268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Energy Error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5527333" y="570970"/>
            <a:ext cx="227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Force Error</a:t>
            </a: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78615" y="3008003"/>
            <a:ext cx="4762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Parameter 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3352800"/>
            <a:ext cx="372894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Sixteen cycles of force matching on methane monomer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Seven parameters in FF: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Morse bonds, Urey-Bradley angles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Very low energy and force errors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E &lt; 0.1 kJ mol</a:t>
            </a:r>
            <a:r>
              <a:rPr lang="en-US" sz="2000" baseline="30000" dirty="0" smtClean="0">
                <a:latin typeface="Adobe Garamond Pro" pitchFamily="18" charset="0"/>
              </a:rPr>
              <a:t>-1</a:t>
            </a:r>
            <a:r>
              <a:rPr lang="en-US" sz="2000" dirty="0" smtClean="0">
                <a:latin typeface="Adobe Garamond Pro" pitchFamily="18" charset="0"/>
              </a:rPr>
              <a:t>,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F &lt; 2%)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converged</a:t>
            </a:r>
          </a:p>
        </p:txBody>
      </p:sp>
    </p:spTree>
    <p:extLst>
      <p:ext uri="{BB962C8B-B14F-4D97-AF65-F5344CB8AC3E}">
        <p14:creationId xmlns:p14="http://schemas.microsoft.com/office/powerpoint/2010/main" val="3746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37347</TotalTime>
  <Words>1859</Words>
  <Application>Microsoft Macintosh PowerPoint</Application>
  <PresentationFormat>On-screen Show (4:3)</PresentationFormat>
  <Paragraphs>242</Paragraphs>
  <Slides>30</Slides>
  <Notes>0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Equation</vt:lpstr>
      <vt:lpstr>Microsoft Equation</vt:lpstr>
      <vt:lpstr>Development and Application of an  Automatic Potential Optimization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 Wang</cp:lastModifiedBy>
  <cp:revision>1997</cp:revision>
  <dcterms:created xsi:type="dcterms:W3CDTF">2011-05-18T22:37:59Z</dcterms:created>
  <dcterms:modified xsi:type="dcterms:W3CDTF">2012-04-16T16:18:53Z</dcterms:modified>
</cp:coreProperties>
</file>