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9" r:id="rId2"/>
    <p:sldId id="272" r:id="rId3"/>
    <p:sldId id="274" r:id="rId4"/>
    <p:sldId id="273" r:id="rId5"/>
    <p:sldId id="262" r:id="rId6"/>
    <p:sldId id="263" r:id="rId7"/>
    <p:sldId id="265" r:id="rId8"/>
    <p:sldId id="266" r:id="rId9"/>
    <p:sldId id="267" r:id="rId10"/>
    <p:sldId id="264" r:id="rId11"/>
    <p:sldId id="268"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7" d="100"/>
          <a:sy n="67" d="100"/>
        </p:scale>
        <p:origin x="-135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13E1F-4F2E-4DBB-A42F-EDBEF1681382}" type="datetimeFigureOut">
              <a:rPr lang="en-US" smtClean="0"/>
              <a:pPr/>
              <a:t>4/3/2015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4B5475-FC87-42AD-A958-49A800AC973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RIVM=Dutch</a:t>
            </a:r>
            <a:r>
              <a:rPr lang="en-US" baseline="0" dirty="0" smtClean="0"/>
              <a:t> National Institute for Public Health and the Environment.  Joint work with Erasmus University Rotterdam. </a:t>
            </a:r>
          </a:p>
          <a:p>
            <a:endParaRPr lang="en-US" baseline="0" dirty="0" smtClean="0"/>
          </a:p>
          <a:p>
            <a:r>
              <a:rPr lang="en-US" baseline="0" dirty="0" smtClean="0"/>
              <a:t>Several population models both general and disease specific to support public policy in The Netherlands. Dynamo-</a:t>
            </a:r>
            <a:r>
              <a:rPr lang="en-US" baseline="0" dirty="0" err="1" smtClean="0"/>
              <a:t>hia</a:t>
            </a:r>
            <a:r>
              <a:rPr lang="en-US" baseline="0" dirty="0" smtClean="0"/>
              <a:t> chosen since it is international and available to everyone to use on their own data. </a:t>
            </a:r>
          </a:p>
          <a:p>
            <a:endParaRPr lang="en-US" baseline="0" dirty="0" smtClean="0"/>
          </a:p>
          <a:p>
            <a:r>
              <a:rPr lang="en-US" baseline="0" dirty="0" smtClean="0"/>
              <a:t>Show the animation which is an example of a scenario analysis.  In thi</a:t>
            </a:r>
            <a:r>
              <a:rPr lang="en-US" dirty="0" smtClean="0"/>
              <a:t>s scenario, Dutch prevalence of obesity was replaced by UK (higher) prevalence of obesity. Reflected by the red areas with more disability at higher ages over time. </a:t>
            </a:r>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a:t>
            </a:r>
            <a:r>
              <a:rPr lang="en-US" baseline="0" dirty="0" smtClean="0"/>
              <a:t> URL:   https://www.youtube.com/watch?feature=player_embedded&amp;v=3GCminsqQgM</a:t>
            </a:r>
          </a:p>
          <a:p>
            <a:r>
              <a:rPr lang="en-US" baseline="0" smtClean="0"/>
              <a:t>Or  http://css.gmu.edu/cholera/Cholera/Home.html </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add notes to help the</a:t>
            </a:r>
            <a:r>
              <a:rPr lang="en-US" baseline="0" dirty="0" smtClean="0"/>
              <a:t> presenter focus on some points, yet focus on slide</a:t>
            </a:r>
            <a:endParaRPr lang="en-US" dirty="0"/>
          </a:p>
        </p:txBody>
      </p:sp>
      <p:sp>
        <p:nvSpPr>
          <p:cNvPr id="4" name="Slide Number Placeholder 3"/>
          <p:cNvSpPr>
            <a:spLocks noGrp="1"/>
          </p:cNvSpPr>
          <p:nvPr>
            <p:ph type="sldNum" sz="quarter" idx="10"/>
          </p:nvPr>
        </p:nvSpPr>
        <p:spPr/>
        <p:txBody>
          <a:bodyPr/>
          <a:lstStyle/>
          <a:p>
            <a:fld id="{1E4B5475-FC87-42AD-A958-49A800AC973C}"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B05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3F6FF-6632-4E48-8F29-53F70D24E2CD}" type="datetimeFigureOut">
              <a:rPr lang="en-US" smtClean="0">
                <a:solidFill>
                  <a:prstClr val="black">
                    <a:tint val="75000"/>
                  </a:prstClr>
                </a:solidFill>
              </a:rPr>
              <a:pPr/>
              <a:t>4/3/2015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3F6FF-6632-4E48-8F29-53F70D24E2CD}" type="datetimeFigureOut">
              <a:rPr lang="en-US" smtClean="0">
                <a:solidFill>
                  <a:prstClr val="black">
                    <a:tint val="75000"/>
                  </a:prstClr>
                </a:solidFill>
              </a:rPr>
              <a:pPr/>
              <a:t>4/3/2015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pPr>
            <a:r>
              <a:rPr sz="5600" dirty="0"/>
              <a:t>Title Text</a:t>
            </a:r>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dirty="0"/>
              <a:t>Body Level One</a:t>
            </a:r>
          </a:p>
          <a:p>
            <a:pPr lvl="1">
              <a:defRPr sz="1800"/>
            </a:pPr>
            <a:r>
              <a:rPr sz="2200" dirty="0"/>
              <a:t>Body Level Two</a:t>
            </a:r>
          </a:p>
          <a:p>
            <a:pPr lvl="2">
              <a:defRPr sz="1800"/>
            </a:pPr>
            <a:r>
              <a:rPr sz="2200" dirty="0"/>
              <a:t>Body Level Three</a:t>
            </a:r>
          </a:p>
          <a:p>
            <a:pPr lvl="3">
              <a:defRPr sz="1800"/>
            </a:pPr>
            <a:r>
              <a:rPr sz="2200" dirty="0"/>
              <a:t>Body Level Four</a:t>
            </a:r>
          </a:p>
          <a:p>
            <a:pPr lvl="4">
              <a:defRPr sz="1800"/>
            </a:pPr>
            <a:r>
              <a:rPr sz="2200"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B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userDrawn="1"/>
        </p:nvSpPr>
        <p:spPr>
          <a:xfrm>
            <a:off x="6096000" y="6400800"/>
            <a:ext cx="2846189" cy="307777"/>
          </a:xfrm>
          <a:prstGeom prst="rect">
            <a:avLst/>
          </a:prstGeom>
        </p:spPr>
        <p:txBody>
          <a:bodyPr wrap="square">
            <a:spAutoFit/>
          </a:bodyPr>
          <a:lstStyle/>
          <a:p>
            <a:r>
              <a:rPr lang="en-US" sz="1400" dirty="0" smtClean="0">
                <a:solidFill>
                  <a:prstClr val="black">
                    <a:lumMod val="65000"/>
                    <a:lumOff val="35000"/>
                  </a:prstClr>
                </a:solidFill>
              </a:rPr>
              <a:t>Population Modeling Working</a:t>
            </a:r>
            <a:r>
              <a:rPr lang="en-US" sz="1400" baseline="0" dirty="0" smtClean="0">
                <a:solidFill>
                  <a:prstClr val="black">
                    <a:lumMod val="65000"/>
                    <a:lumOff val="35000"/>
                  </a:prstClr>
                </a:solidFill>
              </a:rPr>
              <a:t> Group</a:t>
            </a:r>
            <a:r>
              <a:rPr lang="en-US" sz="1400" dirty="0" smtClean="0">
                <a:solidFill>
                  <a:prstClr val="black">
                    <a:lumMod val="65000"/>
                    <a:lumOff val="35000"/>
                  </a:prstClr>
                </a:solidFill>
              </a:rPr>
              <a:t> </a:t>
            </a:r>
            <a:endParaRPr lang="en-US" sz="1400" dirty="0">
              <a:solidFill>
                <a:prstClr val="black">
                  <a:lumMod val="65000"/>
                  <a:lumOff val="35000"/>
                </a:prst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3F6FF-6632-4E48-8F29-53F70D24E2CD}" type="datetimeFigureOut">
              <a:rPr lang="en-US" smtClean="0">
                <a:solidFill>
                  <a:prstClr val="black">
                    <a:tint val="75000"/>
                  </a:prstClr>
                </a:solidFill>
              </a:rPr>
              <a:pPr/>
              <a:t>4/3/2015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73F6FF-6632-4E48-8F29-53F70D24E2CD}" type="datetimeFigureOut">
              <a:rPr lang="en-US" smtClean="0">
                <a:solidFill>
                  <a:prstClr val="black">
                    <a:tint val="75000"/>
                  </a:prstClr>
                </a:solidFill>
              </a:rPr>
              <a:pPr/>
              <a:t>4/3/2015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73F6FF-6632-4E48-8F29-53F70D24E2CD}" type="datetimeFigureOut">
              <a:rPr lang="en-US" smtClean="0">
                <a:solidFill>
                  <a:prstClr val="black">
                    <a:tint val="75000"/>
                  </a:prstClr>
                </a:solidFill>
              </a:rPr>
              <a:pPr/>
              <a:t>4/3/2015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3F6FF-6632-4E48-8F29-53F70D24E2CD}" type="datetimeFigureOut">
              <a:rPr lang="en-US" smtClean="0">
                <a:solidFill>
                  <a:prstClr val="black">
                    <a:tint val="75000"/>
                  </a:prstClr>
                </a:solidFill>
              </a:rPr>
              <a:pPr/>
              <a:t>4/3/2015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3F6FF-6632-4E48-8F29-53F70D24E2CD}" type="datetimeFigureOut">
              <a:rPr lang="en-US" smtClean="0">
                <a:solidFill>
                  <a:prstClr val="black">
                    <a:tint val="75000"/>
                  </a:prstClr>
                </a:solidFill>
              </a:rPr>
              <a:pPr/>
              <a:t>4/3/2015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3F6FF-6632-4E48-8F29-53F70D24E2CD}" type="datetimeFigureOut">
              <a:rPr lang="en-US" smtClean="0">
                <a:solidFill>
                  <a:prstClr val="black">
                    <a:tint val="75000"/>
                  </a:prstClr>
                </a:solidFill>
              </a:rPr>
              <a:pPr/>
              <a:t>4/3/2015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3F6FF-6632-4E48-8F29-53F70D24E2CD}" type="datetimeFigureOut">
              <a:rPr lang="en-US" smtClean="0">
                <a:solidFill>
                  <a:prstClr val="black">
                    <a:tint val="75000"/>
                  </a:prstClr>
                </a:solidFill>
              </a:rPr>
              <a:pPr/>
              <a:t>4/3/2015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3F6FF-6632-4E48-8F29-53F70D24E2CD}" type="datetimeFigureOut">
              <a:rPr lang="en-US" smtClean="0">
                <a:solidFill>
                  <a:prstClr val="black">
                    <a:tint val="75000"/>
                  </a:prstClr>
                </a:solidFill>
              </a:rPr>
              <a:pPr/>
              <a:t>4/3/2015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DDB10-D60E-42A6-80F4-E4BBC9F06701}"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opmodwkgrpimag-news@simtk.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hyperlink" Target="mailto:Hendriek.Boshuizen@rivm.nl" TargetMode="External"/><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hyperlink" Target="http://www.dynamo-hia.eu/" TargetMode="External"/><Relationship Id="rId10" Type="http://schemas.openxmlformats.org/officeDocument/2006/relationships/image" Target="../media/image11.png"/><Relationship Id="rId4" Type="http://schemas.openxmlformats.org/officeDocument/2006/relationships/hyperlink" Target="mailto:Talitha.Feenstra@rivm.nl"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youtube.com/watch?feature=player_embedded&amp;v=3GCminsqQg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Population Modeling by Examples </a:t>
            </a:r>
            <a:endParaRPr lang="en-US" dirty="0"/>
          </a:p>
        </p:txBody>
      </p:sp>
      <p:sp>
        <p:nvSpPr>
          <p:cNvPr id="4" name="Subtitle 3"/>
          <p:cNvSpPr>
            <a:spLocks noGrp="1"/>
          </p:cNvSpPr>
          <p:nvPr>
            <p:ph type="subTitle" idx="1"/>
          </p:nvPr>
        </p:nvSpPr>
        <p:spPr/>
        <p:txBody>
          <a:bodyPr/>
          <a:lstStyle/>
          <a:p>
            <a:pPr marL="342900" indent="-342900" algn="l"/>
            <a:r>
              <a:rPr lang="en-US" dirty="0" smtClean="0">
                <a:solidFill>
                  <a:schemeClr val="tx1"/>
                </a:solidFill>
              </a:rPr>
              <a:t>Population Modeling Working Group</a:t>
            </a:r>
          </a:p>
          <a:p>
            <a:r>
              <a:rPr lang="en-US" dirty="0" smtClean="0">
                <a:hlinkClick r:id="rId2"/>
              </a:rPr>
              <a:t>popmodwkgrpimag-news@simtk.org</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SILAS model</a:t>
            </a:r>
            <a:endParaRPr lang="en-US" dirty="0"/>
          </a:p>
        </p:txBody>
      </p:sp>
      <p:sp>
        <p:nvSpPr>
          <p:cNvPr id="3" name="Content Placeholder 2"/>
          <p:cNvSpPr>
            <a:spLocks noGrp="1"/>
          </p:cNvSpPr>
          <p:nvPr>
            <p:ph idx="1"/>
          </p:nvPr>
        </p:nvSpPr>
        <p:spPr>
          <a:xfrm>
            <a:off x="457199" y="1600200"/>
            <a:ext cx="5334001" cy="4525963"/>
          </a:xfrm>
        </p:spPr>
        <p:txBody>
          <a:bodyPr>
            <a:normAutofit fontScale="70000" lnSpcReduction="20000"/>
          </a:bodyPr>
          <a:lstStyle/>
          <a:p>
            <a:pPr>
              <a:lnSpc>
                <a:spcPts val="3340"/>
              </a:lnSpc>
              <a:spcBef>
                <a:spcPts val="600"/>
              </a:spcBef>
            </a:pPr>
            <a:r>
              <a:rPr lang="en-US" sz="3700" i="1" dirty="0" smtClean="0">
                <a:solidFill>
                  <a:schemeClr val="accent1"/>
                </a:solidFill>
              </a:rPr>
              <a:t>Stefan </a:t>
            </a:r>
            <a:r>
              <a:rPr lang="en-US" sz="3700" i="1" dirty="0" err="1" smtClean="0">
                <a:solidFill>
                  <a:schemeClr val="accent1"/>
                </a:solidFill>
              </a:rPr>
              <a:t>Scholz</a:t>
            </a:r>
            <a:r>
              <a:rPr lang="en-US" sz="3700" i="1" dirty="0" smtClean="0">
                <a:solidFill>
                  <a:schemeClr val="accent1"/>
                </a:solidFill>
              </a:rPr>
              <a:t>, University of Bielefeld, Germany</a:t>
            </a:r>
          </a:p>
          <a:p>
            <a:r>
              <a:rPr lang="en-US" dirty="0" smtClean="0"/>
              <a:t>Agent-based model in FLAME </a:t>
            </a:r>
          </a:p>
          <a:p>
            <a:r>
              <a:rPr lang="en-US" dirty="0" smtClean="0"/>
              <a:t>Simulates sexual behavior of humans for the analysis of STI-spreads</a:t>
            </a:r>
          </a:p>
          <a:p>
            <a:r>
              <a:rPr lang="en-US" dirty="0" smtClean="0"/>
              <a:t>Age-, sex-, sexual orientation- and relationship-status-specific, social, sexual and </a:t>
            </a:r>
            <a:r>
              <a:rPr lang="en-US" dirty="0" err="1" smtClean="0"/>
              <a:t>contraceptual</a:t>
            </a:r>
            <a:r>
              <a:rPr lang="en-US" dirty="0" smtClean="0"/>
              <a:t> behavior </a:t>
            </a:r>
          </a:p>
          <a:p>
            <a:r>
              <a:rPr lang="en-US" dirty="0" smtClean="0"/>
              <a:t>Behavior estimated via GLMs from panel datasets</a:t>
            </a:r>
          </a:p>
          <a:p>
            <a:r>
              <a:rPr lang="en-US" dirty="0" smtClean="0"/>
              <a:t>Pregnancy as internal result of sexual contacts to simulate </a:t>
            </a:r>
            <a:r>
              <a:rPr lang="en-US" dirty="0" err="1" smtClean="0"/>
              <a:t>perinatal</a:t>
            </a:r>
            <a:r>
              <a:rPr lang="en-US" dirty="0" smtClean="0"/>
              <a:t> infections</a:t>
            </a:r>
          </a:p>
        </p:txBody>
      </p:sp>
      <p:grpSp>
        <p:nvGrpSpPr>
          <p:cNvPr id="7" name="Gruppieren 6"/>
          <p:cNvGrpSpPr/>
          <p:nvPr/>
        </p:nvGrpSpPr>
        <p:grpSpPr>
          <a:xfrm>
            <a:off x="5883027" y="1657352"/>
            <a:ext cx="3108573" cy="4441999"/>
            <a:chOff x="5530615" y="1657352"/>
            <a:chExt cx="3108573" cy="4441999"/>
          </a:xfrm>
        </p:grpSpPr>
        <p:pic>
          <p:nvPicPr>
            <p:cNvPr id="5" name="Grafi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30615" y="1657352"/>
              <a:ext cx="3108572" cy="2245943"/>
            </a:xfrm>
            <a:prstGeom prst="rect">
              <a:avLst/>
            </a:prstGeom>
            <a:ln>
              <a:solidFill>
                <a:schemeClr val="tx1"/>
              </a:solidFill>
            </a:ln>
          </p:spPr>
        </p:pic>
        <p:pic>
          <p:nvPicPr>
            <p:cNvPr id="6" name="Grafik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30616" y="3903295"/>
              <a:ext cx="3108572" cy="2196056"/>
            </a:xfrm>
            <a:prstGeom prst="rect">
              <a:avLst/>
            </a:prstGeom>
            <a:ln>
              <a:solidFill>
                <a:schemeClr val="tx1"/>
              </a:solidFill>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02187" y="6504374"/>
            <a:ext cx="4286250" cy="276999"/>
          </a:xfrm>
          <a:prstGeom prst="rect">
            <a:avLst/>
          </a:prstGeom>
          <a:noFill/>
        </p:spPr>
        <p:txBody>
          <a:bodyPr wrap="square" rtlCol="0">
            <a:spAutoFit/>
          </a:bodyPr>
          <a:lstStyle/>
          <a:p>
            <a:r>
              <a:rPr lang="en-US" sz="1200" dirty="0" smtClean="0"/>
              <a:t>Papers at AAMAS ‘13, WSC ‘13, BDSE ‘13, SBP ‘13, and more</a:t>
            </a:r>
            <a:endParaRPr lang="en-US" sz="1200" dirty="0"/>
          </a:p>
        </p:txBody>
      </p:sp>
      <p:grpSp>
        <p:nvGrpSpPr>
          <p:cNvPr id="2" name="Group 15"/>
          <p:cNvGrpSpPr/>
          <p:nvPr/>
        </p:nvGrpSpPr>
        <p:grpSpPr>
          <a:xfrm>
            <a:off x="155572" y="3370864"/>
            <a:ext cx="4083054" cy="3410509"/>
            <a:chOff x="377822" y="2795428"/>
            <a:chExt cx="4083054" cy="3410509"/>
          </a:xfrm>
        </p:grpSpPr>
        <p:pic>
          <p:nvPicPr>
            <p:cNvPr id="5" name="Picture 3" descr="low-health-count-avg-diff.pdf"/>
            <p:cNvPicPr>
              <a:picLocks noChangeAspect="1"/>
            </p:cNvPicPr>
            <p:nvPr/>
          </p:nvPicPr>
          <p:blipFill>
            <a:blip r:embed="rId2" cstate="print"/>
            <a:srcRect/>
            <a:stretch>
              <a:fillRect/>
            </a:stretch>
          </p:blipFill>
          <p:spPr bwMode="auto">
            <a:xfrm>
              <a:off x="886089" y="4042174"/>
              <a:ext cx="3066520" cy="2163763"/>
            </a:xfrm>
            <a:prstGeom prst="rect">
              <a:avLst/>
            </a:prstGeom>
            <a:noFill/>
            <a:ln w="9525">
              <a:noFill/>
              <a:miter lim="800000"/>
              <a:headEnd/>
              <a:tailEnd/>
            </a:ln>
          </p:spPr>
        </p:pic>
        <p:grpSp>
          <p:nvGrpSpPr>
            <p:cNvPr id="3" name="Group 14"/>
            <p:cNvGrpSpPr/>
            <p:nvPr/>
          </p:nvGrpSpPr>
          <p:grpSpPr>
            <a:xfrm>
              <a:off x="377822" y="2795428"/>
              <a:ext cx="4083054" cy="1151496"/>
              <a:chOff x="377822" y="2795428"/>
              <a:chExt cx="4083054" cy="1151496"/>
            </a:xfrm>
          </p:grpSpPr>
          <p:grpSp>
            <p:nvGrpSpPr>
              <p:cNvPr id="8" name="Group 7"/>
              <p:cNvGrpSpPr/>
              <p:nvPr/>
            </p:nvGrpSpPr>
            <p:grpSpPr>
              <a:xfrm>
                <a:off x="433388" y="2858932"/>
                <a:ext cx="4027488" cy="1087992"/>
                <a:chOff x="457200" y="416243"/>
                <a:chExt cx="4027488" cy="1087992"/>
              </a:xfrm>
            </p:grpSpPr>
            <p:graphicFrame>
              <p:nvGraphicFramePr>
                <p:cNvPr id="6" name="Content Placeholder 3"/>
                <p:cNvGraphicFramePr>
                  <a:graphicFrameLocks/>
                </p:cNvGraphicFramePr>
                <p:nvPr>
                  <p:extLst>
                    <p:ext uri="{D42A27DB-BD31-4B8C-83A1-F6EECF244321}">
                      <p14:modId xmlns:p14="http://schemas.microsoft.com/office/powerpoint/2010/main" xmlns="" val="3157992639"/>
                    </p:ext>
                  </p:extLst>
                </p:nvPr>
              </p:nvGraphicFramePr>
              <p:xfrm>
                <a:off x="457200" y="416243"/>
                <a:ext cx="4027488" cy="792244"/>
              </p:xfrm>
              <a:graphic>
                <a:graphicData uri="http://schemas.openxmlformats.org/drawingml/2006/table">
                  <a:tbl>
                    <a:tblPr/>
                    <a:tblGrid>
                      <a:gridCol w="2013744"/>
                      <a:gridCol w="2013744"/>
                    </a:tblGrid>
                    <a:tr h="32960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No communication restoration,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Pr</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a:t>
                            </a: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Sheltering|EBR</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 </a:t>
                            </a: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0.1</a:t>
                            </a:r>
                            <a:endParaRPr kumimoji="0" lang="en-US" sz="10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661" marB="4566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Partial </a:t>
                            </a: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comm</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 </a:t>
                            </a: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restoration,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Pr</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a:t>
                            </a: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Sheltering|EBR</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 </a:t>
                            </a: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0.1</a:t>
                            </a:r>
                            <a:endParaRPr kumimoji="0" lang="en-US" sz="1000" b="0"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661" marB="4566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25400" cap="flat" cmpd="sng" algn="ctr">
                            <a:solidFill>
                              <a:srgbClr val="F79646"/>
                            </a:solidFill>
                            <a:prstDash val="solid"/>
                            <a:round/>
                            <a:headEnd type="none" w="med" len="med"/>
                            <a:tailEnd type="none" w="med" len="med"/>
                          </a:lnB>
                          <a:lnTlToBr>
                            <a:noFill/>
                          </a:lnTlToBr>
                          <a:lnBlToTr>
                            <a:noFill/>
                          </a:lnBlToTr>
                          <a:noFill/>
                        </a:tcPr>
                      </a:tc>
                    </a:tr>
                    <a:tr h="32960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No communication restoration,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Pr</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a:t>
                            </a: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Sheltering|EBR</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 </a:t>
                            </a: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0.9</a:t>
                            </a:r>
                            <a:endParaRPr kumimoji="0" lang="en-US" sz="10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661" marB="4566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Partial </a:t>
                            </a: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comm</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 </a:t>
                            </a: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restoration,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Pr</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a:t>
                            </a:r>
                            <a:r>
                              <a:rPr kumimoji="0" lang="en-US" sz="1000" b="0" i="0" u="none" strike="noStrike" cap="none" normalizeH="0" baseline="0" dirty="0" err="1" smtClean="0">
                                <a:ln>
                                  <a:noFill/>
                                </a:ln>
                                <a:solidFill>
                                  <a:schemeClr val="tx1"/>
                                </a:solidFill>
                                <a:effectLst/>
                                <a:latin typeface="Arial" pitchFamily="-109" charset="0"/>
                                <a:ea typeface="ＭＳ Ｐゴシック" pitchFamily="-109" charset="-128"/>
                                <a:cs typeface="ＭＳ Ｐゴシック" pitchFamily="-109" charset="-128"/>
                              </a:rPr>
                              <a:t>Sheltering|EBR</a:t>
                            </a:r>
                            <a:r>
                              <a:rPr kumimoji="0" lang="en-US" sz="1000" b="0" i="0" u="none" strike="noStrike" cap="none" normalizeH="0" baseline="0" dirty="0" smtClean="0">
                                <a:ln>
                                  <a:noFill/>
                                </a:ln>
                                <a:solidFill>
                                  <a:schemeClr val="tx1"/>
                                </a:solidFill>
                                <a:effectLst/>
                                <a:latin typeface="Arial" pitchFamily="-109" charset="0"/>
                                <a:ea typeface="ＭＳ Ｐゴシック" pitchFamily="-109" charset="-128"/>
                                <a:cs typeface="ＭＳ Ｐゴシック" pitchFamily="-109" charset="-128"/>
                              </a:rPr>
                              <a:t>) </a:t>
                            </a:r>
                            <a:r>
                              <a:rPr kumimoji="0" lang="en-US" sz="1000" b="0" i="0" u="none" strike="noStrike" cap="none" normalizeH="0" baseline="0" dirty="0">
                                <a:ln>
                                  <a:noFill/>
                                </a:ln>
                                <a:solidFill>
                                  <a:schemeClr val="tx1"/>
                                </a:solidFill>
                                <a:effectLst/>
                                <a:latin typeface="Arial" pitchFamily="-109" charset="0"/>
                                <a:ea typeface="ＭＳ Ｐゴシック" pitchFamily="-109" charset="-128"/>
                                <a:cs typeface="ＭＳ Ｐゴシック" pitchFamily="-109" charset="-128"/>
                              </a:rPr>
                              <a:t>= 0.9</a:t>
                            </a:r>
                            <a:endParaRPr kumimoji="0" lang="en-US" sz="1000" b="1" i="1" u="none" strike="noStrike" cap="none" normalizeH="0" baseline="0" dirty="0">
                              <a:ln>
                                <a:noFill/>
                              </a:ln>
                              <a:solidFill>
                                <a:srgbClr val="000000"/>
                              </a:solidFill>
                              <a:effectLst/>
                              <a:latin typeface="Arial" pitchFamily="-109" charset="0"/>
                              <a:ea typeface="ＭＳ Ｐゴシック" pitchFamily="-109" charset="-128"/>
                              <a:cs typeface="ＭＳ Ｐゴシック" pitchFamily="-109" charset="-128"/>
                            </a:endParaRPr>
                          </a:p>
                        </a:txBody>
                        <a:tcPr marT="45661" marB="45661"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254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alpha val="20000"/>
                            </a:srgbClr>
                          </a:solidFill>
                        </a:tcPr>
                      </a:tc>
                    </a:tr>
                  </a:tbl>
                </a:graphicData>
              </a:graphic>
            </p:graphicFrame>
            <p:sp>
              <p:nvSpPr>
                <p:cNvPr id="7" name="TextBox 6"/>
                <p:cNvSpPr txBox="1"/>
                <p:nvPr/>
              </p:nvSpPr>
              <p:spPr>
                <a:xfrm>
                  <a:off x="1169194" y="1258014"/>
                  <a:ext cx="2603500" cy="246221"/>
                </a:xfrm>
                <a:prstGeom prst="rect">
                  <a:avLst/>
                </a:prstGeom>
                <a:noFill/>
              </p:spPr>
              <p:txBody>
                <a:bodyPr wrap="square" rtlCol="0">
                  <a:spAutoFit/>
                </a:bodyPr>
                <a:lstStyle/>
                <a:p>
                  <a:pPr algn="ctr"/>
                  <a:r>
                    <a:rPr lang="en-US" sz="1000" dirty="0" smtClean="0"/>
                    <a:t>EBR: Emergency Broadcast Received</a:t>
                  </a:r>
                  <a:endParaRPr lang="en-US" sz="1000" dirty="0"/>
                </a:p>
              </p:txBody>
            </p:sp>
          </p:grpSp>
          <p:sp>
            <p:nvSpPr>
              <p:cNvPr id="10" name="TextBox 9"/>
              <p:cNvSpPr txBox="1"/>
              <p:nvPr/>
            </p:nvSpPr>
            <p:spPr>
              <a:xfrm>
                <a:off x="385760" y="2795428"/>
                <a:ext cx="130175" cy="246221"/>
              </a:xfrm>
              <a:prstGeom prst="rect">
                <a:avLst/>
              </a:prstGeom>
              <a:noFill/>
            </p:spPr>
            <p:txBody>
              <a:bodyPr wrap="square" rtlCol="0">
                <a:spAutoFit/>
              </a:bodyPr>
              <a:lstStyle/>
              <a:p>
                <a:r>
                  <a:rPr lang="en-US" sz="1000" dirty="0" smtClean="0"/>
                  <a:t>1</a:t>
                </a:r>
                <a:endParaRPr lang="en-US" sz="1000" dirty="0"/>
              </a:p>
            </p:txBody>
          </p:sp>
          <p:sp>
            <p:nvSpPr>
              <p:cNvPr id="11" name="TextBox 10"/>
              <p:cNvSpPr txBox="1"/>
              <p:nvPr/>
            </p:nvSpPr>
            <p:spPr>
              <a:xfrm>
                <a:off x="377822" y="3199524"/>
                <a:ext cx="130175" cy="246221"/>
              </a:xfrm>
              <a:prstGeom prst="rect">
                <a:avLst/>
              </a:prstGeom>
              <a:noFill/>
            </p:spPr>
            <p:txBody>
              <a:bodyPr wrap="square" rtlCol="0">
                <a:spAutoFit/>
              </a:bodyPr>
              <a:lstStyle/>
              <a:p>
                <a:r>
                  <a:rPr lang="en-US" sz="1000" dirty="0" smtClean="0"/>
                  <a:t>3</a:t>
                </a:r>
                <a:endParaRPr lang="en-US" sz="1000" dirty="0"/>
              </a:p>
            </p:txBody>
          </p:sp>
          <p:sp>
            <p:nvSpPr>
              <p:cNvPr id="12" name="TextBox 11"/>
              <p:cNvSpPr txBox="1"/>
              <p:nvPr/>
            </p:nvSpPr>
            <p:spPr>
              <a:xfrm>
                <a:off x="2401879" y="2795428"/>
                <a:ext cx="130175" cy="246221"/>
              </a:xfrm>
              <a:prstGeom prst="rect">
                <a:avLst/>
              </a:prstGeom>
              <a:noFill/>
            </p:spPr>
            <p:txBody>
              <a:bodyPr wrap="square" rtlCol="0">
                <a:spAutoFit/>
              </a:bodyPr>
              <a:lstStyle/>
              <a:p>
                <a:r>
                  <a:rPr lang="en-US" sz="1000" dirty="0" smtClean="0"/>
                  <a:t>2</a:t>
                </a:r>
                <a:endParaRPr lang="en-US" sz="1000" dirty="0"/>
              </a:p>
            </p:txBody>
          </p:sp>
          <p:sp>
            <p:nvSpPr>
              <p:cNvPr id="13" name="TextBox 12"/>
              <p:cNvSpPr txBox="1"/>
              <p:nvPr/>
            </p:nvSpPr>
            <p:spPr>
              <a:xfrm>
                <a:off x="2406645" y="3199524"/>
                <a:ext cx="130175" cy="246221"/>
              </a:xfrm>
              <a:prstGeom prst="rect">
                <a:avLst/>
              </a:prstGeom>
              <a:noFill/>
            </p:spPr>
            <p:txBody>
              <a:bodyPr wrap="square" rtlCol="0">
                <a:spAutoFit/>
              </a:bodyPr>
              <a:lstStyle/>
              <a:p>
                <a:r>
                  <a:rPr lang="en-US" sz="1000" dirty="0" smtClean="0"/>
                  <a:t>4</a:t>
                </a:r>
                <a:endParaRPr lang="en-US" sz="1000" dirty="0"/>
              </a:p>
            </p:txBody>
          </p:sp>
        </p:grpSp>
      </p:grpSp>
      <p:sp>
        <p:nvSpPr>
          <p:cNvPr id="17" name="TextBox 16"/>
          <p:cNvSpPr txBox="1"/>
          <p:nvPr/>
        </p:nvSpPr>
        <p:spPr>
          <a:xfrm>
            <a:off x="0" y="82144"/>
            <a:ext cx="6178554" cy="646331"/>
          </a:xfrm>
          <a:prstGeom prst="rect">
            <a:avLst/>
          </a:prstGeom>
          <a:noFill/>
        </p:spPr>
        <p:txBody>
          <a:bodyPr wrap="square" rtlCol="0">
            <a:spAutoFit/>
          </a:bodyPr>
          <a:lstStyle/>
          <a:p>
            <a:r>
              <a:rPr lang="en-US" b="1" dirty="0" smtClean="0">
                <a:solidFill>
                  <a:srgbClr val="00B050"/>
                </a:solidFill>
                <a:ea typeface="+mj-ea"/>
                <a:cs typeface="+mj-cs"/>
              </a:rPr>
              <a:t>A Large-Scale Simulation of a Behaving Human Population in the Aftermath of a Hypothetical Nuclear Detonation</a:t>
            </a:r>
            <a:endParaRPr lang="en-US" dirty="0"/>
          </a:p>
        </p:txBody>
      </p:sp>
      <p:sp>
        <p:nvSpPr>
          <p:cNvPr id="18" name="TextBox 17"/>
          <p:cNvSpPr txBox="1"/>
          <p:nvPr/>
        </p:nvSpPr>
        <p:spPr>
          <a:xfrm>
            <a:off x="0" y="625284"/>
            <a:ext cx="5591178" cy="1200329"/>
          </a:xfrm>
          <a:prstGeom prst="rect">
            <a:avLst/>
          </a:prstGeom>
          <a:noFill/>
        </p:spPr>
        <p:txBody>
          <a:bodyPr wrap="square" rtlCol="0">
            <a:spAutoFit/>
          </a:bodyPr>
          <a:lstStyle/>
          <a:p>
            <a:r>
              <a:rPr lang="en-US" b="1" i="1" dirty="0" smtClean="0">
                <a:solidFill>
                  <a:srgbClr val="0000FF"/>
                </a:solidFill>
              </a:rPr>
              <a:t>Christopher L. Barrett, Madhav V. Marathe, Stephen G. Eubank, Samarth Swarup, et al.</a:t>
            </a:r>
          </a:p>
          <a:p>
            <a:r>
              <a:rPr lang="en-US" b="1" i="1" dirty="0" smtClean="0">
                <a:solidFill>
                  <a:srgbClr val="0000FF"/>
                </a:solidFill>
              </a:rPr>
              <a:t>Network Dynamics and Simulation Science Lab, Virginia Bioinformatics Institute, Virginia Tech</a:t>
            </a:r>
            <a:endParaRPr lang="en-US" b="1" i="1" dirty="0">
              <a:solidFill>
                <a:srgbClr val="0000FF"/>
              </a:solidFill>
            </a:endParaRPr>
          </a:p>
        </p:txBody>
      </p:sp>
      <p:grpSp>
        <p:nvGrpSpPr>
          <p:cNvPr id="14" name="Group 19"/>
          <p:cNvGrpSpPr/>
          <p:nvPr/>
        </p:nvGrpSpPr>
        <p:grpSpPr>
          <a:xfrm>
            <a:off x="5591178" y="700436"/>
            <a:ext cx="3049056" cy="2733932"/>
            <a:chOff x="6111084" y="282891"/>
            <a:chExt cx="2783150" cy="2404502"/>
          </a:xfrm>
        </p:grpSpPr>
        <p:pic>
          <p:nvPicPr>
            <p:cNvPr id="4" name="Picture 3" descr="DC_Still_allMaps.png"/>
            <p:cNvPicPr>
              <a:picLocks noChangeAspect="1"/>
            </p:cNvPicPr>
            <p:nvPr/>
          </p:nvPicPr>
          <p:blipFill>
            <a:blip r:embed="rId3" cstate="print"/>
            <a:stretch>
              <a:fillRect/>
            </a:stretch>
          </p:blipFill>
          <p:spPr>
            <a:xfrm>
              <a:off x="6111084" y="282891"/>
              <a:ext cx="2783150" cy="1565522"/>
            </a:xfrm>
            <a:prstGeom prst="rect">
              <a:avLst/>
            </a:prstGeom>
          </p:spPr>
        </p:pic>
        <p:sp>
          <p:nvSpPr>
            <p:cNvPr id="19" name="TextBox 18"/>
            <p:cNvSpPr txBox="1"/>
            <p:nvPr/>
          </p:nvSpPr>
          <p:spPr>
            <a:xfrm>
              <a:off x="6111084" y="1825619"/>
              <a:ext cx="2783150" cy="861774"/>
            </a:xfrm>
            <a:prstGeom prst="rect">
              <a:avLst/>
            </a:prstGeom>
            <a:noFill/>
          </p:spPr>
          <p:txBody>
            <a:bodyPr wrap="square" rtlCol="0">
              <a:spAutoFit/>
            </a:bodyPr>
            <a:lstStyle/>
            <a:p>
              <a:r>
                <a:rPr lang="en-US" sz="1000" i="1" dirty="0" smtClean="0"/>
                <a:t>Scenario</a:t>
              </a:r>
              <a:r>
                <a:rPr lang="en-US" sz="1000" dirty="0" smtClean="0"/>
                <a:t>: A 10kT IND is detonated at ground level </a:t>
              </a:r>
            </a:p>
            <a:p>
              <a:r>
                <a:rPr lang="en-US" sz="1000" i="1" dirty="0" smtClean="0"/>
                <a:t>Location</a:t>
              </a:r>
              <a:r>
                <a:rPr lang="en-US" sz="1000" dirty="0" smtClean="0"/>
                <a:t>: 16</a:t>
              </a:r>
              <a:r>
                <a:rPr lang="en-US" sz="1000" baseline="30000" dirty="0" smtClean="0"/>
                <a:t>th</a:t>
              </a:r>
              <a:r>
                <a:rPr lang="en-US" sz="1000" dirty="0" smtClean="0"/>
                <a:t> and K Street, Washington D.C., USA</a:t>
              </a:r>
            </a:p>
            <a:p>
              <a:r>
                <a:rPr lang="en-US" sz="1000" i="1" dirty="0" smtClean="0"/>
                <a:t>Day and Time</a:t>
              </a:r>
              <a:r>
                <a:rPr lang="en-US" sz="1000" dirty="0" smtClean="0"/>
                <a:t>: Tuesday, 11:15 a.m.</a:t>
              </a:r>
            </a:p>
            <a:p>
              <a:r>
                <a:rPr lang="en-US" sz="1000" dirty="0" smtClean="0"/>
                <a:t>The figure above shows the building damage and the expected path of the fallout cloud.</a:t>
              </a:r>
              <a:endParaRPr lang="en-US" sz="1000" dirty="0"/>
            </a:p>
          </p:txBody>
        </p:sp>
      </p:grpSp>
      <p:sp>
        <p:nvSpPr>
          <p:cNvPr id="21" name="TextBox 20"/>
          <p:cNvSpPr txBox="1"/>
          <p:nvPr/>
        </p:nvSpPr>
        <p:spPr>
          <a:xfrm>
            <a:off x="84138" y="1490430"/>
            <a:ext cx="5368925" cy="1754326"/>
          </a:xfrm>
          <a:prstGeom prst="rect">
            <a:avLst/>
          </a:prstGeom>
          <a:noFill/>
        </p:spPr>
        <p:txBody>
          <a:bodyPr wrap="square" rtlCol="0">
            <a:spAutoFit/>
          </a:bodyPr>
          <a:lstStyle/>
          <a:p>
            <a:pPr marL="285750" indent="-285750">
              <a:buFont typeface="Arial"/>
              <a:buChar char="•"/>
            </a:pPr>
            <a:endParaRPr lang="en-US" sz="1200" dirty="0" smtClean="0"/>
          </a:p>
          <a:p>
            <a:pPr marL="285750" indent="-285750">
              <a:buFont typeface="Arial"/>
              <a:buChar char="•"/>
            </a:pPr>
            <a:endParaRPr lang="en-US" sz="1200" dirty="0" smtClean="0"/>
          </a:p>
          <a:p>
            <a:pPr marL="285750" indent="-285750">
              <a:buFont typeface="Arial"/>
              <a:buChar char="•"/>
            </a:pPr>
            <a:r>
              <a:rPr lang="en-US" sz="1200" dirty="0" smtClean="0"/>
              <a:t>Models interactions between individuals and infrastructures in the aftermath of a large human-initiated crisis.</a:t>
            </a:r>
          </a:p>
          <a:p>
            <a:pPr marL="285750" indent="-285750">
              <a:buFont typeface="Arial"/>
              <a:buChar char="•"/>
            </a:pPr>
            <a:r>
              <a:rPr lang="en-US" sz="1200" dirty="0" smtClean="0"/>
              <a:t>Model includes the population (with demographics and family structure), physical locations, and multiple infrastructures (transportation, cell phone communication, health, and power). </a:t>
            </a:r>
          </a:p>
          <a:p>
            <a:pPr marL="285750" indent="-285750">
              <a:buFont typeface="Arial"/>
              <a:buChar char="•"/>
            </a:pPr>
            <a:r>
              <a:rPr lang="en-US" sz="1200" dirty="0" smtClean="0"/>
              <a:t>Multiple human behaviors are modeled, including household reconstitution, shelter-seeking, healthcare-seeking, evacuation, panic, and </a:t>
            </a:r>
            <a:r>
              <a:rPr lang="en-US" sz="1200" dirty="0" err="1" smtClean="0"/>
              <a:t>aid&amp;assist</a:t>
            </a:r>
            <a:r>
              <a:rPr lang="en-US" sz="1200" dirty="0" smtClean="0"/>
              <a:t>.</a:t>
            </a:r>
          </a:p>
        </p:txBody>
      </p:sp>
      <p:sp>
        <p:nvSpPr>
          <p:cNvPr id="22" name="TextBox 21"/>
          <p:cNvSpPr txBox="1"/>
          <p:nvPr/>
        </p:nvSpPr>
        <p:spPr>
          <a:xfrm>
            <a:off x="4500562" y="3309938"/>
            <a:ext cx="4393671" cy="3231653"/>
          </a:xfrm>
          <a:prstGeom prst="rect">
            <a:avLst/>
          </a:prstGeom>
          <a:noFill/>
        </p:spPr>
        <p:txBody>
          <a:bodyPr wrap="square" rtlCol="0">
            <a:spAutoFit/>
          </a:bodyPr>
          <a:lstStyle/>
          <a:p>
            <a:r>
              <a:rPr lang="en-US" sz="1200" dirty="0" smtClean="0"/>
              <a:t>The figure on the left shows a four-cell experiment investigating the effects of early (partial) restoration of communication on health outcomes. We suppose that emergency broadcasts are sent over the cell phone network, advising people to shelter in place. The probability that people will actually do so upon receiving the broadcasts is one of the parameters in the experiment.</a:t>
            </a:r>
          </a:p>
          <a:p>
            <a:pPr marL="171450" indent="-171450">
              <a:buFont typeface="Arial"/>
              <a:buChar char="•"/>
            </a:pPr>
            <a:r>
              <a:rPr lang="en-US" sz="1200" dirty="0" smtClean="0"/>
              <a:t>If communication if not restored, it doesn’t matter how likely people are to shelter upon receiving broadcasts, because the right people don’t get the broadcasts.</a:t>
            </a:r>
          </a:p>
          <a:p>
            <a:pPr marL="171450" indent="-171450">
              <a:buFont typeface="Arial"/>
              <a:buChar char="•"/>
            </a:pPr>
            <a:r>
              <a:rPr lang="en-US" sz="1200" dirty="0" smtClean="0"/>
              <a:t>Restoring communication helps even if people have a low probability of following advice to shelter. This is due to secondary benefits like helping people determine their families are safe.</a:t>
            </a:r>
          </a:p>
          <a:p>
            <a:pPr marL="171450" indent="-171450">
              <a:buFont typeface="Arial"/>
              <a:buChar char="•"/>
            </a:pPr>
            <a:r>
              <a:rPr lang="en-US" sz="1200" dirty="0" smtClean="0"/>
              <a:t>Communication restoration (an engineering intervention) combined with a high probability of sheltering (attainable through advance education/training of people) leads to a large health benefit.</a:t>
            </a:r>
            <a:endParaRPr lang="en-US" sz="1200" dirty="0"/>
          </a:p>
        </p:txBody>
      </p:sp>
      <p:cxnSp>
        <p:nvCxnSpPr>
          <p:cNvPr id="24" name="Straight Arrow Connector 23"/>
          <p:cNvCxnSpPr/>
          <p:nvPr/>
        </p:nvCxnSpPr>
        <p:spPr>
          <a:xfrm flipH="1">
            <a:off x="3619501" y="4617610"/>
            <a:ext cx="936625" cy="303640"/>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3619501" y="5158947"/>
            <a:ext cx="936625" cy="303640"/>
          </a:xfrm>
          <a:prstGeom prst="straightConnector1">
            <a:avLst/>
          </a:prstGeom>
          <a:ln>
            <a:solidFill>
              <a:srgbClr val="7F7F7F"/>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3619501" y="5960635"/>
            <a:ext cx="936625" cy="303640"/>
          </a:xfrm>
          <a:prstGeom prst="straightConnector1">
            <a:avLst/>
          </a:prstGeom>
          <a:ln>
            <a:solidFill>
              <a:srgbClr val="7F7F7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4753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33400" y="5029200"/>
            <a:ext cx="8208912" cy="1569660"/>
          </a:xfrm>
          <a:prstGeom prst="rect">
            <a:avLst/>
          </a:prstGeom>
          <a:noFill/>
        </p:spPr>
        <p:txBody>
          <a:bodyPr wrap="square" rtlCol="0">
            <a:spAutoFit/>
          </a:bodyPr>
          <a:lstStyle/>
          <a:p>
            <a:r>
              <a:rPr lang="en-US" sz="2400" b="1" dirty="0" smtClean="0"/>
              <a:t>Applications:</a:t>
            </a:r>
          </a:p>
          <a:p>
            <a:pPr>
              <a:buFont typeface="Arial" pitchFamily="34" charset="0"/>
              <a:buChar char="•"/>
            </a:pPr>
            <a:r>
              <a:rPr lang="en-US" sz="2400" dirty="0" smtClean="0"/>
              <a:t>Mental Health System Planning</a:t>
            </a:r>
          </a:p>
          <a:p>
            <a:pPr>
              <a:buFont typeface="Arial" pitchFamily="34" charset="0"/>
              <a:buChar char="•"/>
            </a:pPr>
            <a:r>
              <a:rPr lang="en-US" sz="2400" dirty="0" smtClean="0"/>
              <a:t>Mental Health System Resource Allocation</a:t>
            </a:r>
          </a:p>
          <a:p>
            <a:pPr>
              <a:buFont typeface="Arial" pitchFamily="34" charset="0"/>
              <a:buChar char="•"/>
            </a:pPr>
            <a:r>
              <a:rPr lang="en-US" sz="2400" dirty="0" smtClean="0"/>
              <a:t>Mental Health System Performance Measurement</a:t>
            </a:r>
            <a:endParaRPr lang="en-US" sz="2400" dirty="0"/>
          </a:p>
        </p:txBody>
      </p:sp>
      <p:sp>
        <p:nvSpPr>
          <p:cNvPr id="7" name="Title 6"/>
          <p:cNvSpPr>
            <a:spLocks noGrp="1"/>
          </p:cNvSpPr>
          <p:nvPr>
            <p:ph type="title"/>
          </p:nvPr>
        </p:nvSpPr>
        <p:spPr/>
        <p:txBody>
          <a:bodyPr>
            <a:normAutofit fontScale="90000"/>
          </a:bodyPr>
          <a:lstStyle/>
          <a:p>
            <a:r>
              <a:rPr lang="en-US" dirty="0" smtClean="0"/>
              <a:t>Computer Implemented, Markov Mental Health Simulation Model</a:t>
            </a:r>
            <a:br>
              <a:rPr lang="en-US" dirty="0" smtClean="0"/>
            </a:br>
            <a:r>
              <a:rPr lang="en-US" sz="2200" i="1" dirty="0" smtClean="0">
                <a:solidFill>
                  <a:srgbClr val="0000FF"/>
                </a:solidFill>
              </a:rPr>
              <a:t>Steve </a:t>
            </a:r>
            <a:r>
              <a:rPr lang="en-US" sz="2200" i="1" dirty="0" err="1" smtClean="0">
                <a:solidFill>
                  <a:srgbClr val="0000FF"/>
                </a:solidFill>
              </a:rPr>
              <a:t>Leff</a:t>
            </a:r>
            <a:r>
              <a:rPr lang="en-US" sz="2200" i="1" dirty="0" smtClean="0">
                <a:solidFill>
                  <a:srgbClr val="0000FF"/>
                </a:solidFill>
              </a:rPr>
              <a:t>, Harvard Medical &amp; Human Services Research Institute</a:t>
            </a:r>
            <a:endParaRPr lang="en-US" i="1" dirty="0" smtClean="0">
              <a:solidFill>
                <a:srgbClr val="0000FF"/>
              </a:solidFill>
            </a:endParaRPr>
          </a:p>
        </p:txBody>
      </p:sp>
      <p:pic>
        <p:nvPicPr>
          <p:cNvPr id="73" name="Picture 72"/>
          <p:cNvPicPr>
            <a:picLocks noChangeAspect="1" noChangeArrowheads="1"/>
          </p:cNvPicPr>
          <p:nvPr/>
        </p:nvPicPr>
        <p:blipFill>
          <a:blip r:embed="rId2" cstate="print"/>
          <a:srcRect/>
          <a:stretch>
            <a:fillRect/>
          </a:stretch>
        </p:blipFill>
        <p:spPr bwMode="auto">
          <a:xfrm>
            <a:off x="381000" y="1524000"/>
            <a:ext cx="8280920" cy="3744416"/>
          </a:xfrm>
          <a:prstGeom prst="rect">
            <a:avLst/>
          </a:prstGeom>
          <a:noFill/>
          <a:ln w="9525">
            <a:noFill/>
            <a:miter lim="800000"/>
            <a:headEnd/>
            <a:tailEnd/>
          </a:ln>
          <a:effectLst/>
        </p:spPr>
      </p:pic>
      <p:sp>
        <p:nvSpPr>
          <p:cNvPr id="74" name="Rectangle 73"/>
          <p:cNvSpPr/>
          <p:nvPr/>
        </p:nvSpPr>
        <p:spPr>
          <a:xfrm>
            <a:off x="7149752" y="3468216"/>
            <a:ext cx="1368152" cy="1103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099003" y="3414712"/>
            <a:ext cx="1440160" cy="1169551"/>
          </a:xfrm>
          <a:prstGeom prst="rect">
            <a:avLst/>
          </a:prstGeom>
          <a:solidFill>
            <a:schemeClr val="lt1"/>
          </a:solidFill>
          <a:ln>
            <a:solidFill>
              <a:schemeClr val="tx1"/>
            </a:solidFill>
          </a:ln>
        </p:spPr>
        <p:txBody>
          <a:bodyPr wrap="square" rtlCol="0">
            <a:spAutoFit/>
          </a:bodyPr>
          <a:lstStyle/>
          <a:p>
            <a:r>
              <a:rPr lang="en-US" sz="1400" dirty="0" smtClean="0"/>
              <a:t>Service Utilization, Expenditures, Revenues</a:t>
            </a:r>
          </a:p>
          <a:p>
            <a:endParaRPr lang="en-US" sz="1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for Disease Progression </a:t>
            </a:r>
            <a:r>
              <a:rPr lang="en-US" dirty="0" smtClean="0"/>
              <a:t/>
            </a:r>
            <a:br>
              <a:rPr lang="en-US" dirty="0" smtClean="0"/>
            </a:br>
            <a:r>
              <a:rPr lang="en-US" sz="2200" i="1" dirty="0" smtClean="0">
                <a:solidFill>
                  <a:srgbClr val="0000FF"/>
                </a:solidFill>
              </a:rPr>
              <a:t> </a:t>
            </a:r>
            <a:r>
              <a:rPr lang="en-US" sz="2200" i="1" dirty="0" smtClean="0">
                <a:solidFill>
                  <a:srgbClr val="0000FF"/>
                </a:solidFill>
              </a:rPr>
              <a:t>Jacob </a:t>
            </a:r>
            <a:r>
              <a:rPr lang="en-US" sz="2200" i="1" dirty="0" err="1" smtClean="0">
                <a:solidFill>
                  <a:srgbClr val="0000FF"/>
                </a:solidFill>
              </a:rPr>
              <a:t>Barhak</a:t>
            </a:r>
            <a:endParaRPr lang="en-US" sz="2200" i="1" dirty="0">
              <a:solidFill>
                <a:srgbClr val="0000FF"/>
              </a:solidFill>
            </a:endParaRPr>
          </a:p>
        </p:txBody>
      </p:sp>
      <p:sp>
        <p:nvSpPr>
          <p:cNvPr id="3" name="Content Placeholder 2"/>
          <p:cNvSpPr>
            <a:spLocks noGrp="1"/>
          </p:cNvSpPr>
          <p:nvPr>
            <p:ph idx="1"/>
          </p:nvPr>
        </p:nvSpPr>
        <p:spPr/>
        <p:txBody>
          <a:bodyPr>
            <a:normAutofit fontScale="40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Built from literature references and hence the name: The Reference Model</a:t>
            </a:r>
          </a:p>
          <a:p>
            <a:r>
              <a:rPr lang="en-US" dirty="0" smtClean="0"/>
              <a:t>Compares equations to populations from multiple studies /clinical trials</a:t>
            </a:r>
          </a:p>
          <a:p>
            <a:r>
              <a:rPr lang="en-US" dirty="0" smtClean="0"/>
              <a:t>A League / Consumers Report for disease models</a:t>
            </a:r>
          </a:p>
          <a:p>
            <a:r>
              <a:rPr lang="en-US" dirty="0" smtClean="0"/>
              <a:t>Current version deals with diabetic populations</a:t>
            </a:r>
          </a:p>
          <a:p>
            <a:endParaRPr lang="en-US" dirty="0" smtClean="0"/>
          </a:p>
        </p:txBody>
      </p:sp>
      <p:sp>
        <p:nvSpPr>
          <p:cNvPr id="4" name="Rounded Rectangle 3"/>
          <p:cNvSpPr/>
          <p:nvPr/>
        </p:nvSpPr>
        <p:spPr>
          <a:xfrm>
            <a:off x="1676400" y="17526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Decision 4"/>
          <p:cNvSpPr/>
          <p:nvPr/>
        </p:nvSpPr>
        <p:spPr>
          <a:xfrm>
            <a:off x="2895600" y="2133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MI</a:t>
            </a:r>
            <a:endParaRPr lang="en-US" sz="1000" dirty="0">
              <a:solidFill>
                <a:schemeClr val="tx1"/>
              </a:solidFill>
            </a:endParaRPr>
          </a:p>
        </p:txBody>
      </p:sp>
      <p:cxnSp>
        <p:nvCxnSpPr>
          <p:cNvPr id="6" name="Straight Arrow Connector 5"/>
          <p:cNvCxnSpPr/>
          <p:nvPr/>
        </p:nvCxnSpPr>
        <p:spPr>
          <a:xfrm>
            <a:off x="2590800" y="2362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28800" y="2133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CHD</a:t>
            </a:r>
            <a:endParaRPr lang="en-US" sz="1000" dirty="0">
              <a:solidFill>
                <a:schemeClr val="tx1"/>
              </a:solidFill>
            </a:endParaRPr>
          </a:p>
        </p:txBody>
      </p:sp>
      <p:cxnSp>
        <p:nvCxnSpPr>
          <p:cNvPr id="8" name="Straight Arrow Connector 7"/>
          <p:cNvCxnSpPr/>
          <p:nvPr/>
        </p:nvCxnSpPr>
        <p:spPr>
          <a:xfrm>
            <a:off x="3657600" y="2362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62400" y="2133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MI</a:t>
            </a:r>
            <a:endParaRPr lang="en-US" sz="1000" dirty="0">
              <a:solidFill>
                <a:schemeClr val="tx1"/>
              </a:solidFill>
            </a:endParaRPr>
          </a:p>
        </p:txBody>
      </p:sp>
      <p:sp>
        <p:nvSpPr>
          <p:cNvPr id="10" name="Flowchart: Decision 9"/>
          <p:cNvSpPr/>
          <p:nvPr/>
        </p:nvSpPr>
        <p:spPr>
          <a:xfrm>
            <a:off x="4953000" y="2133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CHD Death</a:t>
            </a:r>
            <a:endParaRPr lang="en-US" sz="1000" dirty="0">
              <a:solidFill>
                <a:schemeClr val="tx1"/>
              </a:solidFill>
            </a:endParaRPr>
          </a:p>
        </p:txBody>
      </p:sp>
      <p:cxnSp>
        <p:nvCxnSpPr>
          <p:cNvPr id="11" name="Straight Arrow Connector 10"/>
          <p:cNvCxnSpPr/>
          <p:nvPr/>
        </p:nvCxnSpPr>
        <p:spPr>
          <a:xfrm>
            <a:off x="3276600" y="19050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76600" y="1905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334000" y="19050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505200" y="24384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676400" y="2895600"/>
            <a:ext cx="4800600" cy="9906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p:cNvSpPr/>
          <p:nvPr/>
        </p:nvSpPr>
        <p:spPr>
          <a:xfrm>
            <a:off x="2895600" y="3276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a:t>
            </a:r>
            <a:endParaRPr lang="en-US" sz="1000" dirty="0">
              <a:solidFill>
                <a:schemeClr val="tx1"/>
              </a:solidFill>
            </a:endParaRPr>
          </a:p>
        </p:txBody>
      </p:sp>
      <p:cxnSp>
        <p:nvCxnSpPr>
          <p:cNvPr id="17" name="Straight Arrow Connector 16"/>
          <p:cNvCxnSpPr/>
          <p:nvPr/>
        </p:nvCxnSpPr>
        <p:spPr>
          <a:xfrm>
            <a:off x="2590800" y="3505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828800" y="3276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No Stroke</a:t>
            </a:r>
            <a:endParaRPr lang="en-US" sz="1000" dirty="0">
              <a:solidFill>
                <a:schemeClr val="tx1"/>
              </a:solidFill>
            </a:endParaRPr>
          </a:p>
        </p:txBody>
      </p:sp>
      <p:cxnSp>
        <p:nvCxnSpPr>
          <p:cNvPr id="19" name="Straight Arrow Connector 18"/>
          <p:cNvCxnSpPr/>
          <p:nvPr/>
        </p:nvCxnSpPr>
        <p:spPr>
          <a:xfrm>
            <a:off x="3657600" y="3505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962400" y="32766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Survive  Stroke</a:t>
            </a:r>
            <a:endParaRPr lang="en-US" sz="1000" dirty="0">
              <a:solidFill>
                <a:schemeClr val="tx1"/>
              </a:solidFill>
            </a:endParaRPr>
          </a:p>
        </p:txBody>
      </p:sp>
      <p:sp>
        <p:nvSpPr>
          <p:cNvPr id="21" name="Flowchart: Decision 20"/>
          <p:cNvSpPr/>
          <p:nvPr/>
        </p:nvSpPr>
        <p:spPr>
          <a:xfrm>
            <a:off x="4953000" y="32766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Stroke Death</a:t>
            </a:r>
            <a:endParaRPr lang="en-US" sz="1000" dirty="0">
              <a:solidFill>
                <a:schemeClr val="tx1"/>
              </a:solidFill>
            </a:endParaRPr>
          </a:p>
        </p:txBody>
      </p:sp>
      <p:cxnSp>
        <p:nvCxnSpPr>
          <p:cNvPr id="22" name="Straight Arrow Connector 21"/>
          <p:cNvCxnSpPr/>
          <p:nvPr/>
        </p:nvCxnSpPr>
        <p:spPr>
          <a:xfrm>
            <a:off x="3276600" y="3048000"/>
            <a:ext cx="2057400" cy="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276600" y="3048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34000" y="3048000"/>
            <a:ext cx="0" cy="22860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505200" y="3581400"/>
            <a:ext cx="4572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1676400" y="4038600"/>
            <a:ext cx="3505200" cy="762000"/>
          </a:xfrm>
          <a:prstGeom prst="roundRect">
            <a:avLst/>
          </a:prstGeom>
          <a:solidFill>
            <a:srgbClr val="FFFF99"/>
          </a:solid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2590800" y="44196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828800" y="4191000"/>
            <a:ext cx="762000" cy="457200"/>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Alive</a:t>
            </a:r>
            <a:endParaRPr lang="en-US" sz="1000" dirty="0">
              <a:solidFill>
                <a:schemeClr val="tx1"/>
              </a:solidFill>
            </a:endParaRPr>
          </a:p>
        </p:txBody>
      </p:sp>
      <p:sp>
        <p:nvSpPr>
          <p:cNvPr id="29" name="Flowchart: Decision 28"/>
          <p:cNvSpPr/>
          <p:nvPr/>
        </p:nvSpPr>
        <p:spPr>
          <a:xfrm>
            <a:off x="2895600" y="4191000"/>
            <a:ext cx="762000" cy="457200"/>
          </a:xfrm>
          <a:prstGeom prst="flowChartDecision">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Other Death</a:t>
            </a:r>
            <a:endParaRPr lang="en-US" sz="1000" dirty="0">
              <a:solidFill>
                <a:schemeClr val="tx1"/>
              </a:solidFill>
            </a:endParaRPr>
          </a:p>
        </p:txBody>
      </p:sp>
      <p:cxnSp>
        <p:nvCxnSpPr>
          <p:cNvPr id="30" name="Straight Arrow Connector 29"/>
          <p:cNvCxnSpPr/>
          <p:nvPr/>
        </p:nvCxnSpPr>
        <p:spPr>
          <a:xfrm>
            <a:off x="1524000" y="44196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524000" y="3505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524000" y="2362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524000" y="23622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705600" y="31242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705600" y="2362200"/>
            <a:ext cx="0" cy="20574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715000" y="2362200"/>
            <a:ext cx="990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715000" y="3505200"/>
            <a:ext cx="9906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3"/>
          </p:cNvCxnSpPr>
          <p:nvPr/>
        </p:nvCxnSpPr>
        <p:spPr>
          <a:xfrm>
            <a:off x="3657600" y="4419600"/>
            <a:ext cx="30480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010400" y="2971800"/>
            <a:ext cx="762000" cy="457200"/>
          </a:xfrm>
          <a:prstGeom prst="ellipse">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rPr>
              <a:t>Death</a:t>
            </a:r>
            <a:endParaRPr lang="en-US" sz="1000" dirty="0">
              <a:solidFill>
                <a:schemeClr val="tx1"/>
              </a:solidFill>
            </a:endParaRPr>
          </a:p>
        </p:txBody>
      </p:sp>
      <p:sp>
        <p:nvSpPr>
          <p:cNvPr id="41" name="Rectangle 40"/>
          <p:cNvSpPr/>
          <p:nvPr/>
        </p:nvSpPr>
        <p:spPr>
          <a:xfrm>
            <a:off x="5638800" y="17526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CHD</a:t>
            </a:r>
            <a:endParaRPr lang="en-US" sz="1000" dirty="0">
              <a:solidFill>
                <a:srgbClr val="00B050"/>
              </a:solidFill>
            </a:endParaRPr>
          </a:p>
        </p:txBody>
      </p:sp>
      <p:sp>
        <p:nvSpPr>
          <p:cNvPr id="42" name="Rectangle 41"/>
          <p:cNvSpPr/>
          <p:nvPr/>
        </p:nvSpPr>
        <p:spPr>
          <a:xfrm>
            <a:off x="5638800" y="2895600"/>
            <a:ext cx="7620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Stroke</a:t>
            </a:r>
            <a:endParaRPr lang="en-US" sz="1000" dirty="0">
              <a:solidFill>
                <a:srgbClr val="00B050"/>
              </a:solidFill>
            </a:endParaRPr>
          </a:p>
        </p:txBody>
      </p:sp>
      <p:sp>
        <p:nvSpPr>
          <p:cNvPr id="43" name="Rectangle 42"/>
          <p:cNvSpPr/>
          <p:nvPr/>
        </p:nvSpPr>
        <p:spPr>
          <a:xfrm>
            <a:off x="3505200" y="4038600"/>
            <a:ext cx="1676400" cy="3048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B050"/>
                </a:solidFill>
              </a:rPr>
              <a:t>Process Competing Mortality</a:t>
            </a:r>
            <a:endParaRPr lang="en-US" sz="1000" dirty="0">
              <a:solidFill>
                <a:srgbClr val="00B050"/>
              </a:solidFill>
            </a:endParaRPr>
          </a:p>
        </p:txBody>
      </p:sp>
      <p:sp>
        <p:nvSpPr>
          <p:cNvPr id="44" name="TextBox 43"/>
          <p:cNvSpPr txBox="1"/>
          <p:nvPr/>
        </p:nvSpPr>
        <p:spPr>
          <a:xfrm>
            <a:off x="2514600" y="1676400"/>
            <a:ext cx="276038" cy="338554"/>
          </a:xfrm>
          <a:prstGeom prst="rect">
            <a:avLst/>
          </a:prstGeom>
          <a:noFill/>
        </p:spPr>
        <p:txBody>
          <a:bodyPr wrap="square" rtlCol="0">
            <a:spAutoFit/>
          </a:bodyPr>
          <a:lstStyle/>
          <a:p>
            <a:r>
              <a:rPr lang="en-US" sz="1600" b="1" dirty="0" smtClean="0">
                <a:solidFill>
                  <a:srgbClr val="7030A0"/>
                </a:solidFill>
              </a:rPr>
              <a:t>A</a:t>
            </a:r>
          </a:p>
        </p:txBody>
      </p:sp>
      <p:sp>
        <p:nvSpPr>
          <p:cNvPr id="45" name="TextBox 44"/>
          <p:cNvSpPr txBox="1"/>
          <p:nvPr/>
        </p:nvSpPr>
        <p:spPr>
          <a:xfrm>
            <a:off x="2895600" y="1676400"/>
            <a:ext cx="276038" cy="338554"/>
          </a:xfrm>
          <a:prstGeom prst="rect">
            <a:avLst/>
          </a:prstGeom>
          <a:noFill/>
        </p:spPr>
        <p:txBody>
          <a:bodyPr wrap="square" rtlCol="0">
            <a:spAutoFit/>
          </a:bodyPr>
          <a:lstStyle/>
          <a:p>
            <a:r>
              <a:rPr lang="en-US" sz="1600" b="1" dirty="0" smtClean="0">
                <a:solidFill>
                  <a:srgbClr val="7030A0"/>
                </a:solidFill>
              </a:rPr>
              <a:t>B</a:t>
            </a:r>
          </a:p>
        </p:txBody>
      </p:sp>
      <p:sp>
        <p:nvSpPr>
          <p:cNvPr id="47" name="TextBox 46"/>
          <p:cNvSpPr txBox="1"/>
          <p:nvPr/>
        </p:nvSpPr>
        <p:spPr>
          <a:xfrm>
            <a:off x="2895600" y="2023646"/>
            <a:ext cx="276038" cy="338554"/>
          </a:xfrm>
          <a:prstGeom prst="rect">
            <a:avLst/>
          </a:prstGeom>
          <a:noFill/>
        </p:spPr>
        <p:txBody>
          <a:bodyPr wrap="square" rtlCol="0">
            <a:spAutoFit/>
          </a:bodyPr>
          <a:lstStyle/>
          <a:p>
            <a:r>
              <a:rPr lang="en-US" sz="1600" b="1" dirty="0" smtClean="0">
                <a:solidFill>
                  <a:srgbClr val="7030A0"/>
                </a:solidFill>
              </a:rPr>
              <a:t>C</a:t>
            </a:r>
          </a:p>
        </p:txBody>
      </p:sp>
      <p:sp>
        <p:nvSpPr>
          <p:cNvPr id="48" name="TextBox 47"/>
          <p:cNvSpPr txBox="1"/>
          <p:nvPr/>
        </p:nvSpPr>
        <p:spPr>
          <a:xfrm>
            <a:off x="2514600" y="2023646"/>
            <a:ext cx="276038" cy="338554"/>
          </a:xfrm>
          <a:prstGeom prst="rect">
            <a:avLst/>
          </a:prstGeom>
          <a:noFill/>
        </p:spPr>
        <p:txBody>
          <a:bodyPr wrap="square" rtlCol="0">
            <a:spAutoFit/>
          </a:bodyPr>
          <a:lstStyle/>
          <a:p>
            <a:r>
              <a:rPr lang="en-US" sz="1600" b="1" dirty="0" smtClean="0">
                <a:solidFill>
                  <a:srgbClr val="7030A0"/>
                </a:solidFill>
              </a:rPr>
              <a:t>D</a:t>
            </a:r>
          </a:p>
        </p:txBody>
      </p:sp>
      <p:sp>
        <p:nvSpPr>
          <p:cNvPr id="53" name="Arc 52"/>
          <p:cNvSpPr/>
          <p:nvPr/>
        </p:nvSpPr>
        <p:spPr>
          <a:xfrm>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4" name="Arc 53"/>
          <p:cNvSpPr/>
          <p:nvPr/>
        </p:nvSpPr>
        <p:spPr>
          <a:xfrm rot="5400000">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5" name="Arc 54"/>
          <p:cNvSpPr/>
          <p:nvPr/>
        </p:nvSpPr>
        <p:spPr>
          <a:xfrm rot="10800000">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6" name="Arc 55"/>
          <p:cNvSpPr/>
          <p:nvPr/>
        </p:nvSpPr>
        <p:spPr>
          <a:xfrm rot="16200000">
            <a:off x="2667000" y="1828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66" name="Straight Arrow Connector 65"/>
          <p:cNvCxnSpPr/>
          <p:nvPr/>
        </p:nvCxnSpPr>
        <p:spPr>
          <a:xfrm flipV="1">
            <a:off x="3276600" y="3048000"/>
            <a:ext cx="0" cy="228600"/>
          </a:xfrm>
          <a:prstGeom prst="straightConnector1">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2590800" y="3505200"/>
            <a:ext cx="304800" cy="0"/>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514600" y="2819400"/>
            <a:ext cx="276038" cy="338554"/>
          </a:xfrm>
          <a:prstGeom prst="rect">
            <a:avLst/>
          </a:prstGeom>
          <a:noFill/>
        </p:spPr>
        <p:txBody>
          <a:bodyPr wrap="square" rtlCol="0">
            <a:spAutoFit/>
          </a:bodyPr>
          <a:lstStyle/>
          <a:p>
            <a:r>
              <a:rPr lang="en-US" sz="1600" b="1" dirty="0" smtClean="0">
                <a:solidFill>
                  <a:srgbClr val="7030A0"/>
                </a:solidFill>
              </a:rPr>
              <a:t>E</a:t>
            </a:r>
          </a:p>
        </p:txBody>
      </p:sp>
      <p:sp>
        <p:nvSpPr>
          <p:cNvPr id="100" name="TextBox 99"/>
          <p:cNvSpPr txBox="1"/>
          <p:nvPr/>
        </p:nvSpPr>
        <p:spPr>
          <a:xfrm>
            <a:off x="2895600" y="2819400"/>
            <a:ext cx="276038" cy="338554"/>
          </a:xfrm>
          <a:prstGeom prst="rect">
            <a:avLst/>
          </a:prstGeom>
          <a:noFill/>
        </p:spPr>
        <p:txBody>
          <a:bodyPr wrap="square" rtlCol="0">
            <a:spAutoFit/>
          </a:bodyPr>
          <a:lstStyle/>
          <a:p>
            <a:r>
              <a:rPr lang="en-US" sz="1600" b="1" dirty="0" smtClean="0">
                <a:solidFill>
                  <a:srgbClr val="7030A0"/>
                </a:solidFill>
              </a:rPr>
              <a:t>F</a:t>
            </a:r>
          </a:p>
        </p:txBody>
      </p:sp>
      <p:sp>
        <p:nvSpPr>
          <p:cNvPr id="101" name="TextBox 100"/>
          <p:cNvSpPr txBox="1"/>
          <p:nvPr/>
        </p:nvSpPr>
        <p:spPr>
          <a:xfrm>
            <a:off x="2895600" y="3166646"/>
            <a:ext cx="276038" cy="338554"/>
          </a:xfrm>
          <a:prstGeom prst="rect">
            <a:avLst/>
          </a:prstGeom>
          <a:noFill/>
        </p:spPr>
        <p:txBody>
          <a:bodyPr wrap="square" rtlCol="0">
            <a:spAutoFit/>
          </a:bodyPr>
          <a:lstStyle/>
          <a:p>
            <a:r>
              <a:rPr lang="en-US" sz="1600" b="1" dirty="0" smtClean="0">
                <a:solidFill>
                  <a:srgbClr val="7030A0"/>
                </a:solidFill>
              </a:rPr>
              <a:t>G</a:t>
            </a:r>
          </a:p>
        </p:txBody>
      </p:sp>
      <p:sp>
        <p:nvSpPr>
          <p:cNvPr id="102" name="TextBox 101"/>
          <p:cNvSpPr txBox="1"/>
          <p:nvPr/>
        </p:nvSpPr>
        <p:spPr>
          <a:xfrm>
            <a:off x="2514600" y="3166646"/>
            <a:ext cx="276038" cy="338554"/>
          </a:xfrm>
          <a:prstGeom prst="rect">
            <a:avLst/>
          </a:prstGeom>
          <a:noFill/>
        </p:spPr>
        <p:txBody>
          <a:bodyPr wrap="square" rtlCol="0">
            <a:spAutoFit/>
          </a:bodyPr>
          <a:lstStyle/>
          <a:p>
            <a:r>
              <a:rPr lang="en-US" sz="1600" b="1" dirty="0" smtClean="0">
                <a:solidFill>
                  <a:srgbClr val="7030A0"/>
                </a:solidFill>
              </a:rPr>
              <a:t>H</a:t>
            </a:r>
          </a:p>
        </p:txBody>
      </p:sp>
      <p:sp>
        <p:nvSpPr>
          <p:cNvPr id="103" name="Arc 102"/>
          <p:cNvSpPr/>
          <p:nvPr/>
        </p:nvSpPr>
        <p:spPr>
          <a:xfrm>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4" name="Arc 103"/>
          <p:cNvSpPr/>
          <p:nvPr/>
        </p:nvSpPr>
        <p:spPr>
          <a:xfrm rot="5400000">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5" name="Arc 104"/>
          <p:cNvSpPr/>
          <p:nvPr/>
        </p:nvSpPr>
        <p:spPr>
          <a:xfrm rot="10800000">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06" name="Arc 105"/>
          <p:cNvSpPr/>
          <p:nvPr/>
        </p:nvSpPr>
        <p:spPr>
          <a:xfrm rot="16200000">
            <a:off x="2667000" y="2971800"/>
            <a:ext cx="381000" cy="381000"/>
          </a:xfrm>
          <a:prstGeom prst="arc">
            <a:avLst>
              <a:gd name="adj1" fmla="val 15093376"/>
              <a:gd name="adj2" fmla="val 17602486"/>
            </a:avLst>
          </a:prstGeom>
          <a:noFill/>
          <a:ln>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nvGrpSpPr>
          <p:cNvPr id="46" name="Group 133"/>
          <p:cNvGrpSpPr/>
          <p:nvPr/>
        </p:nvGrpSpPr>
        <p:grpSpPr>
          <a:xfrm>
            <a:off x="152400" y="1981200"/>
            <a:ext cx="990600" cy="1066800"/>
            <a:chOff x="152400" y="2819400"/>
            <a:chExt cx="990600" cy="1066800"/>
          </a:xfrm>
        </p:grpSpPr>
        <p:sp>
          <p:nvSpPr>
            <p:cNvPr id="135" name="Oval 134"/>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3</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36" name="Smiley Face 135"/>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Smiley Face 136"/>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Smiley Face 137"/>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Smiley Face 138"/>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 name="Straight Arrow Connector 32"/>
          <p:cNvCxnSpPr/>
          <p:nvPr/>
        </p:nvCxnSpPr>
        <p:spPr>
          <a:xfrm>
            <a:off x="1219200" y="3200400"/>
            <a:ext cx="304800" cy="0"/>
          </a:xfrm>
          <a:prstGeom prst="straightConnector1">
            <a:avLst/>
          </a:prstGeom>
          <a:ln w="25400">
            <a:solidFill>
              <a:schemeClr val="tx1"/>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49" name="Group 127"/>
          <p:cNvGrpSpPr/>
          <p:nvPr/>
        </p:nvGrpSpPr>
        <p:grpSpPr>
          <a:xfrm>
            <a:off x="152400" y="2362200"/>
            <a:ext cx="990600" cy="1066800"/>
            <a:chOff x="152400" y="2819400"/>
            <a:chExt cx="990600" cy="1066800"/>
          </a:xfrm>
        </p:grpSpPr>
        <p:sp>
          <p:nvSpPr>
            <p:cNvPr id="129" name="Oval 128"/>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2</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30" name="Smiley Face 129"/>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Smiley Face 130"/>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Smiley Face 131"/>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Smiley Face 132"/>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26"/>
          <p:cNvGrpSpPr/>
          <p:nvPr/>
        </p:nvGrpSpPr>
        <p:grpSpPr>
          <a:xfrm>
            <a:off x="152400" y="2743200"/>
            <a:ext cx="990600" cy="1066800"/>
            <a:chOff x="152400" y="2819400"/>
            <a:chExt cx="990600" cy="1066800"/>
          </a:xfrm>
        </p:grpSpPr>
        <p:sp>
          <p:nvSpPr>
            <p:cNvPr id="125" name="Oval 124"/>
            <p:cNvSpPr/>
            <p:nvPr/>
          </p:nvSpPr>
          <p:spPr>
            <a:xfrm>
              <a:off x="152400" y="2819400"/>
              <a:ext cx="990600"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Pop 1</a:t>
              </a:r>
            </a:p>
            <a:p>
              <a:pPr algn="ctr"/>
              <a:endParaRPr lang="en-US" sz="1600" dirty="0" smtClean="0">
                <a:solidFill>
                  <a:schemeClr val="tx1"/>
                </a:solidFill>
              </a:endParaRPr>
            </a:p>
            <a:p>
              <a:pPr algn="ctr"/>
              <a:endParaRPr lang="en-US" sz="1600" dirty="0" smtClean="0">
                <a:solidFill>
                  <a:schemeClr val="tx1"/>
                </a:solidFill>
              </a:endParaRPr>
            </a:p>
            <a:p>
              <a:pPr algn="ctr"/>
              <a:endParaRPr lang="en-US" sz="1600" dirty="0">
                <a:solidFill>
                  <a:schemeClr val="tx1"/>
                </a:solidFill>
              </a:endParaRPr>
            </a:p>
          </p:txBody>
        </p:sp>
        <p:sp>
          <p:nvSpPr>
            <p:cNvPr id="107" name="Smiley Face 106"/>
            <p:cNvSpPr/>
            <p:nvPr/>
          </p:nvSpPr>
          <p:spPr>
            <a:xfrm>
              <a:off x="381000" y="32004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Smiley Face 110"/>
            <p:cNvSpPr/>
            <p:nvPr/>
          </p:nvSpPr>
          <p:spPr>
            <a:xfrm>
              <a:off x="457200" y="32766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Smiley Face 111"/>
            <p:cNvSpPr/>
            <p:nvPr/>
          </p:nvSpPr>
          <p:spPr>
            <a:xfrm>
              <a:off x="533400" y="33528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Smiley Face 125"/>
            <p:cNvSpPr/>
            <p:nvPr/>
          </p:nvSpPr>
          <p:spPr>
            <a:xfrm>
              <a:off x="609600" y="3429000"/>
              <a:ext cx="304800" cy="3048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9" name="Table 148"/>
          <p:cNvGraphicFramePr>
            <a:graphicFrameLocks noGrp="1"/>
          </p:cNvGraphicFramePr>
          <p:nvPr/>
        </p:nvGraphicFramePr>
        <p:xfrm>
          <a:off x="6857999" y="3505200"/>
          <a:ext cx="2209801" cy="1371600"/>
        </p:xfrm>
        <a:graphic>
          <a:graphicData uri="http://schemas.openxmlformats.org/drawingml/2006/table">
            <a:tbl>
              <a:tblPr/>
              <a:tblGrid>
                <a:gridCol w="402721"/>
                <a:gridCol w="361416"/>
                <a:gridCol w="361416"/>
                <a:gridCol w="361416"/>
                <a:gridCol w="361416"/>
                <a:gridCol w="361416"/>
              </a:tblGrid>
              <a:tr h="221226">
                <a:tc>
                  <a:txBody>
                    <a:bodyPr/>
                    <a:lstStyle/>
                    <a:p>
                      <a:pPr algn="ctr" fontAlgn="b"/>
                      <a:r>
                        <a:rPr lang="en-US" sz="1100" b="1" i="0" u="none" strike="noStrike" dirty="0" err="1">
                          <a:solidFill>
                            <a:srgbClr val="000000"/>
                          </a:solidFill>
                          <a:latin typeface="Calibri"/>
                        </a:rPr>
                        <a:t>Eq</a:t>
                      </a:r>
                      <a:r>
                        <a:rPr lang="en-US" sz="1100" b="1" i="0" u="none" strike="noStrike" dirty="0">
                          <a:solidFill>
                            <a:srgbClr val="000000"/>
                          </a:solidFill>
                          <a:latin typeface="Calibri"/>
                        </a:rPr>
                        <a:t> </a:t>
                      </a:r>
                      <a:r>
                        <a:rPr lang="en-US" sz="1100" b="1" i="0" u="none" strike="noStrike" dirty="0" smtClean="0">
                          <a:solidFill>
                            <a:srgbClr val="000000"/>
                          </a:solidFill>
                          <a:latin typeface="Calibri"/>
                        </a:rPr>
                        <a:t>EH</a:t>
                      </a:r>
                      <a:endParaRPr lang="en-US"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2A1C7"/>
                    </a:solidFill>
                  </a:tcPr>
                </a:tc>
                <a:tc>
                  <a:txBody>
                    <a:bodyPr/>
                    <a:lstStyle/>
                    <a:p>
                      <a:pPr algn="ctr" fontAlgn="b"/>
                      <a:r>
                        <a:rPr lang="en-US" sz="1100" b="1" i="0" u="none" strike="noStrike" dirty="0" smtClean="0">
                          <a:solidFill>
                            <a:srgbClr val="000000"/>
                          </a:solidFill>
                          <a:latin typeface="Calibri"/>
                        </a:rPr>
                        <a:t>E</a:t>
                      </a:r>
                      <a:endParaRPr lang="en-US"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dirty="0" smtClean="0">
                          <a:solidFill>
                            <a:srgbClr val="000000"/>
                          </a:solidFill>
                          <a:latin typeface="Calibri"/>
                        </a:rPr>
                        <a:t>E</a:t>
                      </a:r>
                      <a:endParaRPr lang="en-US" sz="1100" b="1"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dirty="0" smtClean="0">
                          <a:solidFill>
                            <a:srgbClr val="000000"/>
                          </a:solidFill>
                          <a:latin typeface="Calibri"/>
                        </a:rPr>
                        <a:t>E</a:t>
                      </a:r>
                      <a:endParaRPr lang="en-US" sz="1100" b="1"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1" i="0" u="none" strike="noStrike" dirty="0" smtClean="0">
                          <a:solidFill>
                            <a:srgbClr val="000000"/>
                          </a:solidFill>
                          <a:latin typeface="Calibri"/>
                        </a:rPr>
                        <a:t>E</a:t>
                      </a:r>
                      <a:endParaRPr lang="en-US" sz="1100" b="1"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5A8AC6"/>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32287">
                <a:tc>
                  <a:txBody>
                    <a:bodyPr/>
                    <a:lstStyle/>
                    <a:p>
                      <a:pPr algn="ctr" fontAlgn="b"/>
                      <a:r>
                        <a:rPr lang="en-US" sz="1100" b="1" i="0" u="none" strike="noStrike" dirty="0" err="1">
                          <a:solidFill>
                            <a:srgbClr val="000000"/>
                          </a:solidFill>
                          <a:latin typeface="Calibri"/>
                        </a:rPr>
                        <a:t>Eq</a:t>
                      </a:r>
                      <a:r>
                        <a:rPr lang="en-US" sz="1100" b="1" i="0" u="none" strike="noStrike" dirty="0">
                          <a:solidFill>
                            <a:srgbClr val="000000"/>
                          </a:solidFill>
                          <a:latin typeface="Calibri"/>
                        </a:rPr>
                        <a:t> </a:t>
                      </a:r>
                      <a:r>
                        <a:rPr lang="en-US" sz="1100" b="1" i="0" u="none" strike="noStrike" dirty="0" smtClean="0">
                          <a:solidFill>
                            <a:srgbClr val="000000"/>
                          </a:solidFill>
                          <a:latin typeface="Calibri"/>
                        </a:rPr>
                        <a:t>AD</a:t>
                      </a:r>
                      <a:endParaRPr lang="en-US"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2A1C7"/>
                    </a:solidFill>
                  </a:tcPr>
                </a:tc>
                <a:tc>
                  <a:txBody>
                    <a:bodyPr/>
                    <a:lstStyle/>
                    <a:p>
                      <a:pPr algn="ctr" fontAlgn="b"/>
                      <a:r>
                        <a:rPr lang="en-US" sz="1100" b="1" i="0" u="none" strike="noStrike" dirty="0" smtClean="0">
                          <a:solidFill>
                            <a:srgbClr val="000000"/>
                          </a:solidFill>
                          <a:latin typeface="Calibri"/>
                        </a:rPr>
                        <a:t>A</a:t>
                      </a:r>
                      <a:endParaRPr lang="en-US"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5A8AC6"/>
                    </a:solidFill>
                  </a:tcPr>
                </a:tc>
                <a:tc>
                  <a:txBody>
                    <a:bodyPr/>
                    <a:lstStyle/>
                    <a:p>
                      <a:pPr algn="ctr" fontAlgn="b"/>
                      <a:r>
                        <a:rPr lang="en-US" sz="1100" b="1" i="0" u="none" strike="noStrike" dirty="0">
                          <a:solidFill>
                            <a:srgbClr val="000000"/>
                          </a:solidFill>
                          <a:latin typeface="Calibri"/>
                        </a:rPr>
                        <a:t>B</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DC07C"/>
                    </a:solidFill>
                  </a:tcPr>
                </a:tc>
                <a:tc>
                  <a:txBody>
                    <a:bodyPr/>
                    <a:lstStyle/>
                    <a:p>
                      <a:pPr algn="ctr" fontAlgn="b"/>
                      <a:r>
                        <a:rPr lang="en-US" sz="1100" b="1" i="0" u="none" strike="noStrike" dirty="0">
                          <a:solidFill>
                            <a:srgbClr val="000000"/>
                          </a:solidFill>
                          <a:latin typeface="Calibri"/>
                        </a:rPr>
                        <a:t>C</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B9574"/>
                    </a:solidFill>
                  </a:tcPr>
                </a:tc>
                <a:tc>
                  <a:txBody>
                    <a:bodyPr/>
                    <a:lstStyle/>
                    <a:p>
                      <a:pPr algn="ctr" fontAlgn="b"/>
                      <a:r>
                        <a:rPr lang="en-US" sz="1100" b="1" i="0" u="none" strike="noStrike" dirty="0" smtClean="0">
                          <a:solidFill>
                            <a:srgbClr val="000000"/>
                          </a:solidFill>
                          <a:latin typeface="Calibri"/>
                        </a:rPr>
                        <a:t>D</a:t>
                      </a:r>
                      <a:endParaRPr lang="en-US" sz="1100" b="1" i="0" u="none" strike="noStrike" dirty="0">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8696B"/>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r>
              <a:tr h="232287">
                <a:tc>
                  <a:txBody>
                    <a:bodyPr/>
                    <a:lstStyle/>
                    <a:p>
                      <a:pPr algn="ctr" fontAlgn="b"/>
                      <a:r>
                        <a:rPr lang="en-US" sz="1100" b="1" i="0" u="none" strike="noStrike">
                          <a:solidFill>
                            <a:srgbClr val="000000"/>
                          </a:solidFill>
                          <a:latin typeface="Calibri"/>
                        </a:rPr>
                        <a:t>Pop 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2A1C7"/>
                    </a:solidFill>
                  </a:tcPr>
                </a:tc>
                <a:tc>
                  <a:txBody>
                    <a:bodyPr/>
                    <a:lstStyle/>
                    <a:p>
                      <a:pPr algn="ctr" rtl="0" fontAlgn="t"/>
                      <a:r>
                        <a:rPr lang="en-US" sz="1200" b="0" i="0" u="none" strike="noStrike" dirty="0">
                          <a:solidFill>
                            <a:srgbClr val="000000"/>
                          </a:solidFill>
                          <a:latin typeface="Calibri"/>
                        </a:rPr>
                        <a:t>4</a:t>
                      </a:r>
                    </a:p>
                  </a:txBody>
                  <a:tcPr marL="9525" marR="9525" marT="952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ECD7F"/>
                    </a:solidFill>
                  </a:tcPr>
                </a:tc>
                <a:tc>
                  <a:txBody>
                    <a:bodyPr/>
                    <a:lstStyle/>
                    <a:p>
                      <a:pPr algn="ctr" rtl="0" fontAlgn="t"/>
                      <a:r>
                        <a:rPr lang="en-US" sz="1200" b="0" i="0" u="none" strike="noStrike">
                          <a:solidFill>
                            <a:srgbClr val="000000"/>
                          </a:solidFill>
                          <a:latin typeface="Calibri"/>
                        </a:rPr>
                        <a:t>6</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FCA677"/>
                    </a:solidFill>
                  </a:tcPr>
                </a:tc>
                <a:tc>
                  <a:txBody>
                    <a:bodyPr/>
                    <a:lstStyle/>
                    <a:p>
                      <a:pPr algn="ctr" rtl="0" fontAlgn="t"/>
                      <a:r>
                        <a:rPr lang="en-US" sz="1200" b="0" i="0" u="none" strike="noStrike">
                          <a:solidFill>
                            <a:srgbClr val="000000"/>
                          </a:solidFill>
                          <a:latin typeface="Calibri"/>
                        </a:rPr>
                        <a:t>2</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CBDC81"/>
                    </a:solidFill>
                  </a:tcPr>
                </a:tc>
                <a:tc>
                  <a:txBody>
                    <a:bodyPr/>
                    <a:lstStyle/>
                    <a:p>
                      <a:pPr algn="ctr" rtl="0" fontAlgn="t"/>
                      <a:r>
                        <a:rPr lang="en-US" sz="1200" b="0" i="0" u="none" strike="noStrike">
                          <a:solidFill>
                            <a:srgbClr val="000000"/>
                          </a:solidFill>
                          <a:latin typeface="Calibri"/>
                        </a:rPr>
                        <a:t>1</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63BE7B"/>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232287">
                <a:tc>
                  <a:txBody>
                    <a:bodyPr/>
                    <a:lstStyle/>
                    <a:p>
                      <a:pPr algn="ctr" fontAlgn="b"/>
                      <a:r>
                        <a:rPr lang="en-US" sz="1100" b="1" i="0" u="none" strike="noStrike">
                          <a:solidFill>
                            <a:srgbClr val="000000"/>
                          </a:solidFill>
                          <a:latin typeface="Calibri"/>
                        </a:rPr>
                        <a:t>Pop 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A1C7"/>
                    </a:solidFill>
                  </a:tcPr>
                </a:tc>
                <a:tc>
                  <a:txBody>
                    <a:bodyPr/>
                    <a:lstStyle/>
                    <a:p>
                      <a:pPr algn="ctr" rtl="0" fontAlgn="t"/>
                      <a:r>
                        <a:rPr lang="en-US" sz="1200" b="0" i="0" u="none" strike="noStrike">
                          <a:solidFill>
                            <a:srgbClr val="000000"/>
                          </a:solidFill>
                          <a:latin typeface="Calibri"/>
                        </a:rPr>
                        <a:t>2</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CBDC81"/>
                    </a:solidFill>
                  </a:tcPr>
                </a:tc>
                <a:tc>
                  <a:txBody>
                    <a:bodyPr/>
                    <a:lstStyle/>
                    <a:p>
                      <a:pPr algn="ctr" rtl="0" fontAlgn="t"/>
                      <a:r>
                        <a:rPr lang="en-US" sz="1200" b="0" i="0" u="none" strike="noStrike">
                          <a:solidFill>
                            <a:srgbClr val="000000"/>
                          </a:solidFill>
                          <a:latin typeface="Calibri"/>
                        </a:rPr>
                        <a:t>4</a:t>
                      </a:r>
                    </a:p>
                  </a:txBody>
                  <a:tcPr marL="9525" marR="9525" marT="9525" marB="0">
                    <a:lnL>
                      <a:noFill/>
                    </a:lnL>
                    <a:lnR>
                      <a:noFill/>
                    </a:lnR>
                    <a:lnT>
                      <a:noFill/>
                    </a:lnT>
                    <a:lnB>
                      <a:noFill/>
                    </a:lnB>
                    <a:solidFill>
                      <a:srgbClr val="FECD7F"/>
                    </a:solidFill>
                  </a:tcPr>
                </a:tc>
                <a:tc>
                  <a:txBody>
                    <a:bodyPr/>
                    <a:lstStyle/>
                    <a:p>
                      <a:pPr algn="ctr" rtl="0" fontAlgn="t"/>
                      <a:r>
                        <a:rPr lang="en-US" sz="1200" b="0" i="0" u="none" strike="noStrike">
                          <a:solidFill>
                            <a:srgbClr val="000000"/>
                          </a:solidFill>
                          <a:latin typeface="Calibri"/>
                        </a:rPr>
                        <a:t>6</a:t>
                      </a:r>
                    </a:p>
                  </a:txBody>
                  <a:tcPr marL="9525" marR="9525" marT="9525" marB="0">
                    <a:lnL>
                      <a:noFill/>
                    </a:lnL>
                    <a:lnR>
                      <a:noFill/>
                    </a:lnR>
                    <a:lnT>
                      <a:noFill/>
                    </a:lnT>
                    <a:lnB>
                      <a:noFill/>
                    </a:lnB>
                    <a:solidFill>
                      <a:srgbClr val="FCA677"/>
                    </a:solidFill>
                  </a:tcPr>
                </a:tc>
                <a:tc>
                  <a:txBody>
                    <a:bodyPr/>
                    <a:lstStyle/>
                    <a:p>
                      <a:pPr algn="ctr" rtl="0" fontAlgn="t"/>
                      <a:r>
                        <a:rPr lang="en-US" sz="1200" b="0" i="0" u="none" strike="noStrike">
                          <a:solidFill>
                            <a:srgbClr val="000000"/>
                          </a:solidFill>
                          <a:latin typeface="Calibri"/>
                        </a:rPr>
                        <a:t>1</a:t>
                      </a:r>
                    </a:p>
                  </a:txBody>
                  <a:tcPr marL="9525" marR="9525" marT="9525" marB="0">
                    <a:lnL>
                      <a:noFill/>
                    </a:lnL>
                    <a:lnR>
                      <a:noFill/>
                    </a:lnR>
                    <a:lnT>
                      <a:noFill/>
                    </a:lnT>
                    <a:lnB>
                      <a:noFill/>
                    </a:lnB>
                    <a:solidFill>
                      <a:srgbClr val="63BE7B"/>
                    </a:solidFill>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r h="232287">
                <a:tc>
                  <a:txBody>
                    <a:bodyPr/>
                    <a:lstStyle/>
                    <a:p>
                      <a:pPr algn="ctr" fontAlgn="b"/>
                      <a:r>
                        <a:rPr lang="en-US" sz="1100" b="1" i="0" u="none" strike="noStrike">
                          <a:solidFill>
                            <a:srgbClr val="000000"/>
                          </a:solidFill>
                          <a:latin typeface="Calibri"/>
                        </a:rPr>
                        <a:t>Pop 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2A1C7"/>
                    </a:solidFill>
                  </a:tcPr>
                </a:tc>
                <a:tc>
                  <a:txBody>
                    <a:bodyPr/>
                    <a:lstStyle/>
                    <a:p>
                      <a:pPr algn="ctr" rtl="0" fontAlgn="t"/>
                      <a:r>
                        <a:rPr lang="en-US" sz="1200" b="0" i="0" u="none" strike="noStrike">
                          <a:solidFill>
                            <a:srgbClr val="000000"/>
                          </a:solidFill>
                          <a:latin typeface="Calibri"/>
                        </a:rPr>
                        <a:t>2</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CBDC81"/>
                    </a:solidFill>
                  </a:tcPr>
                </a:tc>
                <a:tc>
                  <a:txBody>
                    <a:bodyPr/>
                    <a:lstStyle/>
                    <a:p>
                      <a:pPr algn="ctr" rtl="0" fontAlgn="t"/>
                      <a:r>
                        <a:rPr lang="en-US" sz="1200" b="0" i="0" u="none" strike="noStrike">
                          <a:solidFill>
                            <a:srgbClr val="000000"/>
                          </a:solidFill>
                          <a:latin typeface="Calibri"/>
                        </a:rPr>
                        <a:t>3</a:t>
                      </a:r>
                    </a:p>
                  </a:txBody>
                  <a:tcPr marL="9525" marR="9525" marT="9525" marB="0">
                    <a:lnL>
                      <a:noFill/>
                    </a:lnL>
                    <a:lnR>
                      <a:noFill/>
                    </a:lnR>
                    <a:lnT>
                      <a:noFill/>
                    </a:lnT>
                    <a:lnB>
                      <a:noFill/>
                    </a:lnB>
                    <a:solidFill>
                      <a:srgbClr val="FFE283"/>
                    </a:solidFill>
                  </a:tcPr>
                </a:tc>
                <a:tc>
                  <a:txBody>
                    <a:bodyPr/>
                    <a:lstStyle/>
                    <a:p>
                      <a:pPr algn="ctr" rtl="0" fontAlgn="t"/>
                      <a:r>
                        <a:rPr lang="en-US" sz="1200" b="0" i="0" u="none" strike="noStrike">
                          <a:solidFill>
                            <a:srgbClr val="000000"/>
                          </a:solidFill>
                          <a:latin typeface="Calibri"/>
                        </a:rPr>
                        <a:t>9</a:t>
                      </a:r>
                    </a:p>
                  </a:txBody>
                  <a:tcPr marL="9525" marR="9525" marT="9525" marB="0">
                    <a:lnL>
                      <a:noFill/>
                    </a:lnL>
                    <a:lnR>
                      <a:noFill/>
                    </a:lnR>
                    <a:lnT>
                      <a:noFill/>
                    </a:lnT>
                    <a:lnB>
                      <a:noFill/>
                    </a:lnB>
                    <a:solidFill>
                      <a:srgbClr val="F8696B"/>
                    </a:solidFill>
                  </a:tcPr>
                </a:tc>
                <a:tc>
                  <a:txBody>
                    <a:bodyPr/>
                    <a:lstStyle/>
                    <a:p>
                      <a:pPr algn="ctr" rtl="0" fontAlgn="t"/>
                      <a:r>
                        <a:rPr lang="en-US" sz="1200" b="0" i="0" u="none" strike="noStrike">
                          <a:solidFill>
                            <a:srgbClr val="000000"/>
                          </a:solidFill>
                          <a:latin typeface="Calibri"/>
                        </a:rPr>
                        <a:t>2</a:t>
                      </a:r>
                    </a:p>
                  </a:txBody>
                  <a:tcPr marL="9525" marR="9525" marT="9525" marB="0">
                    <a:lnL>
                      <a:noFill/>
                    </a:lnL>
                    <a:lnR>
                      <a:noFill/>
                    </a:lnR>
                    <a:lnT>
                      <a:noFill/>
                    </a:lnT>
                    <a:lnB>
                      <a:noFill/>
                    </a:lnB>
                    <a:solidFill>
                      <a:srgbClr val="CBDC81"/>
                    </a:solidFill>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r h="221226">
                <a:tc>
                  <a:txBody>
                    <a:bodyPr/>
                    <a:lstStyle/>
                    <a:p>
                      <a:pPr algn="ctr" fontAlgn="b"/>
                      <a:r>
                        <a:rPr lang="en-US" sz="1100" b="0" i="0" u="none" strike="noStrike">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latin typeface="Calibri"/>
                        </a:rPr>
                        <a:t>…</a:t>
                      </a:r>
                    </a:p>
                  </a:txBody>
                  <a:tcPr marL="9525" marR="9525" marT="9525" marB="0" anchor="b">
                    <a:lnL>
                      <a:noFill/>
                    </a:lnL>
                    <a:lnR>
                      <a:noFill/>
                    </a:lnR>
                    <a:lnT>
                      <a:noFill/>
                    </a:lnT>
                    <a:lnB>
                      <a:noFill/>
                    </a:lnB>
                  </a:tcPr>
                </a:tc>
              </a:tr>
            </a:tbl>
          </a:graphicData>
        </a:graphic>
      </p:graphicFrame>
      <p:sp>
        <p:nvSpPr>
          <p:cNvPr id="150" name="Rectangle 149"/>
          <p:cNvSpPr/>
          <p:nvPr/>
        </p:nvSpPr>
        <p:spPr>
          <a:xfrm>
            <a:off x="7619999" y="46482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6857999" y="4953000"/>
            <a:ext cx="2057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Callout 151"/>
          <p:cNvSpPr/>
          <p:nvPr/>
        </p:nvSpPr>
        <p:spPr>
          <a:xfrm>
            <a:off x="7467600" y="4800600"/>
            <a:ext cx="1371600" cy="762000"/>
          </a:xfrm>
          <a:prstGeom prst="wedgeEllipseCallout">
            <a:avLst>
              <a:gd name="adj1" fmla="val -18452"/>
              <a:gd name="adj2" fmla="val -788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7030A0"/>
                </a:solidFill>
              </a:rPr>
              <a:t>Fitness Matrix</a:t>
            </a:r>
            <a:endParaRPr lang="en-US" b="1" dirty="0">
              <a:solidFill>
                <a:srgbClr val="7030A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2" nodeType="withEffect">
                                  <p:stCondLst>
                                    <p:cond delay="0"/>
                                  </p:stCondLst>
                                  <p:childTnLst>
                                    <p:animMotion origin="layout" path="M 3.33333E-6 2.22222E-6 L 3.33333E-6 -0.17222 " pathEditMode="relative" rAng="0" ptsTypes="AA">
                                      <p:cBhvr>
                                        <p:cTn id="6" dur="500" fill="hold"/>
                                        <p:tgtEl>
                                          <p:spTgt spid="150"/>
                                        </p:tgtEl>
                                        <p:attrNameLst>
                                          <p:attrName>ppt_x</p:attrName>
                                          <p:attrName>ppt_y</p:attrName>
                                        </p:attrNameLst>
                                      </p:cBhvr>
                                      <p:rCtr x="0" y="-86"/>
                                    </p:animMotion>
                                  </p:childTnLst>
                                </p:cTn>
                              </p:par>
                              <p:par>
                                <p:cTn id="7" presetID="64" presetClass="path" presetSubtype="0" accel="50000" decel="50000" fill="hold" grpId="0" nodeType="withEffect">
                                  <p:stCondLst>
                                    <p:cond delay="0"/>
                                  </p:stCondLst>
                                  <p:childTnLst>
                                    <p:animMotion origin="layout" path="M 1.11022E-16 1.11022E-16 L 1.11022E-16 -0.10556 " pathEditMode="relative" rAng="0" ptsTypes="AA">
                                      <p:cBhvr>
                                        <p:cTn id="8" dur="500" fill="hold"/>
                                        <p:tgtEl>
                                          <p:spTgt spid="151"/>
                                        </p:tgtEl>
                                        <p:attrNameLst>
                                          <p:attrName>ppt_x</p:attrName>
                                          <p:attrName>ppt_y</p:attrName>
                                        </p:attrNameLst>
                                      </p:cBhvr>
                                      <p:rCtr x="0" y="-53"/>
                                    </p:animMotion>
                                  </p:childTnLst>
                                </p:cTn>
                              </p:par>
                              <p:par>
                                <p:cTn id="9" presetID="2" presetClass="entr" presetSubtype="8"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0-#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par>
                                <p:cTn id="18" presetID="63" presetClass="path" presetSubtype="0" accel="50000" decel="50000" fill="hold" grpId="0" nodeType="withEffect">
                                  <p:stCondLst>
                                    <p:cond delay="0"/>
                                  </p:stCondLst>
                                  <p:childTnLst>
                                    <p:animMotion origin="layout" path="M -3.33333E-6 -0.17222 L 0.0375 -0.17222 " pathEditMode="relative" rAng="0" ptsTypes="AA">
                                      <p:cBhvr>
                                        <p:cTn id="19" dur="2000" fill="hold"/>
                                        <p:tgtEl>
                                          <p:spTgt spid="150"/>
                                        </p:tgtEl>
                                        <p:attrNameLst>
                                          <p:attrName>ppt_x</p:attrName>
                                          <p:attrName>ppt_y</p:attrName>
                                        </p:attrNameLst>
                                      </p:cBhvr>
                                      <p:rCtr x="19" y="0"/>
                                    </p:animMotion>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53"/>
                                        </p:tgtEl>
                                        <p:attrNameLst>
                                          <p:attrName>style.visibility</p:attrName>
                                        </p:attrNameLst>
                                      </p:cBhvr>
                                      <p:to>
                                        <p:strVal val="hidden"/>
                                      </p:to>
                                    </p:set>
                                  </p:childTnLst>
                                </p:cTn>
                              </p:par>
                              <p:par>
                                <p:cTn id="24" presetID="22" presetClass="entr" presetSubtype="1" fill="hold" grpId="1"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wipe(up)">
                                      <p:cBhvr>
                                        <p:cTn id="26" dur="500"/>
                                        <p:tgtEl>
                                          <p:spTgt spid="54"/>
                                        </p:tgtEl>
                                      </p:cBhvr>
                                    </p:animEffect>
                                  </p:childTnLst>
                                </p:cTn>
                              </p:par>
                              <p:par>
                                <p:cTn id="27" presetID="63" presetClass="path" presetSubtype="0" accel="50000" decel="50000" fill="hold" grpId="1" nodeType="withEffect">
                                  <p:stCondLst>
                                    <p:cond delay="0"/>
                                  </p:stCondLst>
                                  <p:childTnLst>
                                    <p:animMotion origin="layout" path="M 0.0375 -0.17222 L 0.07917 -0.17222 " pathEditMode="relative" rAng="0" ptsTypes="AA">
                                      <p:cBhvr>
                                        <p:cTn id="28" dur="2000" fill="hold"/>
                                        <p:tgtEl>
                                          <p:spTgt spid="150"/>
                                        </p:tgtEl>
                                        <p:attrNameLst>
                                          <p:attrName>ppt_x</p:attrName>
                                          <p:attrName>ppt_y</p:attrName>
                                        </p:attrNameLst>
                                      </p:cBhvr>
                                      <p:rCtr x="21" y="0"/>
                                    </p:animMotion>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hidden"/>
                                      </p:to>
                                    </p:set>
                                  </p:childTnLst>
                                </p:cTn>
                              </p:par>
                              <p:par>
                                <p:cTn id="33" presetID="22" presetClass="entr" presetSubtype="2" fill="hold" grpId="1"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right)">
                                      <p:cBhvr>
                                        <p:cTn id="35" dur="500"/>
                                        <p:tgtEl>
                                          <p:spTgt spid="55"/>
                                        </p:tgtEl>
                                      </p:cBhvr>
                                    </p:animEffect>
                                  </p:childTnLst>
                                </p:cTn>
                              </p:par>
                              <p:par>
                                <p:cTn id="36" presetID="2" presetClass="exit" presetSubtype="2" fill="hold" nodeType="withEffect">
                                  <p:stCondLst>
                                    <p:cond delay="0"/>
                                  </p:stCondLst>
                                  <p:childTnLst>
                                    <p:anim calcmode="lin" valueType="num">
                                      <p:cBhvr additive="base">
                                        <p:cTn id="37" dur="500"/>
                                        <p:tgtEl>
                                          <p:spTgt spid="150"/>
                                        </p:tgtEl>
                                        <p:attrNameLst>
                                          <p:attrName>ppt_x</p:attrName>
                                        </p:attrNameLst>
                                      </p:cBhvr>
                                      <p:tavLst>
                                        <p:tav tm="0">
                                          <p:val>
                                            <p:strVal val="ppt_x"/>
                                          </p:val>
                                        </p:tav>
                                        <p:tav tm="100000">
                                          <p:val>
                                            <p:strVal val="1+ppt_w/2"/>
                                          </p:val>
                                        </p:tav>
                                      </p:tavLst>
                                    </p:anim>
                                    <p:anim calcmode="lin" valueType="num">
                                      <p:cBhvr additive="base">
                                        <p:cTn id="38" dur="500"/>
                                        <p:tgtEl>
                                          <p:spTgt spid="150"/>
                                        </p:tgtEl>
                                        <p:attrNameLst>
                                          <p:attrName>ppt_y</p:attrName>
                                        </p:attrNameLst>
                                      </p:cBhvr>
                                      <p:tavLst>
                                        <p:tav tm="0">
                                          <p:val>
                                            <p:strVal val="ppt_y"/>
                                          </p:val>
                                        </p:tav>
                                        <p:tav tm="100000">
                                          <p:val>
                                            <p:strVal val="ppt_y"/>
                                          </p:val>
                                        </p:tav>
                                      </p:tavLst>
                                    </p:anim>
                                    <p:set>
                                      <p:cBhvr>
                                        <p:cTn id="39" dur="1" fill="hold">
                                          <p:stCondLst>
                                            <p:cond delay="499"/>
                                          </p:stCondLst>
                                        </p:cTn>
                                        <p:tgtEl>
                                          <p:spTgt spid="150"/>
                                        </p:tgtEl>
                                        <p:attrNameLst>
                                          <p:attrName>style.visibility</p:attrName>
                                        </p:attrNameLst>
                                      </p:cBhvr>
                                      <p:to>
                                        <p:strVal val="hidden"/>
                                      </p:to>
                                    </p:set>
                                  </p:childTnLst>
                                </p:cTn>
                              </p:par>
                            </p:childTnLst>
                          </p:cTn>
                        </p:par>
                        <p:par>
                          <p:cTn id="40" fill="hold">
                            <p:stCondLst>
                              <p:cond delay="500"/>
                            </p:stCondLst>
                            <p:childTnLst>
                              <p:par>
                                <p:cTn id="41" presetID="1" presetClass="exit"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hidden"/>
                                      </p:to>
                                    </p:set>
                                  </p:childTnLst>
                                </p:cTn>
                              </p:par>
                              <p:par>
                                <p:cTn id="43" presetID="22" presetClass="entr" presetSubtype="4" fill="hold" grpId="1"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down)">
                                      <p:cBhvr>
                                        <p:cTn id="45" dur="500"/>
                                        <p:tgtEl>
                                          <p:spTgt spid="56"/>
                                        </p:tgtEl>
                                      </p:cBhvr>
                                    </p:animEffect>
                                  </p:childTnLst>
                                </p:cTn>
                              </p:par>
                            </p:childTnLst>
                          </p:cTn>
                        </p:par>
                        <p:par>
                          <p:cTn id="46" fill="hold">
                            <p:stCondLst>
                              <p:cond delay="1000"/>
                            </p:stCondLst>
                            <p:childTnLst>
                              <p:par>
                                <p:cTn id="47" presetID="1" presetClass="exit" presetSubtype="0" fill="hold" grpId="0" nodeType="afterEffect">
                                  <p:stCondLst>
                                    <p:cond delay="0"/>
                                  </p:stCondLst>
                                  <p:childTnLst>
                                    <p:set>
                                      <p:cBhvr>
                                        <p:cTn id="48" dur="1" fill="hold">
                                          <p:stCondLst>
                                            <p:cond delay="0"/>
                                          </p:stCondLst>
                                        </p:cTn>
                                        <p:tgtEl>
                                          <p:spTgt spid="56"/>
                                        </p:tgtEl>
                                        <p:attrNameLst>
                                          <p:attrName>style.visibility</p:attrName>
                                        </p:attrNameLst>
                                      </p:cBhvr>
                                      <p:to>
                                        <p:strVal val="hidden"/>
                                      </p:to>
                                    </p:set>
                                  </p:childTnLst>
                                </p:cTn>
                              </p:par>
                            </p:childTnLst>
                          </p:cTn>
                        </p:par>
                        <p:par>
                          <p:cTn id="49" fill="hold">
                            <p:stCondLst>
                              <p:cond delay="1000"/>
                            </p:stCondLst>
                            <p:childTnLst>
                              <p:par>
                                <p:cTn id="50" presetID="1" presetClass="entr" presetSubtype="0" fill="hold" grpId="2" nodeType="after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par>
                                <p:cTn id="52" presetID="1" presetClass="entr" presetSubtype="0" fill="hold" grpId="2" nodeType="withEffect">
                                  <p:stCondLst>
                                    <p:cond delay="0"/>
                                  </p:stCondLst>
                                  <p:childTnLst>
                                    <p:set>
                                      <p:cBhvr>
                                        <p:cTn id="53" dur="1" fill="hold">
                                          <p:stCondLst>
                                            <p:cond delay="0"/>
                                          </p:stCondLst>
                                        </p:cTn>
                                        <p:tgtEl>
                                          <p:spTgt spid="54"/>
                                        </p:tgtEl>
                                        <p:attrNameLst>
                                          <p:attrName>style.visibility</p:attrName>
                                        </p:attrNameLst>
                                      </p:cBhvr>
                                      <p:to>
                                        <p:strVal val="visible"/>
                                      </p:to>
                                    </p:set>
                                  </p:childTnLst>
                                </p:cTn>
                              </p:par>
                              <p:par>
                                <p:cTn id="54" presetID="1" presetClass="entr" presetSubtype="0" fill="hold" grpId="2" nodeType="with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2" nodeType="withEffect">
                                  <p:stCondLst>
                                    <p:cond delay="0"/>
                                  </p:stCondLst>
                                  <p:childTnLst>
                                    <p:set>
                                      <p:cBhvr>
                                        <p:cTn id="57" dur="1" fill="hold">
                                          <p:stCondLst>
                                            <p:cond delay="0"/>
                                          </p:stCondLst>
                                        </p:cTn>
                                        <p:tgtEl>
                                          <p:spTgt spid="56"/>
                                        </p:tgtEl>
                                        <p:attrNameLst>
                                          <p:attrName>style.visibility</p:attrName>
                                        </p:attrNameLst>
                                      </p:cBhvr>
                                      <p:to>
                                        <p:strVal val="visible"/>
                                      </p:to>
                                    </p:set>
                                  </p:childTnLst>
                                </p:cTn>
                              </p:par>
                            </p:childTnLst>
                          </p:cTn>
                        </p:par>
                        <p:par>
                          <p:cTn id="58" fill="hold">
                            <p:stCondLst>
                              <p:cond delay="1000"/>
                            </p:stCondLst>
                            <p:childTnLst>
                              <p:par>
                                <p:cTn id="59" presetID="22" presetClass="entr" presetSubtype="8" fill="hold" grpId="1" nodeType="afterEffect">
                                  <p:stCondLst>
                                    <p:cond delay="0"/>
                                  </p:stCondLst>
                                  <p:childTnLst>
                                    <p:set>
                                      <p:cBhvr>
                                        <p:cTn id="60" dur="1" fill="hold">
                                          <p:stCondLst>
                                            <p:cond delay="0"/>
                                          </p:stCondLst>
                                        </p:cTn>
                                        <p:tgtEl>
                                          <p:spTgt spid="103"/>
                                        </p:tgtEl>
                                        <p:attrNameLst>
                                          <p:attrName>style.visibility</p:attrName>
                                        </p:attrNameLst>
                                      </p:cBhvr>
                                      <p:to>
                                        <p:strVal val="visible"/>
                                      </p:to>
                                    </p:set>
                                    <p:animEffect transition="in" filter="wipe(left)">
                                      <p:cBhvr>
                                        <p:cTn id="61" dur="500"/>
                                        <p:tgtEl>
                                          <p:spTgt spid="103"/>
                                        </p:tgtEl>
                                      </p:cBhvr>
                                    </p:animEffect>
                                  </p:childTnLst>
                                </p:cTn>
                              </p:par>
                            </p:childTnLst>
                          </p:cTn>
                        </p:par>
                        <p:par>
                          <p:cTn id="62" fill="hold">
                            <p:stCondLst>
                              <p:cond delay="1500"/>
                            </p:stCondLst>
                            <p:childTnLst>
                              <p:par>
                                <p:cTn id="63" presetID="1" presetClass="exit" presetSubtype="0" fill="hold" grpId="0" nodeType="afterEffect">
                                  <p:stCondLst>
                                    <p:cond delay="0"/>
                                  </p:stCondLst>
                                  <p:childTnLst>
                                    <p:set>
                                      <p:cBhvr>
                                        <p:cTn id="64" dur="1" fill="hold">
                                          <p:stCondLst>
                                            <p:cond delay="0"/>
                                          </p:stCondLst>
                                        </p:cTn>
                                        <p:tgtEl>
                                          <p:spTgt spid="103"/>
                                        </p:tgtEl>
                                        <p:attrNameLst>
                                          <p:attrName>style.visibility</p:attrName>
                                        </p:attrNameLst>
                                      </p:cBhvr>
                                      <p:to>
                                        <p:strVal val="hidden"/>
                                      </p:to>
                                    </p:set>
                                  </p:childTnLst>
                                </p:cTn>
                              </p:par>
                              <p:par>
                                <p:cTn id="65" presetID="22" presetClass="entr" presetSubtype="1" fill="hold" grpId="1" nodeType="with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wipe(up)">
                                      <p:cBhvr>
                                        <p:cTn id="67" dur="500"/>
                                        <p:tgtEl>
                                          <p:spTgt spid="104"/>
                                        </p:tgtEl>
                                      </p:cBhvr>
                                    </p:animEffect>
                                  </p:childTnLst>
                                </p:cTn>
                              </p:par>
                            </p:childTnLst>
                          </p:cTn>
                        </p:par>
                        <p:par>
                          <p:cTn id="68" fill="hold">
                            <p:stCondLst>
                              <p:cond delay="2000"/>
                            </p:stCondLst>
                            <p:childTnLst>
                              <p:par>
                                <p:cTn id="69" presetID="1" presetClass="exit" presetSubtype="0" fill="hold" grpId="0" nodeType="afterEffect">
                                  <p:stCondLst>
                                    <p:cond delay="0"/>
                                  </p:stCondLst>
                                  <p:childTnLst>
                                    <p:set>
                                      <p:cBhvr>
                                        <p:cTn id="70" dur="1" fill="hold">
                                          <p:stCondLst>
                                            <p:cond delay="0"/>
                                          </p:stCondLst>
                                        </p:cTn>
                                        <p:tgtEl>
                                          <p:spTgt spid="104"/>
                                        </p:tgtEl>
                                        <p:attrNameLst>
                                          <p:attrName>style.visibility</p:attrName>
                                        </p:attrNameLst>
                                      </p:cBhvr>
                                      <p:to>
                                        <p:strVal val="hidden"/>
                                      </p:to>
                                    </p:set>
                                  </p:childTnLst>
                                </p:cTn>
                              </p:par>
                              <p:par>
                                <p:cTn id="71" presetID="22" presetClass="entr" presetSubtype="2" fill="hold" grpId="1" nodeType="with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wipe(right)">
                                      <p:cBhvr>
                                        <p:cTn id="73" dur="500"/>
                                        <p:tgtEl>
                                          <p:spTgt spid="105"/>
                                        </p:tgtEl>
                                      </p:cBhvr>
                                    </p:animEffect>
                                  </p:childTnLst>
                                </p:cTn>
                              </p:par>
                            </p:childTnLst>
                          </p:cTn>
                        </p:par>
                        <p:par>
                          <p:cTn id="74" fill="hold">
                            <p:stCondLst>
                              <p:cond delay="2500"/>
                            </p:stCondLst>
                            <p:childTnLst>
                              <p:par>
                                <p:cTn id="75" presetID="1" presetClass="exit" presetSubtype="0" fill="hold" grpId="0" nodeType="afterEffect">
                                  <p:stCondLst>
                                    <p:cond delay="0"/>
                                  </p:stCondLst>
                                  <p:childTnLst>
                                    <p:set>
                                      <p:cBhvr>
                                        <p:cTn id="76" dur="1" fill="hold">
                                          <p:stCondLst>
                                            <p:cond delay="0"/>
                                          </p:stCondLst>
                                        </p:cTn>
                                        <p:tgtEl>
                                          <p:spTgt spid="105"/>
                                        </p:tgtEl>
                                        <p:attrNameLst>
                                          <p:attrName>style.visibility</p:attrName>
                                        </p:attrNameLst>
                                      </p:cBhvr>
                                      <p:to>
                                        <p:strVal val="hidden"/>
                                      </p:to>
                                    </p:set>
                                  </p:childTnLst>
                                </p:cTn>
                              </p:par>
                              <p:par>
                                <p:cTn id="77" presetID="22" presetClass="entr" presetSubtype="4" fill="hold" grpId="1" nodeType="withEffect">
                                  <p:stCondLst>
                                    <p:cond delay="0"/>
                                  </p:stCondLst>
                                  <p:childTnLst>
                                    <p:set>
                                      <p:cBhvr>
                                        <p:cTn id="78" dur="1" fill="hold">
                                          <p:stCondLst>
                                            <p:cond delay="0"/>
                                          </p:stCondLst>
                                        </p:cTn>
                                        <p:tgtEl>
                                          <p:spTgt spid="106"/>
                                        </p:tgtEl>
                                        <p:attrNameLst>
                                          <p:attrName>style.visibility</p:attrName>
                                        </p:attrNameLst>
                                      </p:cBhvr>
                                      <p:to>
                                        <p:strVal val="visible"/>
                                      </p:to>
                                    </p:set>
                                    <p:animEffect transition="in" filter="wipe(down)">
                                      <p:cBhvr>
                                        <p:cTn id="79" dur="500"/>
                                        <p:tgtEl>
                                          <p:spTgt spid="106"/>
                                        </p:tgtEl>
                                      </p:cBhvr>
                                    </p:animEffect>
                                  </p:childTnLst>
                                </p:cTn>
                              </p:par>
                            </p:childTnLst>
                          </p:cTn>
                        </p:par>
                        <p:par>
                          <p:cTn id="80" fill="hold">
                            <p:stCondLst>
                              <p:cond delay="3000"/>
                            </p:stCondLst>
                            <p:childTnLst>
                              <p:par>
                                <p:cTn id="81" presetID="1" presetClass="exit" presetSubtype="0" fill="hold" grpId="0" nodeType="afterEffect">
                                  <p:stCondLst>
                                    <p:cond delay="0"/>
                                  </p:stCondLst>
                                  <p:childTnLst>
                                    <p:set>
                                      <p:cBhvr>
                                        <p:cTn id="82" dur="1" fill="hold">
                                          <p:stCondLst>
                                            <p:cond delay="0"/>
                                          </p:stCondLst>
                                        </p:cTn>
                                        <p:tgtEl>
                                          <p:spTgt spid="106"/>
                                        </p:tgtEl>
                                        <p:attrNameLst>
                                          <p:attrName>style.visibility</p:attrName>
                                        </p:attrNameLst>
                                      </p:cBhvr>
                                      <p:to>
                                        <p:strVal val="hidden"/>
                                      </p:to>
                                    </p:set>
                                  </p:childTnLst>
                                </p:cTn>
                              </p:par>
                            </p:childTnLst>
                          </p:cTn>
                        </p:par>
                        <p:par>
                          <p:cTn id="83" fill="hold">
                            <p:stCondLst>
                              <p:cond delay="3000"/>
                            </p:stCondLst>
                            <p:childTnLst>
                              <p:par>
                                <p:cTn id="84" presetID="1" presetClass="entr" presetSubtype="0" fill="hold" grpId="2" nodeType="afterEffect">
                                  <p:stCondLst>
                                    <p:cond delay="0"/>
                                  </p:stCondLst>
                                  <p:childTnLst>
                                    <p:set>
                                      <p:cBhvr>
                                        <p:cTn id="85" dur="1" fill="hold">
                                          <p:stCondLst>
                                            <p:cond delay="0"/>
                                          </p:stCondLst>
                                        </p:cTn>
                                        <p:tgtEl>
                                          <p:spTgt spid="103"/>
                                        </p:tgtEl>
                                        <p:attrNameLst>
                                          <p:attrName>style.visibility</p:attrName>
                                        </p:attrNameLst>
                                      </p:cBhvr>
                                      <p:to>
                                        <p:strVal val="visible"/>
                                      </p:to>
                                    </p:set>
                                  </p:childTnLst>
                                </p:cTn>
                              </p:par>
                              <p:par>
                                <p:cTn id="86" presetID="1" presetClass="entr" presetSubtype="0" fill="hold" grpId="2" nodeType="withEffect">
                                  <p:stCondLst>
                                    <p:cond delay="0"/>
                                  </p:stCondLst>
                                  <p:childTnLst>
                                    <p:set>
                                      <p:cBhvr>
                                        <p:cTn id="87" dur="1" fill="hold">
                                          <p:stCondLst>
                                            <p:cond delay="0"/>
                                          </p:stCondLst>
                                        </p:cTn>
                                        <p:tgtEl>
                                          <p:spTgt spid="104"/>
                                        </p:tgtEl>
                                        <p:attrNameLst>
                                          <p:attrName>style.visibility</p:attrName>
                                        </p:attrNameLst>
                                      </p:cBhvr>
                                      <p:to>
                                        <p:strVal val="visible"/>
                                      </p:to>
                                    </p:set>
                                  </p:childTnLst>
                                </p:cTn>
                              </p:par>
                              <p:par>
                                <p:cTn id="88" presetID="1" presetClass="entr" presetSubtype="0" fill="hold" grpId="2" nodeType="withEffect">
                                  <p:stCondLst>
                                    <p:cond delay="0"/>
                                  </p:stCondLst>
                                  <p:childTnLst>
                                    <p:set>
                                      <p:cBhvr>
                                        <p:cTn id="89" dur="1" fill="hold">
                                          <p:stCondLst>
                                            <p:cond delay="0"/>
                                          </p:stCondLst>
                                        </p:cTn>
                                        <p:tgtEl>
                                          <p:spTgt spid="105"/>
                                        </p:tgtEl>
                                        <p:attrNameLst>
                                          <p:attrName>style.visibility</p:attrName>
                                        </p:attrNameLst>
                                      </p:cBhvr>
                                      <p:to>
                                        <p:strVal val="visible"/>
                                      </p:to>
                                    </p:set>
                                  </p:childTnLst>
                                </p:cTn>
                              </p:par>
                              <p:par>
                                <p:cTn id="90" presetID="1" presetClass="entr" presetSubtype="0" fill="hold" grpId="2" nodeType="withEffect">
                                  <p:stCondLst>
                                    <p:cond delay="0"/>
                                  </p:stCondLst>
                                  <p:childTnLst>
                                    <p:set>
                                      <p:cBhvr>
                                        <p:cTn id="91" dur="1" fill="hold">
                                          <p:stCondLst>
                                            <p:cond delay="0"/>
                                          </p:stCondLst>
                                        </p:cTn>
                                        <p:tgtEl>
                                          <p:spTgt spid="10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 presetClass="entr" presetSubtype="8" fill="hold" nodeType="click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additive="base">
                                        <p:cTn id="96" dur="500" fill="hold"/>
                                        <p:tgtEl>
                                          <p:spTgt spid="49"/>
                                        </p:tgtEl>
                                        <p:attrNameLst>
                                          <p:attrName>ppt_x</p:attrName>
                                        </p:attrNameLst>
                                      </p:cBhvr>
                                      <p:tavLst>
                                        <p:tav tm="0">
                                          <p:val>
                                            <p:strVal val="0-#ppt_w/2"/>
                                          </p:val>
                                        </p:tav>
                                        <p:tav tm="100000">
                                          <p:val>
                                            <p:strVal val="#ppt_x"/>
                                          </p:val>
                                        </p:tav>
                                      </p:tavLst>
                                    </p:anim>
                                    <p:anim calcmode="lin" valueType="num">
                                      <p:cBhvr additive="base">
                                        <p:cTn id="97" dur="500" fill="hold"/>
                                        <p:tgtEl>
                                          <p:spTgt spid="49"/>
                                        </p:tgtEl>
                                        <p:attrNameLst>
                                          <p:attrName>ppt_y</p:attrName>
                                        </p:attrNameLst>
                                      </p:cBhvr>
                                      <p:tavLst>
                                        <p:tav tm="0">
                                          <p:val>
                                            <p:strVal val="#ppt_y"/>
                                          </p:val>
                                        </p:tav>
                                        <p:tav tm="100000">
                                          <p:val>
                                            <p:strVal val="#ppt_y"/>
                                          </p:val>
                                        </p:tav>
                                      </p:tavLst>
                                    </p:anim>
                                  </p:childTnLst>
                                </p:cTn>
                              </p:par>
                              <p:par>
                                <p:cTn id="98" presetID="2" presetClass="exit" presetSubtype="8" fill="hold" nodeType="withEffect">
                                  <p:stCondLst>
                                    <p:cond delay="0"/>
                                  </p:stCondLst>
                                  <p:childTnLst>
                                    <p:anim calcmode="lin" valueType="num">
                                      <p:cBhvr additive="base">
                                        <p:cTn id="99" dur="500"/>
                                        <p:tgtEl>
                                          <p:spTgt spid="50"/>
                                        </p:tgtEl>
                                        <p:attrNameLst>
                                          <p:attrName>ppt_x</p:attrName>
                                        </p:attrNameLst>
                                      </p:cBhvr>
                                      <p:tavLst>
                                        <p:tav tm="0">
                                          <p:val>
                                            <p:strVal val="ppt_x"/>
                                          </p:val>
                                        </p:tav>
                                        <p:tav tm="100000">
                                          <p:val>
                                            <p:strVal val="0-ppt_w/2"/>
                                          </p:val>
                                        </p:tav>
                                      </p:tavLst>
                                    </p:anim>
                                    <p:anim calcmode="lin" valueType="num">
                                      <p:cBhvr additive="base">
                                        <p:cTn id="100" dur="500"/>
                                        <p:tgtEl>
                                          <p:spTgt spid="50"/>
                                        </p:tgtEl>
                                        <p:attrNameLst>
                                          <p:attrName>ppt_y</p:attrName>
                                        </p:attrNameLst>
                                      </p:cBhvr>
                                      <p:tavLst>
                                        <p:tav tm="0">
                                          <p:val>
                                            <p:strVal val="ppt_y"/>
                                          </p:val>
                                        </p:tav>
                                        <p:tav tm="100000">
                                          <p:val>
                                            <p:strVal val="ppt_y"/>
                                          </p:val>
                                        </p:tav>
                                      </p:tavLst>
                                    </p:anim>
                                    <p:set>
                                      <p:cBhvr>
                                        <p:cTn id="101" dur="1" fill="hold">
                                          <p:stCondLst>
                                            <p:cond delay="499"/>
                                          </p:stCondLst>
                                        </p:cTn>
                                        <p:tgtEl>
                                          <p:spTgt spid="50"/>
                                        </p:tgtEl>
                                        <p:attrNameLst>
                                          <p:attrName>style.visibility</p:attrName>
                                        </p:attrNameLst>
                                      </p:cBhvr>
                                      <p:to>
                                        <p:strVal val="hidden"/>
                                      </p:to>
                                    </p:set>
                                  </p:childTnLst>
                                </p:cTn>
                              </p:par>
                            </p:childTnLst>
                          </p:cTn>
                        </p:par>
                        <p:par>
                          <p:cTn id="102" fill="hold">
                            <p:stCondLst>
                              <p:cond delay="500"/>
                            </p:stCondLst>
                            <p:childTnLst>
                              <p:par>
                                <p:cTn id="103" presetID="42" presetClass="path" presetSubtype="0" accel="50000" decel="50000" fill="hold" grpId="1" nodeType="afterEffect">
                                  <p:stCondLst>
                                    <p:cond delay="0"/>
                                  </p:stCondLst>
                                  <p:childTnLst>
                                    <p:animMotion origin="layout" path="M -1.11022E-16 -0.10556 L -1.11022E-16 -0.07223 " pathEditMode="relative" rAng="0" ptsTypes="AA">
                                      <p:cBhvr>
                                        <p:cTn id="104" dur="2000" fill="hold"/>
                                        <p:tgtEl>
                                          <p:spTgt spid="151"/>
                                        </p:tgtEl>
                                        <p:attrNameLst>
                                          <p:attrName>ppt_x</p:attrName>
                                          <p:attrName>ppt_y</p:attrName>
                                        </p:attrNameLst>
                                      </p:cBhvr>
                                      <p:rCtr x="0" y="17"/>
                                    </p:animMotion>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additive="base">
                                        <p:cTn id="109" dur="500" fill="hold"/>
                                        <p:tgtEl>
                                          <p:spTgt spid="46"/>
                                        </p:tgtEl>
                                        <p:attrNameLst>
                                          <p:attrName>ppt_x</p:attrName>
                                        </p:attrNameLst>
                                      </p:cBhvr>
                                      <p:tavLst>
                                        <p:tav tm="0">
                                          <p:val>
                                            <p:strVal val="0-#ppt_w/2"/>
                                          </p:val>
                                        </p:tav>
                                        <p:tav tm="100000">
                                          <p:val>
                                            <p:strVal val="#ppt_x"/>
                                          </p:val>
                                        </p:tav>
                                      </p:tavLst>
                                    </p:anim>
                                    <p:anim calcmode="lin" valueType="num">
                                      <p:cBhvr additive="base">
                                        <p:cTn id="110" dur="500" fill="hold"/>
                                        <p:tgtEl>
                                          <p:spTgt spid="46"/>
                                        </p:tgtEl>
                                        <p:attrNameLst>
                                          <p:attrName>ppt_y</p:attrName>
                                        </p:attrNameLst>
                                      </p:cBhvr>
                                      <p:tavLst>
                                        <p:tav tm="0">
                                          <p:val>
                                            <p:strVal val="#ppt_y"/>
                                          </p:val>
                                        </p:tav>
                                        <p:tav tm="100000">
                                          <p:val>
                                            <p:strVal val="#ppt_y"/>
                                          </p:val>
                                        </p:tav>
                                      </p:tavLst>
                                    </p:anim>
                                  </p:childTnLst>
                                </p:cTn>
                              </p:par>
                              <p:par>
                                <p:cTn id="111" presetID="2" presetClass="exit" presetSubtype="8" fill="hold" nodeType="withEffect">
                                  <p:stCondLst>
                                    <p:cond delay="0"/>
                                  </p:stCondLst>
                                  <p:childTnLst>
                                    <p:anim calcmode="lin" valueType="num">
                                      <p:cBhvr additive="base">
                                        <p:cTn id="112" dur="500"/>
                                        <p:tgtEl>
                                          <p:spTgt spid="49"/>
                                        </p:tgtEl>
                                        <p:attrNameLst>
                                          <p:attrName>ppt_x</p:attrName>
                                        </p:attrNameLst>
                                      </p:cBhvr>
                                      <p:tavLst>
                                        <p:tav tm="0">
                                          <p:val>
                                            <p:strVal val="ppt_x"/>
                                          </p:val>
                                        </p:tav>
                                        <p:tav tm="100000">
                                          <p:val>
                                            <p:strVal val="0-ppt_w/2"/>
                                          </p:val>
                                        </p:tav>
                                      </p:tavLst>
                                    </p:anim>
                                    <p:anim calcmode="lin" valueType="num">
                                      <p:cBhvr additive="base">
                                        <p:cTn id="113" dur="500"/>
                                        <p:tgtEl>
                                          <p:spTgt spid="49"/>
                                        </p:tgtEl>
                                        <p:attrNameLst>
                                          <p:attrName>ppt_y</p:attrName>
                                        </p:attrNameLst>
                                      </p:cBhvr>
                                      <p:tavLst>
                                        <p:tav tm="0">
                                          <p:val>
                                            <p:strVal val="ppt_y"/>
                                          </p:val>
                                        </p:tav>
                                        <p:tav tm="100000">
                                          <p:val>
                                            <p:strVal val="ppt_y"/>
                                          </p:val>
                                        </p:tav>
                                      </p:tavLst>
                                    </p:anim>
                                    <p:set>
                                      <p:cBhvr>
                                        <p:cTn id="114" dur="1" fill="hold">
                                          <p:stCondLst>
                                            <p:cond delay="499"/>
                                          </p:stCondLst>
                                        </p:cTn>
                                        <p:tgtEl>
                                          <p:spTgt spid="49"/>
                                        </p:tgtEl>
                                        <p:attrNameLst>
                                          <p:attrName>style.visibility</p:attrName>
                                        </p:attrNameLst>
                                      </p:cBhvr>
                                      <p:to>
                                        <p:strVal val="hidden"/>
                                      </p:to>
                                    </p:set>
                                  </p:childTnLst>
                                </p:cTn>
                              </p:par>
                            </p:childTnLst>
                          </p:cTn>
                        </p:par>
                        <p:par>
                          <p:cTn id="115" fill="hold">
                            <p:stCondLst>
                              <p:cond delay="500"/>
                            </p:stCondLst>
                            <p:childTnLst>
                              <p:par>
                                <p:cTn id="116" presetID="2" presetClass="exit" presetSubtype="4" fill="hold" grpId="2" nodeType="afterEffect">
                                  <p:stCondLst>
                                    <p:cond delay="0"/>
                                  </p:stCondLst>
                                  <p:childTnLst>
                                    <p:anim calcmode="lin" valueType="num">
                                      <p:cBhvr additive="base">
                                        <p:cTn id="117" dur="500"/>
                                        <p:tgtEl>
                                          <p:spTgt spid="151"/>
                                        </p:tgtEl>
                                        <p:attrNameLst>
                                          <p:attrName>ppt_x</p:attrName>
                                        </p:attrNameLst>
                                      </p:cBhvr>
                                      <p:tavLst>
                                        <p:tav tm="0">
                                          <p:val>
                                            <p:strVal val="ppt_x"/>
                                          </p:val>
                                        </p:tav>
                                        <p:tav tm="100000">
                                          <p:val>
                                            <p:strVal val="ppt_x"/>
                                          </p:val>
                                        </p:tav>
                                      </p:tavLst>
                                    </p:anim>
                                    <p:anim calcmode="lin" valueType="num">
                                      <p:cBhvr additive="base">
                                        <p:cTn id="118" dur="500"/>
                                        <p:tgtEl>
                                          <p:spTgt spid="151"/>
                                        </p:tgtEl>
                                        <p:attrNameLst>
                                          <p:attrName>ppt_y</p:attrName>
                                        </p:attrNameLst>
                                      </p:cBhvr>
                                      <p:tavLst>
                                        <p:tav tm="0">
                                          <p:val>
                                            <p:strVal val="ppt_y"/>
                                          </p:val>
                                        </p:tav>
                                        <p:tav tm="100000">
                                          <p:val>
                                            <p:strVal val="1+ppt_h/2"/>
                                          </p:val>
                                        </p:tav>
                                      </p:tavLst>
                                    </p:anim>
                                    <p:set>
                                      <p:cBhvr>
                                        <p:cTn id="119" dur="1" fill="hold">
                                          <p:stCondLst>
                                            <p:cond delay="499"/>
                                          </p:stCondLst>
                                        </p:cTn>
                                        <p:tgtEl>
                                          <p:spTgt spid="151"/>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P spid="56" grpId="1" animBg="1"/>
      <p:bldP spid="56" grpId="2" animBg="1"/>
      <p:bldP spid="103" grpId="0" animBg="1"/>
      <p:bldP spid="103" grpId="1" animBg="1"/>
      <p:bldP spid="103" grpId="2" animBg="1"/>
      <p:bldP spid="104" grpId="0" animBg="1"/>
      <p:bldP spid="104" grpId="1" animBg="1"/>
      <p:bldP spid="104" grpId="2" animBg="1"/>
      <p:bldP spid="105" grpId="0" animBg="1"/>
      <p:bldP spid="105" grpId="1" animBg="1"/>
      <p:bldP spid="105" grpId="2" animBg="1"/>
      <p:bldP spid="106" grpId="0" animBg="1"/>
      <p:bldP spid="106" grpId="1" animBg="1"/>
      <p:bldP spid="106" grpId="2" animBg="1"/>
      <p:bldP spid="150" grpId="0" animBg="1"/>
      <p:bldP spid="150" grpId="1" animBg="1"/>
      <p:bldP spid="150" grpId="2" animBg="1"/>
      <p:bldP spid="151" grpId="0" animBg="1"/>
      <p:bldP spid="151" grpId="1" animBg="1"/>
      <p:bldP spid="151" grpId="2" animBg="1"/>
      <p:bldP spid="1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U-Turn Arrow 157"/>
          <p:cNvSpPr/>
          <p:nvPr/>
        </p:nvSpPr>
        <p:spPr>
          <a:xfrm rot="16200000" flipH="1">
            <a:off x="114301" y="4305300"/>
            <a:ext cx="1905000" cy="1524000"/>
          </a:xfrm>
          <a:prstGeom prst="uturnArrow">
            <a:avLst>
              <a:gd name="adj1" fmla="val 16390"/>
              <a:gd name="adj2" fmla="val 16633"/>
              <a:gd name="adj3" fmla="val 22045"/>
              <a:gd name="adj4" fmla="val 33395"/>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normAutofit fontScale="90000"/>
          </a:bodyPr>
          <a:lstStyle/>
          <a:p>
            <a:r>
              <a:rPr lang="en-US" dirty="0" smtClean="0"/>
              <a:t>INSPYRED Evolutionary Computation</a:t>
            </a:r>
            <a:br>
              <a:rPr lang="en-US" dirty="0" smtClean="0"/>
            </a:br>
            <a:r>
              <a:rPr lang="en-US" dirty="0" smtClean="0"/>
              <a:t> </a:t>
            </a:r>
            <a:r>
              <a:rPr lang="en-US" sz="2200" i="1" dirty="0" smtClean="0">
                <a:solidFill>
                  <a:srgbClr val="0000FF"/>
                </a:solidFill>
              </a:rPr>
              <a:t>Aaron Garrett  - Jacksonville State </a:t>
            </a:r>
            <a:r>
              <a:rPr lang="en-US" sz="2200" i="1" dirty="0" smtClean="0">
                <a:solidFill>
                  <a:srgbClr val="0000FF"/>
                </a:solidFill>
              </a:rPr>
              <a:t>University</a:t>
            </a:r>
            <a:endParaRPr lang="en-US" sz="2200" i="1" dirty="0">
              <a:solidFill>
                <a:srgbClr val="0000FF"/>
              </a:solidFill>
            </a:endParaRPr>
          </a:p>
        </p:txBody>
      </p:sp>
      <p:sp>
        <p:nvSpPr>
          <p:cNvPr id="3" name="Content Placeholder 2"/>
          <p:cNvSpPr>
            <a:spLocks noGrp="1"/>
          </p:cNvSpPr>
          <p:nvPr>
            <p:ph idx="1"/>
          </p:nvPr>
        </p:nvSpPr>
        <p:spPr/>
        <p:txBody>
          <a:bodyPr>
            <a:normAutofit/>
          </a:bodyPr>
          <a:lstStyle/>
          <a:p>
            <a:endParaRPr lang="en-US" dirty="0" smtClean="0"/>
          </a:p>
          <a:p>
            <a:endParaRPr lang="en-US" dirty="0" smtClean="0">
              <a:solidFill>
                <a:srgbClr val="7030A0"/>
              </a:solidFill>
            </a:endParaRPr>
          </a:p>
          <a:p>
            <a:pPr>
              <a:buNone/>
            </a:pPr>
            <a:endParaRPr lang="en-US" dirty="0" smtClean="0"/>
          </a:p>
        </p:txBody>
      </p:sp>
      <p:grpSp>
        <p:nvGrpSpPr>
          <p:cNvPr id="29" name="Group 267"/>
          <p:cNvGrpSpPr/>
          <p:nvPr/>
        </p:nvGrpSpPr>
        <p:grpSpPr>
          <a:xfrm>
            <a:off x="533401" y="1600200"/>
            <a:ext cx="1143000" cy="838200"/>
            <a:chOff x="609600" y="1600200"/>
            <a:chExt cx="1143000" cy="838200"/>
          </a:xfrm>
        </p:grpSpPr>
        <p:sp>
          <p:nvSpPr>
            <p:cNvPr id="4" name="Smiley Face 3"/>
            <p:cNvSpPr/>
            <p:nvPr/>
          </p:nvSpPr>
          <p:spPr>
            <a:xfrm>
              <a:off x="609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miley Face 4"/>
            <p:cNvSpPr/>
            <p:nvPr/>
          </p:nvSpPr>
          <p:spPr>
            <a:xfrm>
              <a:off x="762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miley Face 5"/>
            <p:cNvSpPr/>
            <p:nvPr/>
          </p:nvSpPr>
          <p:spPr>
            <a:xfrm>
              <a:off x="914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Smiley Face 6"/>
            <p:cNvSpPr/>
            <p:nvPr/>
          </p:nvSpPr>
          <p:spPr>
            <a:xfrm>
              <a:off x="1066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Smiley Face 7"/>
            <p:cNvSpPr/>
            <p:nvPr/>
          </p:nvSpPr>
          <p:spPr>
            <a:xfrm>
              <a:off x="1219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miley Face 8"/>
            <p:cNvSpPr/>
            <p:nvPr/>
          </p:nvSpPr>
          <p:spPr>
            <a:xfrm>
              <a:off x="685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Smiley Face 9"/>
            <p:cNvSpPr/>
            <p:nvPr/>
          </p:nvSpPr>
          <p:spPr>
            <a:xfrm>
              <a:off x="838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Smiley Face 10"/>
            <p:cNvSpPr/>
            <p:nvPr/>
          </p:nvSpPr>
          <p:spPr>
            <a:xfrm>
              <a:off x="9906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Smiley Face 11"/>
            <p:cNvSpPr/>
            <p:nvPr/>
          </p:nvSpPr>
          <p:spPr>
            <a:xfrm>
              <a:off x="11430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Smiley Face 12"/>
            <p:cNvSpPr/>
            <p:nvPr/>
          </p:nvSpPr>
          <p:spPr>
            <a:xfrm>
              <a:off x="1295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Smiley Face 13"/>
            <p:cNvSpPr/>
            <p:nvPr/>
          </p:nvSpPr>
          <p:spPr>
            <a:xfrm>
              <a:off x="762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Smiley Face 14"/>
            <p:cNvSpPr/>
            <p:nvPr/>
          </p:nvSpPr>
          <p:spPr>
            <a:xfrm>
              <a:off x="914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Smiley Face 15"/>
            <p:cNvSpPr/>
            <p:nvPr/>
          </p:nvSpPr>
          <p:spPr>
            <a:xfrm>
              <a:off x="10668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Smiley Face 16"/>
            <p:cNvSpPr/>
            <p:nvPr/>
          </p:nvSpPr>
          <p:spPr>
            <a:xfrm>
              <a:off x="12192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Smiley Face 17"/>
            <p:cNvSpPr/>
            <p:nvPr/>
          </p:nvSpPr>
          <p:spPr>
            <a:xfrm>
              <a:off x="1371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838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Smiley Face 19"/>
            <p:cNvSpPr/>
            <p:nvPr/>
          </p:nvSpPr>
          <p:spPr>
            <a:xfrm>
              <a:off x="990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11430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12954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1447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914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1066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1219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1371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1524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0" name="Group 252"/>
          <p:cNvGrpSpPr/>
          <p:nvPr/>
        </p:nvGrpSpPr>
        <p:grpSpPr>
          <a:xfrm>
            <a:off x="3200401" y="1600200"/>
            <a:ext cx="1143000" cy="838200"/>
            <a:chOff x="3276600" y="1600200"/>
            <a:chExt cx="1143000" cy="838200"/>
          </a:xfrm>
        </p:grpSpPr>
        <p:sp>
          <p:nvSpPr>
            <p:cNvPr id="54" name="Smiley Face 53"/>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Smiley Face 57"/>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Smiley Face 58"/>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Smiley Face 62"/>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Smiley Face 63"/>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Smiley Face 67"/>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9" name="Smiley Face 68"/>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3" name="Smiley Face 72"/>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4" name="Smiley Face 73"/>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5" name="Smiley Face 74"/>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Smiley Face 75"/>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7" name="Smiley Face 76"/>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8" name="Smiley Face 77"/>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1" name="Group 253"/>
          <p:cNvGrpSpPr/>
          <p:nvPr/>
        </p:nvGrpSpPr>
        <p:grpSpPr>
          <a:xfrm>
            <a:off x="4495801" y="1600200"/>
            <a:ext cx="1143000" cy="838200"/>
            <a:chOff x="4572000" y="1600200"/>
            <a:chExt cx="1143000" cy="838200"/>
          </a:xfrm>
        </p:grpSpPr>
        <p:sp>
          <p:nvSpPr>
            <p:cNvPr id="79" name="Smiley Face 78"/>
            <p:cNvSpPr/>
            <p:nvPr/>
          </p:nvSpPr>
          <p:spPr>
            <a:xfrm>
              <a:off x="4572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0" name="Smiley Face 79"/>
            <p:cNvSpPr/>
            <p:nvPr/>
          </p:nvSpPr>
          <p:spPr>
            <a:xfrm>
              <a:off x="4724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1" name="Smiley Face 80"/>
            <p:cNvSpPr/>
            <p:nvPr/>
          </p:nvSpPr>
          <p:spPr>
            <a:xfrm>
              <a:off x="4876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2" name="Smiley Face 81"/>
            <p:cNvSpPr/>
            <p:nvPr/>
          </p:nvSpPr>
          <p:spPr>
            <a:xfrm>
              <a:off x="5029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3" name="Smiley Face 82"/>
            <p:cNvSpPr/>
            <p:nvPr/>
          </p:nvSpPr>
          <p:spPr>
            <a:xfrm>
              <a:off x="5181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4" name="Smiley Face 83"/>
            <p:cNvSpPr/>
            <p:nvPr/>
          </p:nvSpPr>
          <p:spPr>
            <a:xfrm>
              <a:off x="4648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8" name="Smiley Face 87"/>
            <p:cNvSpPr/>
            <p:nvPr/>
          </p:nvSpPr>
          <p:spPr>
            <a:xfrm>
              <a:off x="5257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9" name="Smiley Face 88"/>
            <p:cNvSpPr/>
            <p:nvPr/>
          </p:nvSpPr>
          <p:spPr>
            <a:xfrm>
              <a:off x="4724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Smiley Face 92"/>
            <p:cNvSpPr/>
            <p:nvPr/>
          </p:nvSpPr>
          <p:spPr>
            <a:xfrm>
              <a:off x="5334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Smiley Face 93"/>
            <p:cNvSpPr/>
            <p:nvPr/>
          </p:nvSpPr>
          <p:spPr>
            <a:xfrm>
              <a:off x="4800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Smiley Face 97"/>
            <p:cNvSpPr/>
            <p:nvPr/>
          </p:nvSpPr>
          <p:spPr>
            <a:xfrm>
              <a:off x="5410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Smiley Face 98"/>
            <p:cNvSpPr/>
            <p:nvPr/>
          </p:nvSpPr>
          <p:spPr>
            <a:xfrm>
              <a:off x="4876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 name="Smiley Face 102"/>
            <p:cNvSpPr/>
            <p:nvPr/>
          </p:nvSpPr>
          <p:spPr>
            <a:xfrm>
              <a:off x="5486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2" name="Group 254"/>
          <p:cNvGrpSpPr/>
          <p:nvPr/>
        </p:nvGrpSpPr>
        <p:grpSpPr>
          <a:xfrm>
            <a:off x="5791201" y="1600200"/>
            <a:ext cx="1143000" cy="838200"/>
            <a:chOff x="5867400" y="1600200"/>
            <a:chExt cx="1143000" cy="838200"/>
          </a:xfrm>
        </p:grpSpPr>
        <p:sp>
          <p:nvSpPr>
            <p:cNvPr id="104" name="Smiley Face 103"/>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 name="Smiley Face 104"/>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6" name="Smiley Face 105"/>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7" name="Smiley Face 106"/>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8" name="Smiley Face 107"/>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Smiley Face 112"/>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Smiley Face 117"/>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Smiley Face 122"/>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Smiley Face 123"/>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Smiley Face 124"/>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Smiley Face 125"/>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Smiley Face 126"/>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Smiley Face 127"/>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3" name="Group 255"/>
          <p:cNvGrpSpPr/>
          <p:nvPr/>
        </p:nvGrpSpPr>
        <p:grpSpPr>
          <a:xfrm>
            <a:off x="7086601" y="1600200"/>
            <a:ext cx="1143000" cy="838200"/>
            <a:chOff x="7162800" y="1600200"/>
            <a:chExt cx="1143000" cy="838200"/>
          </a:xfrm>
        </p:grpSpPr>
        <p:sp>
          <p:nvSpPr>
            <p:cNvPr id="129" name="Smiley Face 128"/>
            <p:cNvSpPr/>
            <p:nvPr/>
          </p:nvSpPr>
          <p:spPr>
            <a:xfrm>
              <a:off x="7162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Smiley Face 132"/>
            <p:cNvSpPr/>
            <p:nvPr/>
          </p:nvSpPr>
          <p:spPr>
            <a:xfrm>
              <a:off x="7772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Smiley Face 134"/>
            <p:cNvSpPr/>
            <p:nvPr/>
          </p:nvSpPr>
          <p:spPr>
            <a:xfrm>
              <a:off x="7391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Smiley Face 135"/>
            <p:cNvSpPr/>
            <p:nvPr/>
          </p:nvSpPr>
          <p:spPr>
            <a:xfrm>
              <a:off x="7543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Smiley Face 136"/>
            <p:cNvSpPr/>
            <p:nvPr/>
          </p:nvSpPr>
          <p:spPr>
            <a:xfrm>
              <a:off x="7696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Smiley Face 139"/>
            <p:cNvSpPr/>
            <p:nvPr/>
          </p:nvSpPr>
          <p:spPr>
            <a:xfrm>
              <a:off x="7467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Smiley Face 140"/>
            <p:cNvSpPr/>
            <p:nvPr/>
          </p:nvSpPr>
          <p:spPr>
            <a:xfrm>
              <a:off x="7620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Smiley Face 141"/>
            <p:cNvSpPr/>
            <p:nvPr/>
          </p:nvSpPr>
          <p:spPr>
            <a:xfrm>
              <a:off x="7772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Smiley Face 144"/>
            <p:cNvSpPr/>
            <p:nvPr/>
          </p:nvSpPr>
          <p:spPr>
            <a:xfrm>
              <a:off x="7543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Smiley Face 145"/>
            <p:cNvSpPr/>
            <p:nvPr/>
          </p:nvSpPr>
          <p:spPr>
            <a:xfrm>
              <a:off x="7696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Smiley Face 146"/>
            <p:cNvSpPr/>
            <p:nvPr/>
          </p:nvSpPr>
          <p:spPr>
            <a:xfrm>
              <a:off x="7848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Smiley Face 148"/>
            <p:cNvSpPr/>
            <p:nvPr/>
          </p:nvSpPr>
          <p:spPr>
            <a:xfrm>
              <a:off x="7467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Smiley Face 152"/>
            <p:cNvSpPr/>
            <p:nvPr/>
          </p:nvSpPr>
          <p:spPr>
            <a:xfrm>
              <a:off x="8077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80" name="Right Arrow 179"/>
          <p:cNvSpPr/>
          <p:nvPr/>
        </p:nvSpPr>
        <p:spPr>
          <a:xfrm>
            <a:off x="1752601" y="1600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Generator</a:t>
            </a:r>
            <a:endParaRPr lang="en-US" sz="1600" dirty="0">
              <a:solidFill>
                <a:schemeClr val="tx1"/>
              </a:solidFill>
            </a:endParaRPr>
          </a:p>
        </p:txBody>
      </p:sp>
      <p:sp>
        <p:nvSpPr>
          <p:cNvPr id="182" name="Right Arrow 181"/>
          <p:cNvSpPr/>
          <p:nvPr/>
        </p:nvSpPr>
        <p:spPr>
          <a:xfrm>
            <a:off x="1752601" y="2362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Evaluator</a:t>
            </a:r>
            <a:endParaRPr lang="en-US" sz="1600" dirty="0">
              <a:solidFill>
                <a:schemeClr val="tx1"/>
              </a:solidFill>
            </a:endParaRPr>
          </a:p>
        </p:txBody>
      </p:sp>
      <p:sp>
        <p:nvSpPr>
          <p:cNvPr id="184" name="Oval Callout 183"/>
          <p:cNvSpPr/>
          <p:nvPr/>
        </p:nvSpPr>
        <p:spPr>
          <a:xfrm>
            <a:off x="3429001" y="2514600"/>
            <a:ext cx="838200" cy="533400"/>
          </a:xfrm>
          <a:prstGeom prst="wedgeEllipseCallout">
            <a:avLst>
              <a:gd name="adj1" fmla="val -558"/>
              <a:gd name="adj2" fmla="val 19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3.1</a:t>
            </a:r>
            <a:endParaRPr lang="en-US" b="1" dirty="0">
              <a:solidFill>
                <a:srgbClr val="FF0000"/>
              </a:solidFill>
            </a:endParaRPr>
          </a:p>
        </p:txBody>
      </p:sp>
      <p:sp>
        <p:nvSpPr>
          <p:cNvPr id="185" name="Oval Callout 184"/>
          <p:cNvSpPr/>
          <p:nvPr/>
        </p:nvSpPr>
        <p:spPr>
          <a:xfrm>
            <a:off x="4724401" y="2514600"/>
            <a:ext cx="838200" cy="533400"/>
          </a:xfrm>
          <a:prstGeom prst="wedgeEllipseCallout">
            <a:avLst>
              <a:gd name="adj1" fmla="val -3588"/>
              <a:gd name="adj2" fmla="val -99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7.5</a:t>
            </a:r>
            <a:endParaRPr lang="en-US" b="1" dirty="0">
              <a:solidFill>
                <a:srgbClr val="FF0000"/>
              </a:solidFill>
            </a:endParaRPr>
          </a:p>
        </p:txBody>
      </p:sp>
      <p:sp>
        <p:nvSpPr>
          <p:cNvPr id="186" name="Oval Callout 185"/>
          <p:cNvSpPr/>
          <p:nvPr/>
        </p:nvSpPr>
        <p:spPr>
          <a:xfrm>
            <a:off x="6096001" y="2514600"/>
            <a:ext cx="838200" cy="533400"/>
          </a:xfrm>
          <a:prstGeom prst="wedgeEllipseCallout">
            <a:avLst>
              <a:gd name="adj1" fmla="val 2472"/>
              <a:gd name="adj2" fmla="val -1704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4.2</a:t>
            </a:r>
            <a:endParaRPr lang="en-US" b="1" dirty="0">
              <a:solidFill>
                <a:srgbClr val="FF0000"/>
              </a:solidFill>
            </a:endParaRPr>
          </a:p>
        </p:txBody>
      </p:sp>
      <p:sp>
        <p:nvSpPr>
          <p:cNvPr id="187" name="Oval Callout 186"/>
          <p:cNvSpPr/>
          <p:nvPr/>
        </p:nvSpPr>
        <p:spPr>
          <a:xfrm>
            <a:off x="7315201" y="2514600"/>
            <a:ext cx="838200" cy="533400"/>
          </a:xfrm>
          <a:prstGeom prst="wedgeEllipseCallout">
            <a:avLst>
              <a:gd name="adj1" fmla="val 3987"/>
              <a:gd name="adj2" fmla="val 199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5.2</a:t>
            </a:r>
            <a:endParaRPr lang="en-US" b="1" dirty="0">
              <a:solidFill>
                <a:srgbClr val="FF0000"/>
              </a:solidFill>
            </a:endParaRPr>
          </a:p>
        </p:txBody>
      </p:sp>
      <p:sp>
        <p:nvSpPr>
          <p:cNvPr id="188" name="Right Arrow 187"/>
          <p:cNvSpPr/>
          <p:nvPr/>
        </p:nvSpPr>
        <p:spPr>
          <a:xfrm>
            <a:off x="1752601" y="3124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1"/>
                </a:solidFill>
              </a:rPr>
              <a:t>Selector</a:t>
            </a:r>
            <a:endParaRPr lang="en-US" sz="1600" dirty="0">
              <a:solidFill>
                <a:schemeClr val="tx1"/>
              </a:solidFill>
            </a:endParaRPr>
          </a:p>
        </p:txBody>
      </p:sp>
      <p:grpSp>
        <p:nvGrpSpPr>
          <p:cNvPr id="34" name="Group 256"/>
          <p:cNvGrpSpPr/>
          <p:nvPr/>
        </p:nvGrpSpPr>
        <p:grpSpPr>
          <a:xfrm>
            <a:off x="3200401" y="3429000"/>
            <a:ext cx="1143000" cy="838200"/>
            <a:chOff x="3276600" y="3429000"/>
            <a:chExt cx="1143000" cy="838200"/>
          </a:xfrm>
        </p:grpSpPr>
        <p:sp>
          <p:nvSpPr>
            <p:cNvPr id="189" name="Smiley Face 188"/>
            <p:cNvSpPr/>
            <p:nvPr/>
          </p:nvSpPr>
          <p:spPr>
            <a:xfrm>
              <a:off x="32766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Smiley Face 189"/>
            <p:cNvSpPr/>
            <p:nvPr/>
          </p:nvSpPr>
          <p:spPr>
            <a:xfrm>
              <a:off x="3886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Smiley Face 190"/>
            <p:cNvSpPr/>
            <p:nvPr/>
          </p:nvSpPr>
          <p:spPr>
            <a:xfrm>
              <a:off x="3352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Smiley Face 191"/>
            <p:cNvSpPr/>
            <p:nvPr/>
          </p:nvSpPr>
          <p:spPr>
            <a:xfrm>
              <a:off x="39624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Smiley Face 192"/>
            <p:cNvSpPr/>
            <p:nvPr/>
          </p:nvSpPr>
          <p:spPr>
            <a:xfrm>
              <a:off x="3429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Smiley Face 193"/>
            <p:cNvSpPr/>
            <p:nvPr/>
          </p:nvSpPr>
          <p:spPr>
            <a:xfrm>
              <a:off x="40386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Smiley Face 194"/>
            <p:cNvSpPr/>
            <p:nvPr/>
          </p:nvSpPr>
          <p:spPr>
            <a:xfrm>
              <a:off x="3505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Smiley Face 195"/>
            <p:cNvSpPr/>
            <p:nvPr/>
          </p:nvSpPr>
          <p:spPr>
            <a:xfrm>
              <a:off x="41148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Smiley Face 196"/>
            <p:cNvSpPr/>
            <p:nvPr/>
          </p:nvSpPr>
          <p:spPr>
            <a:xfrm>
              <a:off x="3581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Smiley Face 197"/>
            <p:cNvSpPr/>
            <p:nvPr/>
          </p:nvSpPr>
          <p:spPr>
            <a:xfrm>
              <a:off x="3733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Smiley Face 198"/>
            <p:cNvSpPr/>
            <p:nvPr/>
          </p:nvSpPr>
          <p:spPr>
            <a:xfrm>
              <a:off x="3886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Smiley Face 199"/>
            <p:cNvSpPr/>
            <p:nvPr/>
          </p:nvSpPr>
          <p:spPr>
            <a:xfrm>
              <a:off x="4038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Smiley Face 200"/>
            <p:cNvSpPr/>
            <p:nvPr/>
          </p:nvSpPr>
          <p:spPr>
            <a:xfrm>
              <a:off x="4191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5" name="Group 257"/>
          <p:cNvGrpSpPr/>
          <p:nvPr/>
        </p:nvGrpSpPr>
        <p:grpSpPr>
          <a:xfrm>
            <a:off x="4495801" y="3429000"/>
            <a:ext cx="1143000" cy="838200"/>
            <a:chOff x="4572000" y="3429000"/>
            <a:chExt cx="1143000" cy="838200"/>
          </a:xfrm>
        </p:grpSpPr>
        <p:sp>
          <p:nvSpPr>
            <p:cNvPr id="202" name="Smiley Face 201"/>
            <p:cNvSpPr/>
            <p:nvPr/>
          </p:nvSpPr>
          <p:spPr>
            <a:xfrm>
              <a:off x="4572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Smiley Face 202"/>
            <p:cNvSpPr/>
            <p:nvPr/>
          </p:nvSpPr>
          <p:spPr>
            <a:xfrm>
              <a:off x="4724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Smiley Face 203"/>
            <p:cNvSpPr/>
            <p:nvPr/>
          </p:nvSpPr>
          <p:spPr>
            <a:xfrm>
              <a:off x="4876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Smiley Face 204"/>
            <p:cNvSpPr/>
            <p:nvPr/>
          </p:nvSpPr>
          <p:spPr>
            <a:xfrm>
              <a:off x="5029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Smiley Face 205"/>
            <p:cNvSpPr/>
            <p:nvPr/>
          </p:nvSpPr>
          <p:spPr>
            <a:xfrm>
              <a:off x="51816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Smiley Face 206"/>
            <p:cNvSpPr/>
            <p:nvPr/>
          </p:nvSpPr>
          <p:spPr>
            <a:xfrm>
              <a:off x="52578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Smiley Face 207"/>
            <p:cNvSpPr/>
            <p:nvPr/>
          </p:nvSpPr>
          <p:spPr>
            <a:xfrm>
              <a:off x="5334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Smiley Face 208"/>
            <p:cNvSpPr/>
            <p:nvPr/>
          </p:nvSpPr>
          <p:spPr>
            <a:xfrm>
              <a:off x="54102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Smiley Face 209"/>
            <p:cNvSpPr/>
            <p:nvPr/>
          </p:nvSpPr>
          <p:spPr>
            <a:xfrm>
              <a:off x="4876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Smiley Face 210"/>
            <p:cNvSpPr/>
            <p:nvPr/>
          </p:nvSpPr>
          <p:spPr>
            <a:xfrm>
              <a:off x="5029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Smiley Face 211"/>
            <p:cNvSpPr/>
            <p:nvPr/>
          </p:nvSpPr>
          <p:spPr>
            <a:xfrm>
              <a:off x="5181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Smiley Face 212"/>
            <p:cNvSpPr/>
            <p:nvPr/>
          </p:nvSpPr>
          <p:spPr>
            <a:xfrm>
              <a:off x="5334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Smiley Face 213"/>
            <p:cNvSpPr/>
            <p:nvPr/>
          </p:nvSpPr>
          <p:spPr>
            <a:xfrm>
              <a:off x="5486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6" name="Group 258"/>
          <p:cNvGrpSpPr/>
          <p:nvPr/>
        </p:nvGrpSpPr>
        <p:grpSpPr>
          <a:xfrm>
            <a:off x="5791201" y="3429000"/>
            <a:ext cx="1143000" cy="838200"/>
            <a:chOff x="5867400" y="3429000"/>
            <a:chExt cx="1143000" cy="838200"/>
          </a:xfrm>
        </p:grpSpPr>
        <p:sp>
          <p:nvSpPr>
            <p:cNvPr id="300" name="Smiley Face 299"/>
            <p:cNvSpPr/>
            <p:nvPr/>
          </p:nvSpPr>
          <p:spPr>
            <a:xfrm>
              <a:off x="6019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0" name="Smiley Face 269"/>
            <p:cNvSpPr/>
            <p:nvPr/>
          </p:nvSpPr>
          <p:spPr>
            <a:xfrm>
              <a:off x="5867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1" name="Smiley Face 270"/>
            <p:cNvSpPr/>
            <p:nvPr/>
          </p:nvSpPr>
          <p:spPr>
            <a:xfrm>
              <a:off x="6477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3" name="Smiley Face 272"/>
            <p:cNvSpPr/>
            <p:nvPr/>
          </p:nvSpPr>
          <p:spPr>
            <a:xfrm>
              <a:off x="6553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4" name="Smiley Face 273"/>
            <p:cNvSpPr/>
            <p:nvPr/>
          </p:nvSpPr>
          <p:spPr>
            <a:xfrm>
              <a:off x="5943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5" name="Smiley Face 274"/>
            <p:cNvSpPr/>
            <p:nvPr/>
          </p:nvSpPr>
          <p:spPr>
            <a:xfrm>
              <a:off x="6629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6" name="Smiley Face 275"/>
            <p:cNvSpPr/>
            <p:nvPr/>
          </p:nvSpPr>
          <p:spPr>
            <a:xfrm>
              <a:off x="6019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7" name="Smiley Face 276"/>
            <p:cNvSpPr/>
            <p:nvPr/>
          </p:nvSpPr>
          <p:spPr>
            <a:xfrm>
              <a:off x="6705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8" name="Smiley Face 277"/>
            <p:cNvSpPr/>
            <p:nvPr/>
          </p:nvSpPr>
          <p:spPr>
            <a:xfrm>
              <a:off x="6172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9" name="Smiley Face 278"/>
            <p:cNvSpPr/>
            <p:nvPr/>
          </p:nvSpPr>
          <p:spPr>
            <a:xfrm>
              <a:off x="6324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0" name="Smiley Face 279"/>
            <p:cNvSpPr/>
            <p:nvPr/>
          </p:nvSpPr>
          <p:spPr>
            <a:xfrm>
              <a:off x="6477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1" name="Smiley Face 280"/>
            <p:cNvSpPr/>
            <p:nvPr/>
          </p:nvSpPr>
          <p:spPr>
            <a:xfrm>
              <a:off x="6629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2" name="Smiley Face 281"/>
            <p:cNvSpPr/>
            <p:nvPr/>
          </p:nvSpPr>
          <p:spPr>
            <a:xfrm>
              <a:off x="6781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16" name="TextBox 315"/>
          <p:cNvSpPr txBox="1"/>
          <p:nvPr/>
        </p:nvSpPr>
        <p:spPr>
          <a:xfrm>
            <a:off x="6081005" y="4267200"/>
            <a:ext cx="1021242" cy="338554"/>
          </a:xfrm>
          <a:prstGeom prst="rect">
            <a:avLst/>
          </a:prstGeom>
          <a:noFill/>
        </p:spPr>
        <p:txBody>
          <a:bodyPr wrap="none" rtlCol="0">
            <a:spAutoFit/>
          </a:bodyPr>
          <a:lstStyle/>
          <a:p>
            <a:r>
              <a:rPr lang="en-US" sz="1600" b="1" dirty="0" smtClean="0"/>
              <a:t>Crossover</a:t>
            </a:r>
            <a:endParaRPr lang="en-US" sz="1600" b="1" dirty="0"/>
          </a:p>
        </p:txBody>
      </p:sp>
      <p:sp>
        <p:nvSpPr>
          <p:cNvPr id="317" name="TextBox 316"/>
          <p:cNvSpPr txBox="1"/>
          <p:nvPr/>
        </p:nvSpPr>
        <p:spPr>
          <a:xfrm>
            <a:off x="7421097" y="4267200"/>
            <a:ext cx="983859" cy="338554"/>
          </a:xfrm>
          <a:prstGeom prst="rect">
            <a:avLst/>
          </a:prstGeom>
          <a:noFill/>
        </p:spPr>
        <p:txBody>
          <a:bodyPr wrap="none" rtlCol="0">
            <a:spAutoFit/>
          </a:bodyPr>
          <a:lstStyle/>
          <a:p>
            <a:r>
              <a:rPr lang="en-US" sz="1600" b="1" dirty="0" smtClean="0"/>
              <a:t>Mutation</a:t>
            </a:r>
            <a:endParaRPr lang="en-US" sz="1600" b="1" dirty="0"/>
          </a:p>
        </p:txBody>
      </p:sp>
      <p:grpSp>
        <p:nvGrpSpPr>
          <p:cNvPr id="37" name="Group 262"/>
          <p:cNvGrpSpPr/>
          <p:nvPr/>
        </p:nvGrpSpPr>
        <p:grpSpPr>
          <a:xfrm>
            <a:off x="7086601" y="3429000"/>
            <a:ext cx="1143000" cy="838200"/>
            <a:chOff x="7162800" y="3429000"/>
            <a:chExt cx="1143000" cy="838200"/>
          </a:xfrm>
        </p:grpSpPr>
        <p:sp>
          <p:nvSpPr>
            <p:cNvPr id="301" name="Smiley Face 300"/>
            <p:cNvSpPr/>
            <p:nvPr/>
          </p:nvSpPr>
          <p:spPr>
            <a:xfrm>
              <a:off x="73152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2" name="Smiley Face 301"/>
            <p:cNvSpPr/>
            <p:nvPr/>
          </p:nvSpPr>
          <p:spPr>
            <a:xfrm>
              <a:off x="7162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3" name="Smiley Face 302"/>
            <p:cNvSpPr/>
            <p:nvPr/>
          </p:nvSpPr>
          <p:spPr>
            <a:xfrm>
              <a:off x="7772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4" name="Smiley Face 303"/>
            <p:cNvSpPr/>
            <p:nvPr/>
          </p:nvSpPr>
          <p:spPr>
            <a:xfrm>
              <a:off x="7848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5" name="Smiley Face 304"/>
            <p:cNvSpPr/>
            <p:nvPr/>
          </p:nvSpPr>
          <p:spPr>
            <a:xfrm>
              <a:off x="72390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7" name="Smiley Face 306"/>
            <p:cNvSpPr/>
            <p:nvPr/>
          </p:nvSpPr>
          <p:spPr>
            <a:xfrm>
              <a:off x="73152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8" name="Smiley Face 307"/>
            <p:cNvSpPr/>
            <p:nvPr/>
          </p:nvSpPr>
          <p:spPr>
            <a:xfrm>
              <a:off x="80010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9" name="Smiley Face 308"/>
            <p:cNvSpPr/>
            <p:nvPr/>
          </p:nvSpPr>
          <p:spPr>
            <a:xfrm>
              <a:off x="7467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0" name="Smiley Face 309"/>
            <p:cNvSpPr/>
            <p:nvPr/>
          </p:nvSpPr>
          <p:spPr>
            <a:xfrm>
              <a:off x="7620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1" name="Smiley Face 310"/>
            <p:cNvSpPr/>
            <p:nvPr/>
          </p:nvSpPr>
          <p:spPr>
            <a:xfrm>
              <a:off x="7772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2" name="Smiley Face 311"/>
            <p:cNvSpPr/>
            <p:nvPr/>
          </p:nvSpPr>
          <p:spPr>
            <a:xfrm>
              <a:off x="7924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3" name="Smiley Face 312"/>
            <p:cNvSpPr/>
            <p:nvPr/>
          </p:nvSpPr>
          <p:spPr>
            <a:xfrm>
              <a:off x="8077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8" name="Smiley Face 317"/>
            <p:cNvSpPr/>
            <p:nvPr/>
          </p:nvSpPr>
          <p:spPr>
            <a:xfrm>
              <a:off x="76200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43" name="Right Arrow 142"/>
          <p:cNvSpPr/>
          <p:nvPr/>
        </p:nvSpPr>
        <p:spPr>
          <a:xfrm>
            <a:off x="1752601" y="3886200"/>
            <a:ext cx="12954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err="1" smtClean="0">
                <a:solidFill>
                  <a:schemeClr val="tx1"/>
                </a:solidFill>
              </a:rPr>
              <a:t>Variators</a:t>
            </a:r>
            <a:endParaRPr lang="en-US" sz="1600" dirty="0">
              <a:solidFill>
                <a:schemeClr val="tx1"/>
              </a:solidFill>
            </a:endParaRPr>
          </a:p>
        </p:txBody>
      </p:sp>
      <p:sp>
        <p:nvSpPr>
          <p:cNvPr id="150" name="TextBox 149"/>
          <p:cNvSpPr txBox="1"/>
          <p:nvPr/>
        </p:nvSpPr>
        <p:spPr>
          <a:xfrm>
            <a:off x="381001" y="1295400"/>
            <a:ext cx="1105495" cy="338554"/>
          </a:xfrm>
          <a:prstGeom prst="rect">
            <a:avLst/>
          </a:prstGeom>
          <a:noFill/>
        </p:spPr>
        <p:txBody>
          <a:bodyPr wrap="none" rtlCol="0">
            <a:spAutoFit/>
          </a:bodyPr>
          <a:lstStyle/>
          <a:p>
            <a:r>
              <a:rPr lang="en-US" sz="1600" dirty="0" smtClean="0"/>
              <a:t>Candidates</a:t>
            </a:r>
            <a:endParaRPr lang="en-US" sz="1600" dirty="0"/>
          </a:p>
        </p:txBody>
      </p:sp>
      <p:sp>
        <p:nvSpPr>
          <p:cNvPr id="151" name="TextBox 150"/>
          <p:cNvSpPr txBox="1"/>
          <p:nvPr/>
        </p:nvSpPr>
        <p:spPr>
          <a:xfrm>
            <a:off x="4114801" y="4267200"/>
            <a:ext cx="825611" cy="338554"/>
          </a:xfrm>
          <a:prstGeom prst="rect">
            <a:avLst/>
          </a:prstGeom>
          <a:noFill/>
        </p:spPr>
        <p:txBody>
          <a:bodyPr wrap="none" rtlCol="0">
            <a:spAutoFit/>
          </a:bodyPr>
          <a:lstStyle/>
          <a:p>
            <a:r>
              <a:rPr lang="en-US" sz="1600" b="1" dirty="0" smtClean="0"/>
              <a:t>Parents</a:t>
            </a:r>
            <a:endParaRPr lang="en-US" sz="1600" b="1" dirty="0"/>
          </a:p>
        </p:txBody>
      </p:sp>
      <p:sp>
        <p:nvSpPr>
          <p:cNvPr id="152" name="TextBox 151"/>
          <p:cNvSpPr txBox="1"/>
          <p:nvPr/>
        </p:nvSpPr>
        <p:spPr>
          <a:xfrm>
            <a:off x="4191001" y="3505200"/>
            <a:ext cx="389850" cy="584775"/>
          </a:xfrm>
          <a:prstGeom prst="rect">
            <a:avLst/>
          </a:prstGeom>
          <a:noFill/>
        </p:spPr>
        <p:txBody>
          <a:bodyPr wrap="none" rtlCol="0">
            <a:spAutoFit/>
          </a:bodyPr>
          <a:lstStyle/>
          <a:p>
            <a:r>
              <a:rPr lang="en-US" sz="3200" b="1" dirty="0" smtClean="0"/>
              <a:t>+</a:t>
            </a:r>
            <a:endParaRPr lang="en-US" sz="3200" b="1" dirty="0"/>
          </a:p>
        </p:txBody>
      </p:sp>
      <p:sp>
        <p:nvSpPr>
          <p:cNvPr id="154" name="TextBox 153"/>
          <p:cNvSpPr txBox="1"/>
          <p:nvPr/>
        </p:nvSpPr>
        <p:spPr>
          <a:xfrm>
            <a:off x="5477551" y="3505200"/>
            <a:ext cx="389850" cy="584775"/>
          </a:xfrm>
          <a:prstGeom prst="rect">
            <a:avLst/>
          </a:prstGeom>
          <a:noFill/>
        </p:spPr>
        <p:txBody>
          <a:bodyPr wrap="none" rtlCol="0">
            <a:spAutoFit/>
          </a:bodyPr>
          <a:lstStyle/>
          <a:p>
            <a:r>
              <a:rPr lang="en-US" sz="3200" b="1" dirty="0" smtClean="0"/>
              <a:t>=</a:t>
            </a:r>
            <a:endParaRPr lang="en-US" sz="3200" b="1" dirty="0"/>
          </a:p>
        </p:txBody>
      </p:sp>
      <p:sp>
        <p:nvSpPr>
          <p:cNvPr id="155" name="TextBox 154"/>
          <p:cNvSpPr txBox="1"/>
          <p:nvPr/>
        </p:nvSpPr>
        <p:spPr>
          <a:xfrm>
            <a:off x="6705601" y="3505200"/>
            <a:ext cx="556563" cy="584775"/>
          </a:xfrm>
          <a:prstGeom prst="rect">
            <a:avLst/>
          </a:prstGeom>
          <a:noFill/>
        </p:spPr>
        <p:txBody>
          <a:bodyPr wrap="none" rtlCol="0">
            <a:spAutoFit/>
          </a:bodyPr>
          <a:lstStyle/>
          <a:p>
            <a:r>
              <a:rPr lang="en-US" sz="3200" b="1" dirty="0" smtClean="0"/>
              <a:t>→</a:t>
            </a:r>
            <a:endParaRPr lang="en-US" sz="3200" b="1" dirty="0"/>
          </a:p>
        </p:txBody>
      </p:sp>
      <p:sp>
        <p:nvSpPr>
          <p:cNvPr id="156" name="U-Turn Arrow 155"/>
          <p:cNvSpPr/>
          <p:nvPr/>
        </p:nvSpPr>
        <p:spPr>
          <a:xfrm rot="16200000">
            <a:off x="38101" y="2628900"/>
            <a:ext cx="1905000" cy="1524000"/>
          </a:xfrm>
          <a:prstGeom prst="uturnArrow">
            <a:avLst>
              <a:gd name="adj1" fmla="val 16390"/>
              <a:gd name="adj2" fmla="val 16633"/>
              <a:gd name="adj3" fmla="val 22045"/>
              <a:gd name="adj4" fmla="val 33395"/>
              <a:gd name="adj5"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TextBox 156"/>
          <p:cNvSpPr txBox="1"/>
          <p:nvPr/>
        </p:nvSpPr>
        <p:spPr>
          <a:xfrm>
            <a:off x="685801" y="4038600"/>
            <a:ext cx="770660" cy="338554"/>
          </a:xfrm>
          <a:prstGeom prst="rect">
            <a:avLst/>
          </a:prstGeom>
          <a:noFill/>
        </p:spPr>
        <p:txBody>
          <a:bodyPr wrap="none" rtlCol="0">
            <a:spAutoFit/>
          </a:bodyPr>
          <a:lstStyle/>
          <a:p>
            <a:r>
              <a:rPr lang="en-US" sz="1600" dirty="0" smtClean="0"/>
              <a:t>Repeat</a:t>
            </a:r>
            <a:endParaRPr lang="en-US" sz="1600" dirty="0"/>
          </a:p>
        </p:txBody>
      </p:sp>
      <p:sp>
        <p:nvSpPr>
          <p:cNvPr id="159" name="TextBox 158"/>
          <p:cNvSpPr txBox="1"/>
          <p:nvPr/>
        </p:nvSpPr>
        <p:spPr>
          <a:xfrm>
            <a:off x="609600" y="5181600"/>
            <a:ext cx="1101905" cy="338554"/>
          </a:xfrm>
          <a:prstGeom prst="rect">
            <a:avLst/>
          </a:prstGeom>
          <a:noFill/>
        </p:spPr>
        <p:txBody>
          <a:bodyPr wrap="none" rtlCol="0">
            <a:spAutoFit/>
          </a:bodyPr>
          <a:lstStyle/>
          <a:p>
            <a:r>
              <a:rPr lang="en-US" sz="1600" dirty="0" smtClean="0"/>
              <a:t>Terminator</a:t>
            </a:r>
            <a:endParaRPr lang="en-US" sz="1600" dirty="0"/>
          </a:p>
        </p:txBody>
      </p:sp>
      <p:grpSp>
        <p:nvGrpSpPr>
          <p:cNvPr id="38" name="Group 266"/>
          <p:cNvGrpSpPr/>
          <p:nvPr/>
        </p:nvGrpSpPr>
        <p:grpSpPr>
          <a:xfrm>
            <a:off x="3276601" y="4953000"/>
            <a:ext cx="1143000" cy="838200"/>
            <a:chOff x="3352800" y="5147846"/>
            <a:chExt cx="1143000" cy="838200"/>
          </a:xfrm>
        </p:grpSpPr>
        <p:sp>
          <p:nvSpPr>
            <p:cNvPr id="161" name="Smiley Face 160"/>
            <p:cNvSpPr/>
            <p:nvPr/>
          </p:nvSpPr>
          <p:spPr>
            <a:xfrm>
              <a:off x="33528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Smiley Face 161"/>
            <p:cNvSpPr/>
            <p:nvPr/>
          </p:nvSpPr>
          <p:spPr>
            <a:xfrm>
              <a:off x="3962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Smiley Face 162"/>
            <p:cNvSpPr/>
            <p:nvPr/>
          </p:nvSpPr>
          <p:spPr>
            <a:xfrm>
              <a:off x="35814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Smiley Face 163"/>
            <p:cNvSpPr/>
            <p:nvPr/>
          </p:nvSpPr>
          <p:spPr>
            <a:xfrm>
              <a:off x="38862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Smiley Face 164"/>
            <p:cNvSpPr/>
            <p:nvPr/>
          </p:nvSpPr>
          <p:spPr>
            <a:xfrm>
              <a:off x="36576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Smiley Face 165"/>
            <p:cNvSpPr/>
            <p:nvPr/>
          </p:nvSpPr>
          <p:spPr>
            <a:xfrm>
              <a:off x="3962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Smiley Face 166"/>
            <p:cNvSpPr/>
            <p:nvPr/>
          </p:nvSpPr>
          <p:spPr>
            <a:xfrm>
              <a:off x="35814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Smiley Face 167"/>
            <p:cNvSpPr/>
            <p:nvPr/>
          </p:nvSpPr>
          <p:spPr>
            <a:xfrm>
              <a:off x="41910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Smiley Face 168"/>
            <p:cNvSpPr/>
            <p:nvPr/>
          </p:nvSpPr>
          <p:spPr>
            <a:xfrm>
              <a:off x="3657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Smiley Face 169"/>
            <p:cNvSpPr/>
            <p:nvPr/>
          </p:nvSpPr>
          <p:spPr>
            <a:xfrm>
              <a:off x="3810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Smiley Face 170"/>
            <p:cNvSpPr/>
            <p:nvPr/>
          </p:nvSpPr>
          <p:spPr>
            <a:xfrm>
              <a:off x="3962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Smiley Face 171"/>
            <p:cNvSpPr/>
            <p:nvPr/>
          </p:nvSpPr>
          <p:spPr>
            <a:xfrm>
              <a:off x="4114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Smiley Face 172"/>
            <p:cNvSpPr/>
            <p:nvPr/>
          </p:nvSpPr>
          <p:spPr>
            <a:xfrm>
              <a:off x="4267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39" name="Group 265"/>
          <p:cNvGrpSpPr/>
          <p:nvPr/>
        </p:nvGrpSpPr>
        <p:grpSpPr>
          <a:xfrm>
            <a:off x="4572001" y="4953000"/>
            <a:ext cx="1143000" cy="838200"/>
            <a:chOff x="4648200" y="5147846"/>
            <a:chExt cx="1143000" cy="838200"/>
          </a:xfrm>
        </p:grpSpPr>
        <p:sp>
          <p:nvSpPr>
            <p:cNvPr id="174" name="Smiley Face 173"/>
            <p:cNvSpPr/>
            <p:nvPr/>
          </p:nvSpPr>
          <p:spPr>
            <a:xfrm>
              <a:off x="46482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Smiley Face 174"/>
            <p:cNvSpPr/>
            <p:nvPr/>
          </p:nvSpPr>
          <p:spPr>
            <a:xfrm>
              <a:off x="4876800" y="5257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Smiley Face 175"/>
            <p:cNvSpPr/>
            <p:nvPr/>
          </p:nvSpPr>
          <p:spPr>
            <a:xfrm>
              <a:off x="49530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Smiley Face 176"/>
            <p:cNvSpPr/>
            <p:nvPr/>
          </p:nvSpPr>
          <p:spPr>
            <a:xfrm>
              <a:off x="5105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Smiley Face 177"/>
            <p:cNvSpPr/>
            <p:nvPr/>
          </p:nvSpPr>
          <p:spPr>
            <a:xfrm>
              <a:off x="52578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Smiley Face 178"/>
            <p:cNvSpPr/>
            <p:nvPr/>
          </p:nvSpPr>
          <p:spPr>
            <a:xfrm>
              <a:off x="53340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Smiley Face 180"/>
            <p:cNvSpPr/>
            <p:nvPr/>
          </p:nvSpPr>
          <p:spPr>
            <a:xfrm>
              <a:off x="5105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Smiley Face 182"/>
            <p:cNvSpPr/>
            <p:nvPr/>
          </p:nvSpPr>
          <p:spPr>
            <a:xfrm>
              <a:off x="54864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Smiley Face 214"/>
            <p:cNvSpPr/>
            <p:nvPr/>
          </p:nvSpPr>
          <p:spPr>
            <a:xfrm>
              <a:off x="4953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Smiley Face 215"/>
            <p:cNvSpPr/>
            <p:nvPr/>
          </p:nvSpPr>
          <p:spPr>
            <a:xfrm>
              <a:off x="5105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Smiley Face 216"/>
            <p:cNvSpPr/>
            <p:nvPr/>
          </p:nvSpPr>
          <p:spPr>
            <a:xfrm>
              <a:off x="5257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Smiley Face 217"/>
            <p:cNvSpPr/>
            <p:nvPr/>
          </p:nvSpPr>
          <p:spPr>
            <a:xfrm>
              <a:off x="5410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Smiley Face 218"/>
            <p:cNvSpPr/>
            <p:nvPr/>
          </p:nvSpPr>
          <p:spPr>
            <a:xfrm>
              <a:off x="5562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0" name="Group 264"/>
          <p:cNvGrpSpPr/>
          <p:nvPr/>
        </p:nvGrpSpPr>
        <p:grpSpPr>
          <a:xfrm>
            <a:off x="5867401" y="4953000"/>
            <a:ext cx="1143000" cy="838200"/>
            <a:chOff x="5943600" y="5147846"/>
            <a:chExt cx="1143000" cy="838200"/>
          </a:xfrm>
        </p:grpSpPr>
        <p:sp>
          <p:nvSpPr>
            <p:cNvPr id="160" name="Smiley Face 159"/>
            <p:cNvSpPr/>
            <p:nvPr/>
          </p:nvSpPr>
          <p:spPr>
            <a:xfrm>
              <a:off x="6248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Smiley Face 219"/>
            <p:cNvSpPr/>
            <p:nvPr/>
          </p:nvSpPr>
          <p:spPr>
            <a:xfrm>
              <a:off x="59436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Smiley Face 220"/>
            <p:cNvSpPr/>
            <p:nvPr/>
          </p:nvSpPr>
          <p:spPr>
            <a:xfrm>
              <a:off x="65532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Smiley Face 221"/>
            <p:cNvSpPr/>
            <p:nvPr/>
          </p:nvSpPr>
          <p:spPr>
            <a:xfrm>
              <a:off x="66294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Smiley Face 222"/>
            <p:cNvSpPr/>
            <p:nvPr/>
          </p:nvSpPr>
          <p:spPr>
            <a:xfrm>
              <a:off x="60198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Smiley Face 223"/>
            <p:cNvSpPr/>
            <p:nvPr/>
          </p:nvSpPr>
          <p:spPr>
            <a:xfrm>
              <a:off x="64008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Smiley Face 224"/>
            <p:cNvSpPr/>
            <p:nvPr/>
          </p:nvSpPr>
          <p:spPr>
            <a:xfrm>
              <a:off x="60960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Smiley Face 225"/>
            <p:cNvSpPr/>
            <p:nvPr/>
          </p:nvSpPr>
          <p:spPr>
            <a:xfrm>
              <a:off x="67818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Smiley Face 226"/>
            <p:cNvSpPr/>
            <p:nvPr/>
          </p:nvSpPr>
          <p:spPr>
            <a:xfrm>
              <a:off x="6248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Smiley Face 227"/>
            <p:cNvSpPr/>
            <p:nvPr/>
          </p:nvSpPr>
          <p:spPr>
            <a:xfrm>
              <a:off x="6400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Smiley Face 228"/>
            <p:cNvSpPr/>
            <p:nvPr/>
          </p:nvSpPr>
          <p:spPr>
            <a:xfrm>
              <a:off x="6553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0" name="Smiley Face 229"/>
            <p:cNvSpPr/>
            <p:nvPr/>
          </p:nvSpPr>
          <p:spPr>
            <a:xfrm>
              <a:off x="6705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1" name="Smiley Face 230"/>
            <p:cNvSpPr/>
            <p:nvPr/>
          </p:nvSpPr>
          <p:spPr>
            <a:xfrm>
              <a:off x="6858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1" name="Group 263"/>
          <p:cNvGrpSpPr/>
          <p:nvPr/>
        </p:nvGrpSpPr>
        <p:grpSpPr>
          <a:xfrm>
            <a:off x="7162801" y="4953000"/>
            <a:ext cx="1143000" cy="838200"/>
            <a:chOff x="7239000" y="5147846"/>
            <a:chExt cx="1143000" cy="838200"/>
          </a:xfrm>
        </p:grpSpPr>
        <p:sp>
          <p:nvSpPr>
            <p:cNvPr id="232" name="Smiley Face 231"/>
            <p:cNvSpPr/>
            <p:nvPr/>
          </p:nvSpPr>
          <p:spPr>
            <a:xfrm>
              <a:off x="73914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3" name="Smiley Face 232"/>
            <p:cNvSpPr/>
            <p:nvPr/>
          </p:nvSpPr>
          <p:spPr>
            <a:xfrm>
              <a:off x="72390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4" name="Smiley Face 233"/>
            <p:cNvSpPr/>
            <p:nvPr/>
          </p:nvSpPr>
          <p:spPr>
            <a:xfrm>
              <a:off x="7848600" y="51478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5" name="Smiley Face 234"/>
            <p:cNvSpPr/>
            <p:nvPr/>
          </p:nvSpPr>
          <p:spPr>
            <a:xfrm>
              <a:off x="79248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6" name="Smiley Face 235"/>
            <p:cNvSpPr/>
            <p:nvPr/>
          </p:nvSpPr>
          <p:spPr>
            <a:xfrm>
              <a:off x="7315200" y="53002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7" name="Smiley Face 236"/>
            <p:cNvSpPr/>
            <p:nvPr/>
          </p:nvSpPr>
          <p:spPr>
            <a:xfrm>
              <a:off x="8001000" y="5452646"/>
              <a:ext cx="228600" cy="228600"/>
            </a:xfrm>
            <a:prstGeom prst="smileyFace">
              <a:avLst/>
            </a:prstGeom>
            <a:noFill/>
            <a:ln w="190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8" name="Smiley Face 237"/>
            <p:cNvSpPr/>
            <p:nvPr/>
          </p:nvSpPr>
          <p:spPr>
            <a:xfrm>
              <a:off x="73914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9" name="Smiley Face 238"/>
            <p:cNvSpPr/>
            <p:nvPr/>
          </p:nvSpPr>
          <p:spPr>
            <a:xfrm>
              <a:off x="8077200" y="56050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0" name="Smiley Face 239"/>
            <p:cNvSpPr/>
            <p:nvPr/>
          </p:nvSpPr>
          <p:spPr>
            <a:xfrm>
              <a:off x="75438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1" name="Smiley Face 240"/>
            <p:cNvSpPr/>
            <p:nvPr/>
          </p:nvSpPr>
          <p:spPr>
            <a:xfrm>
              <a:off x="76962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2" name="Smiley Face 241"/>
            <p:cNvSpPr/>
            <p:nvPr/>
          </p:nvSpPr>
          <p:spPr>
            <a:xfrm>
              <a:off x="78486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3" name="Smiley Face 242"/>
            <p:cNvSpPr/>
            <p:nvPr/>
          </p:nvSpPr>
          <p:spPr>
            <a:xfrm>
              <a:off x="80010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4" name="Smiley Face 243"/>
            <p:cNvSpPr/>
            <p:nvPr/>
          </p:nvSpPr>
          <p:spPr>
            <a:xfrm>
              <a:off x="8153400" y="57574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7" name="Smiley Face 246"/>
            <p:cNvSpPr/>
            <p:nvPr/>
          </p:nvSpPr>
          <p:spPr>
            <a:xfrm>
              <a:off x="7696200" y="5452646"/>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52" name="TextBox 251"/>
          <p:cNvSpPr txBox="1"/>
          <p:nvPr/>
        </p:nvSpPr>
        <p:spPr>
          <a:xfrm>
            <a:off x="3200400" y="5824954"/>
            <a:ext cx="1309269" cy="338554"/>
          </a:xfrm>
          <a:prstGeom prst="rect">
            <a:avLst/>
          </a:prstGeom>
          <a:noFill/>
        </p:spPr>
        <p:txBody>
          <a:bodyPr wrap="none" rtlCol="0">
            <a:spAutoFit/>
          </a:bodyPr>
          <a:lstStyle/>
          <a:p>
            <a:r>
              <a:rPr lang="en-US" sz="1600" b="1" dirty="0" smtClean="0"/>
              <a:t>Best Solution</a:t>
            </a:r>
            <a:endParaRPr lang="en-US" sz="1600" b="1" dirty="0"/>
          </a:p>
        </p:txBody>
      </p:sp>
      <p:grpSp>
        <p:nvGrpSpPr>
          <p:cNvPr id="42" name="Group 268"/>
          <p:cNvGrpSpPr/>
          <p:nvPr/>
        </p:nvGrpSpPr>
        <p:grpSpPr>
          <a:xfrm>
            <a:off x="3200401" y="1600200"/>
            <a:ext cx="1143000" cy="838200"/>
            <a:chOff x="3276600" y="1600200"/>
            <a:chExt cx="1143000" cy="838200"/>
          </a:xfrm>
        </p:grpSpPr>
        <p:sp>
          <p:nvSpPr>
            <p:cNvPr id="272" name="Smiley Face 271"/>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3" name="Smiley Face 282"/>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4" name="Smiley Face 283"/>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5" name="Smiley Face 284"/>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6" name="Smiley Face 285"/>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7" name="Smiley Face 286"/>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8" name="Smiley Face 287"/>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9" name="Smiley Face 288"/>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0" name="Smiley Face 289"/>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1" name="Smiley Face 290"/>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2" name="Smiley Face 291"/>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3" name="Smiley Face 292"/>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4" name="Smiley Face 293"/>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3" name="Group 294"/>
          <p:cNvGrpSpPr/>
          <p:nvPr/>
        </p:nvGrpSpPr>
        <p:grpSpPr>
          <a:xfrm>
            <a:off x="5791201" y="1600200"/>
            <a:ext cx="1143000" cy="838200"/>
            <a:chOff x="5867400" y="1600200"/>
            <a:chExt cx="1143000" cy="838200"/>
          </a:xfrm>
        </p:grpSpPr>
        <p:sp>
          <p:nvSpPr>
            <p:cNvPr id="296" name="Smiley Face 295"/>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7" name="Smiley Face 296"/>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8" name="Smiley Face 297"/>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9" name="Smiley Face 298"/>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4" name="Smiley Face 313"/>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5" name="Smiley Face 314"/>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9" name="Smiley Face 318"/>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0" name="Smiley Face 319"/>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1" name="Smiley Face 320"/>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2" name="Smiley Face 321"/>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3" name="Smiley Face 322"/>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4" name="Smiley Face 323"/>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5" name="Smiley Face 324"/>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4" name="Group 325"/>
          <p:cNvGrpSpPr/>
          <p:nvPr/>
        </p:nvGrpSpPr>
        <p:grpSpPr>
          <a:xfrm>
            <a:off x="3200401" y="3429000"/>
            <a:ext cx="1143000" cy="838200"/>
            <a:chOff x="3276600" y="1600200"/>
            <a:chExt cx="1143000" cy="838200"/>
          </a:xfrm>
        </p:grpSpPr>
        <p:sp>
          <p:nvSpPr>
            <p:cNvPr id="327" name="Smiley Face 326"/>
            <p:cNvSpPr/>
            <p:nvPr/>
          </p:nvSpPr>
          <p:spPr>
            <a:xfrm>
              <a:off x="3276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8" name="Smiley Face 327"/>
            <p:cNvSpPr/>
            <p:nvPr/>
          </p:nvSpPr>
          <p:spPr>
            <a:xfrm>
              <a:off x="3886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9" name="Smiley Face 328"/>
            <p:cNvSpPr/>
            <p:nvPr/>
          </p:nvSpPr>
          <p:spPr>
            <a:xfrm>
              <a:off x="33528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0" name="Smiley Face 329"/>
            <p:cNvSpPr/>
            <p:nvPr/>
          </p:nvSpPr>
          <p:spPr>
            <a:xfrm>
              <a:off x="39624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1" name="Smiley Face 330"/>
            <p:cNvSpPr/>
            <p:nvPr/>
          </p:nvSpPr>
          <p:spPr>
            <a:xfrm>
              <a:off x="34290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2" name="Smiley Face 331"/>
            <p:cNvSpPr/>
            <p:nvPr/>
          </p:nvSpPr>
          <p:spPr>
            <a:xfrm>
              <a:off x="40386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3" name="Smiley Face 332"/>
            <p:cNvSpPr/>
            <p:nvPr/>
          </p:nvSpPr>
          <p:spPr>
            <a:xfrm>
              <a:off x="35052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4" name="Smiley Face 333"/>
            <p:cNvSpPr/>
            <p:nvPr/>
          </p:nvSpPr>
          <p:spPr>
            <a:xfrm>
              <a:off x="41148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5" name="Smiley Face 334"/>
            <p:cNvSpPr/>
            <p:nvPr/>
          </p:nvSpPr>
          <p:spPr>
            <a:xfrm>
              <a:off x="3581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6" name="Smiley Face 335"/>
            <p:cNvSpPr/>
            <p:nvPr/>
          </p:nvSpPr>
          <p:spPr>
            <a:xfrm>
              <a:off x="3733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7" name="Smiley Face 336"/>
            <p:cNvSpPr/>
            <p:nvPr/>
          </p:nvSpPr>
          <p:spPr>
            <a:xfrm>
              <a:off x="3886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8" name="Smiley Face 337"/>
            <p:cNvSpPr/>
            <p:nvPr/>
          </p:nvSpPr>
          <p:spPr>
            <a:xfrm>
              <a:off x="4038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9" name="Smiley Face 338"/>
            <p:cNvSpPr/>
            <p:nvPr/>
          </p:nvSpPr>
          <p:spPr>
            <a:xfrm>
              <a:off x="4191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5" name="Group 339"/>
          <p:cNvGrpSpPr/>
          <p:nvPr/>
        </p:nvGrpSpPr>
        <p:grpSpPr>
          <a:xfrm>
            <a:off x="4495801" y="3429000"/>
            <a:ext cx="1143000" cy="838200"/>
            <a:chOff x="5867400" y="1600200"/>
            <a:chExt cx="1143000" cy="838200"/>
          </a:xfrm>
        </p:grpSpPr>
        <p:sp>
          <p:nvSpPr>
            <p:cNvPr id="341" name="Smiley Face 340"/>
            <p:cNvSpPr/>
            <p:nvPr/>
          </p:nvSpPr>
          <p:spPr>
            <a:xfrm>
              <a:off x="58674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2" name="Smiley Face 341"/>
            <p:cNvSpPr/>
            <p:nvPr/>
          </p:nvSpPr>
          <p:spPr>
            <a:xfrm>
              <a:off x="60198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3" name="Smiley Face 342"/>
            <p:cNvSpPr/>
            <p:nvPr/>
          </p:nvSpPr>
          <p:spPr>
            <a:xfrm>
              <a:off x="61722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4" name="Smiley Face 343"/>
            <p:cNvSpPr/>
            <p:nvPr/>
          </p:nvSpPr>
          <p:spPr>
            <a:xfrm>
              <a:off x="63246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5" name="Smiley Face 344"/>
            <p:cNvSpPr/>
            <p:nvPr/>
          </p:nvSpPr>
          <p:spPr>
            <a:xfrm>
              <a:off x="6477000" y="1600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6" name="Smiley Face 345"/>
            <p:cNvSpPr/>
            <p:nvPr/>
          </p:nvSpPr>
          <p:spPr>
            <a:xfrm>
              <a:off x="6553200" y="1752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7" name="Smiley Face 346"/>
            <p:cNvSpPr/>
            <p:nvPr/>
          </p:nvSpPr>
          <p:spPr>
            <a:xfrm>
              <a:off x="6629400" y="1905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8" name="Smiley Face 347"/>
            <p:cNvSpPr/>
            <p:nvPr/>
          </p:nvSpPr>
          <p:spPr>
            <a:xfrm>
              <a:off x="6705600" y="2057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9" name="Smiley Face 348"/>
            <p:cNvSpPr/>
            <p:nvPr/>
          </p:nvSpPr>
          <p:spPr>
            <a:xfrm>
              <a:off x="61722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0" name="Smiley Face 349"/>
            <p:cNvSpPr/>
            <p:nvPr/>
          </p:nvSpPr>
          <p:spPr>
            <a:xfrm>
              <a:off x="63246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1" name="Smiley Face 350"/>
            <p:cNvSpPr/>
            <p:nvPr/>
          </p:nvSpPr>
          <p:spPr>
            <a:xfrm>
              <a:off x="64770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2" name="Smiley Face 351"/>
            <p:cNvSpPr/>
            <p:nvPr/>
          </p:nvSpPr>
          <p:spPr>
            <a:xfrm>
              <a:off x="66294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3" name="Smiley Face 352"/>
            <p:cNvSpPr/>
            <p:nvPr/>
          </p:nvSpPr>
          <p:spPr>
            <a:xfrm>
              <a:off x="6781800" y="2209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46" name="Group 353"/>
          <p:cNvGrpSpPr/>
          <p:nvPr/>
        </p:nvGrpSpPr>
        <p:grpSpPr>
          <a:xfrm>
            <a:off x="5791201" y="3429000"/>
            <a:ext cx="1143000" cy="838200"/>
            <a:chOff x="5867400" y="3429000"/>
            <a:chExt cx="1143000" cy="838200"/>
          </a:xfrm>
        </p:grpSpPr>
        <p:sp>
          <p:nvSpPr>
            <p:cNvPr id="355" name="Smiley Face 354"/>
            <p:cNvSpPr/>
            <p:nvPr/>
          </p:nvSpPr>
          <p:spPr>
            <a:xfrm>
              <a:off x="60198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6" name="Smiley Face 355"/>
            <p:cNvSpPr/>
            <p:nvPr/>
          </p:nvSpPr>
          <p:spPr>
            <a:xfrm>
              <a:off x="58674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7" name="Smiley Face 356"/>
            <p:cNvSpPr/>
            <p:nvPr/>
          </p:nvSpPr>
          <p:spPr>
            <a:xfrm>
              <a:off x="6477000" y="34290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8" name="Smiley Face 357"/>
            <p:cNvSpPr/>
            <p:nvPr/>
          </p:nvSpPr>
          <p:spPr>
            <a:xfrm>
              <a:off x="65532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9" name="Smiley Face 358"/>
            <p:cNvSpPr/>
            <p:nvPr/>
          </p:nvSpPr>
          <p:spPr>
            <a:xfrm>
              <a:off x="5943600" y="35814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0" name="Smiley Face 359"/>
            <p:cNvSpPr/>
            <p:nvPr/>
          </p:nvSpPr>
          <p:spPr>
            <a:xfrm>
              <a:off x="66294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1" name="Smiley Face 360"/>
            <p:cNvSpPr/>
            <p:nvPr/>
          </p:nvSpPr>
          <p:spPr>
            <a:xfrm>
              <a:off x="6019800" y="37338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2" name="Smiley Face 361"/>
            <p:cNvSpPr/>
            <p:nvPr/>
          </p:nvSpPr>
          <p:spPr>
            <a:xfrm>
              <a:off x="6705600" y="38862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3" name="Smiley Face 362"/>
            <p:cNvSpPr/>
            <p:nvPr/>
          </p:nvSpPr>
          <p:spPr>
            <a:xfrm>
              <a:off x="61722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4" name="Smiley Face 363"/>
            <p:cNvSpPr/>
            <p:nvPr/>
          </p:nvSpPr>
          <p:spPr>
            <a:xfrm>
              <a:off x="63246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5" name="Smiley Face 364"/>
            <p:cNvSpPr/>
            <p:nvPr/>
          </p:nvSpPr>
          <p:spPr>
            <a:xfrm>
              <a:off x="64770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6" name="Smiley Face 365"/>
            <p:cNvSpPr/>
            <p:nvPr/>
          </p:nvSpPr>
          <p:spPr>
            <a:xfrm>
              <a:off x="66294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7" name="Smiley Face 366"/>
            <p:cNvSpPr/>
            <p:nvPr/>
          </p:nvSpPr>
          <p:spPr>
            <a:xfrm>
              <a:off x="6781800" y="4038600"/>
              <a:ext cx="228600" cy="22860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368" name="Right Arrow 367"/>
          <p:cNvSpPr/>
          <p:nvPr/>
        </p:nvSpPr>
        <p:spPr>
          <a:xfrm rot="5400000">
            <a:off x="6591301" y="3467100"/>
            <a:ext cx="3962400" cy="685800"/>
          </a:xfrm>
          <a:prstGeom prst="rightArrow">
            <a:avLst>
              <a:gd name="adj1" fmla="val 50000"/>
              <a:gd name="adj2" fmla="val 146970"/>
            </a:avLst>
          </a:prstGeom>
          <a:gradFill>
            <a:gsLst>
              <a:gs pos="0">
                <a:srgbClr val="5E9EFF"/>
              </a:gs>
              <a:gs pos="39999">
                <a:srgbClr val="85C2FF"/>
              </a:gs>
              <a:gs pos="70000">
                <a:srgbClr val="C4D6EB"/>
              </a:gs>
              <a:gs pos="100000">
                <a:srgbClr val="FFEBFA"/>
              </a:gs>
            </a:gsLst>
            <a:lin ang="10800000" scaled="0"/>
          </a:gradFill>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smtClean="0">
                <a:solidFill>
                  <a:schemeClr val="tx1"/>
                </a:solidFill>
              </a:rPr>
              <a:t>Generations / </a:t>
            </a:r>
            <a:r>
              <a:rPr lang="en-US" sz="1600" b="1" dirty="0" err="1" smtClean="0">
                <a:solidFill>
                  <a:schemeClr val="tx1"/>
                </a:solidFill>
              </a:rPr>
              <a:t>Epocs</a:t>
            </a:r>
            <a:endParaRPr lang="en-US" sz="16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wipe(left)">
                                      <p:cBhvr>
                                        <p:cTn id="7" dur="500"/>
                                        <p:tgtEl>
                                          <p:spTgt spid="18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2875 -0.00533 L -3.33333E-6 3.69822E-6 " pathEditMode="relative" rAng="0" ptsTypes="AA">
                                      <p:cBhvr>
                                        <p:cTn id="12" dur="500" fill="hold"/>
                                        <p:tgtEl>
                                          <p:spTgt spid="30"/>
                                        </p:tgtEl>
                                        <p:attrNameLst>
                                          <p:attrName>ppt_x</p:attrName>
                                          <p:attrName>ppt_y</p:attrName>
                                        </p:attrNameLst>
                                      </p:cBhvr>
                                      <p:rCtr x="144" y="3"/>
                                    </p:animMotion>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0" presetClass="path" presetSubtype="0" accel="50000" decel="50000" fill="hold" nodeType="withEffect">
                                  <p:stCondLst>
                                    <p:cond delay="0"/>
                                  </p:stCondLst>
                                  <p:childTnLst>
                                    <p:animMotion origin="layout" path="M -0.42917 3.69822E-6 L 0 3.69822E-6 " pathEditMode="relative" rAng="0" ptsTypes="AA">
                                      <p:cBhvr>
                                        <p:cTn id="17" dur="500" fill="hold"/>
                                        <p:tgtEl>
                                          <p:spTgt spid="31"/>
                                        </p:tgtEl>
                                        <p:attrNameLst>
                                          <p:attrName>ppt_x</p:attrName>
                                          <p:attrName>ppt_y</p:attrName>
                                        </p:attrNameLst>
                                      </p:cBhvr>
                                      <p:rCtr x="215" y="0"/>
                                    </p:animMotion>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0.57084 -0.00555 L 3.33333E-6 -4.44444E-6 " pathEditMode="relative" rAng="0" ptsTypes="AA">
                                      <p:cBhvr>
                                        <p:cTn id="22" dur="500" fill="hold"/>
                                        <p:tgtEl>
                                          <p:spTgt spid="32"/>
                                        </p:tgtEl>
                                        <p:attrNameLst>
                                          <p:attrName>ppt_x</p:attrName>
                                          <p:attrName>ppt_y</p:attrName>
                                        </p:attrNameLst>
                                      </p:cBhvr>
                                      <p:rCtr x="285" y="3"/>
                                    </p:animMotion>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0" presetClass="path" presetSubtype="0" accel="50000" decel="50000" fill="hold" nodeType="withEffect">
                                  <p:stCondLst>
                                    <p:cond delay="0"/>
                                  </p:stCondLst>
                                  <p:childTnLst>
                                    <p:animMotion origin="layout" path="M -0.7125 -0.00556 L -3.33333E-6 3.69822E-6 " pathEditMode="relative" rAng="0" ptsTypes="AA">
                                      <p:cBhvr>
                                        <p:cTn id="27" dur="500" fill="hold"/>
                                        <p:tgtEl>
                                          <p:spTgt spid="33"/>
                                        </p:tgtEl>
                                        <p:attrNameLst>
                                          <p:attrName>ppt_x</p:attrName>
                                          <p:attrName>ppt_y</p:attrName>
                                        </p:attrNameLst>
                                      </p:cBhvr>
                                      <p:rCtr x="356" y="3"/>
                                    </p:animMotion>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2"/>
                                        </p:tgtEl>
                                        <p:attrNameLst>
                                          <p:attrName>style.visibility</p:attrName>
                                        </p:attrNameLst>
                                      </p:cBhvr>
                                      <p:to>
                                        <p:strVal val="visible"/>
                                      </p:to>
                                    </p:set>
                                    <p:animEffect transition="in" filter="wipe(left)">
                                      <p:cBhvr>
                                        <p:cTn id="32" dur="500"/>
                                        <p:tgtEl>
                                          <p:spTgt spid="182"/>
                                        </p:tgtEl>
                                      </p:cBhvr>
                                    </p:animEffect>
                                  </p:childTnLst>
                                </p:cTn>
                              </p:par>
                            </p:childTnLst>
                          </p:cTn>
                        </p:par>
                        <p:par>
                          <p:cTn id="33" fill="hold">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184"/>
                                        </p:tgtEl>
                                        <p:attrNameLst>
                                          <p:attrName>style.visibility</p:attrName>
                                        </p:attrNameLst>
                                      </p:cBhvr>
                                      <p:to>
                                        <p:strVal val="visible"/>
                                      </p:to>
                                    </p:set>
                                    <p:animEffect transition="in" filter="wipe(up)">
                                      <p:cBhvr>
                                        <p:cTn id="36" dur="500"/>
                                        <p:tgtEl>
                                          <p:spTgt spid="184"/>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185"/>
                                        </p:tgtEl>
                                        <p:attrNameLst>
                                          <p:attrName>style.visibility</p:attrName>
                                        </p:attrNameLst>
                                      </p:cBhvr>
                                      <p:to>
                                        <p:strVal val="visible"/>
                                      </p:to>
                                    </p:set>
                                    <p:animEffect transition="in" filter="wipe(up)">
                                      <p:cBhvr>
                                        <p:cTn id="40" dur="500"/>
                                        <p:tgtEl>
                                          <p:spTgt spid="185"/>
                                        </p:tgtEl>
                                      </p:cBhvr>
                                    </p:animEffect>
                                  </p:childTnLst>
                                </p:cTn>
                              </p:par>
                            </p:childTnLst>
                          </p:cTn>
                        </p:par>
                        <p:par>
                          <p:cTn id="41" fill="hold">
                            <p:stCondLst>
                              <p:cond delay="1500"/>
                            </p:stCondLst>
                            <p:childTnLst>
                              <p:par>
                                <p:cTn id="42" presetID="22" presetClass="entr" presetSubtype="1" fill="hold" grpId="0" nodeType="afterEffect">
                                  <p:stCondLst>
                                    <p:cond delay="0"/>
                                  </p:stCondLst>
                                  <p:childTnLst>
                                    <p:set>
                                      <p:cBhvr>
                                        <p:cTn id="43" dur="1" fill="hold">
                                          <p:stCondLst>
                                            <p:cond delay="0"/>
                                          </p:stCondLst>
                                        </p:cTn>
                                        <p:tgtEl>
                                          <p:spTgt spid="186"/>
                                        </p:tgtEl>
                                        <p:attrNameLst>
                                          <p:attrName>style.visibility</p:attrName>
                                        </p:attrNameLst>
                                      </p:cBhvr>
                                      <p:to>
                                        <p:strVal val="visible"/>
                                      </p:to>
                                    </p:set>
                                    <p:animEffect transition="in" filter="wipe(up)">
                                      <p:cBhvr>
                                        <p:cTn id="44" dur="500"/>
                                        <p:tgtEl>
                                          <p:spTgt spid="186"/>
                                        </p:tgtEl>
                                      </p:cBhvr>
                                    </p:animEffect>
                                  </p:childTnLst>
                                </p:cTn>
                              </p:par>
                            </p:childTnLst>
                          </p:cTn>
                        </p:par>
                        <p:par>
                          <p:cTn id="45" fill="hold">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187"/>
                                        </p:tgtEl>
                                        <p:attrNameLst>
                                          <p:attrName>style.visibility</p:attrName>
                                        </p:attrNameLst>
                                      </p:cBhvr>
                                      <p:to>
                                        <p:strVal val="visible"/>
                                      </p:to>
                                    </p:set>
                                    <p:animEffect transition="in" filter="wipe(up)">
                                      <p:cBhvr>
                                        <p:cTn id="48" dur="500"/>
                                        <p:tgtEl>
                                          <p:spTgt spid="18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88"/>
                                        </p:tgtEl>
                                        <p:attrNameLst>
                                          <p:attrName>style.visibility</p:attrName>
                                        </p:attrNameLst>
                                      </p:cBhvr>
                                      <p:to>
                                        <p:strVal val="visible"/>
                                      </p:to>
                                    </p:set>
                                    <p:animEffect transition="in" filter="wipe(left)">
                                      <p:cBhvr>
                                        <p:cTn id="53" dur="500"/>
                                        <p:tgtEl>
                                          <p:spTgt spid="188"/>
                                        </p:tgtEl>
                                      </p:cBhvr>
                                    </p:animEffec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par>
                          <p:cTn id="59" fill="hold">
                            <p:stCondLst>
                              <p:cond delay="500"/>
                            </p:stCondLst>
                            <p:childTnLst>
                              <p:par>
                                <p:cTn id="60" presetID="0" presetClass="path" presetSubtype="0" accel="50000" decel="50000" fill="hold" nodeType="afterEffect">
                                  <p:stCondLst>
                                    <p:cond delay="0"/>
                                  </p:stCondLst>
                                  <p:childTnLst>
                                    <p:animMotion origin="layout" path="M -3.33333E-6 -4.44444E-6 L -3.33333E-6 0.26112 " pathEditMode="relative" rAng="0" ptsTypes="AA">
                                      <p:cBhvr>
                                        <p:cTn id="61" dur="500" fill="hold"/>
                                        <p:tgtEl>
                                          <p:spTgt spid="42"/>
                                        </p:tgtEl>
                                        <p:attrNameLst>
                                          <p:attrName>ppt_x</p:attrName>
                                          <p:attrName>ppt_y</p:attrName>
                                        </p:attrNameLst>
                                      </p:cBhvr>
                                      <p:rCtr x="0" y="131"/>
                                    </p:animMotion>
                                  </p:childTnLst>
                                </p:cTn>
                              </p:par>
                              <p:par>
                                <p:cTn id="62" presetID="0" presetClass="path" presetSubtype="0" accel="50000" decel="50000" fill="hold" nodeType="withEffect">
                                  <p:stCondLst>
                                    <p:cond delay="0"/>
                                  </p:stCondLst>
                                  <p:childTnLst>
                                    <p:animMotion origin="layout" path="M 3.33333E-6 -4.44444E-6 L -0.14584 0.26112 " pathEditMode="relative" rAng="0" ptsTypes="AA">
                                      <p:cBhvr>
                                        <p:cTn id="63" dur="500" fill="hold"/>
                                        <p:tgtEl>
                                          <p:spTgt spid="43"/>
                                        </p:tgtEl>
                                        <p:attrNameLst>
                                          <p:attrName>ppt_x</p:attrName>
                                          <p:attrName>ppt_y</p:attrName>
                                        </p:attrNameLst>
                                      </p:cBhvr>
                                      <p:rCtr x="-73" y="131"/>
                                    </p:animMotion>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par>
                          <p:cTn id="71" fill="hold">
                            <p:stCondLst>
                              <p:cond delay="1500"/>
                            </p:stCondLst>
                            <p:childTnLst>
                              <p:par>
                                <p:cTn id="72" presetID="10" presetClass="exit" presetSubtype="0" fill="hold" nodeType="afterEffect">
                                  <p:stCondLst>
                                    <p:cond delay="0"/>
                                  </p:stCondLst>
                                  <p:childTnLst>
                                    <p:animEffect transition="out" filter="fade">
                                      <p:cBhvr>
                                        <p:cTn id="73" dur="500"/>
                                        <p:tgtEl>
                                          <p:spTgt spid="42"/>
                                        </p:tgtEl>
                                      </p:cBhvr>
                                    </p:animEffect>
                                    <p:set>
                                      <p:cBhvr>
                                        <p:cTn id="74" dur="1" fill="hold">
                                          <p:stCondLst>
                                            <p:cond delay="499"/>
                                          </p:stCondLst>
                                        </p:cTn>
                                        <p:tgtEl>
                                          <p:spTgt spid="42"/>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43"/>
                                        </p:tgtEl>
                                      </p:cBhvr>
                                    </p:animEffect>
                                    <p:set>
                                      <p:cBhvr>
                                        <p:cTn id="77" dur="1" fill="hold">
                                          <p:stCondLst>
                                            <p:cond delay="499"/>
                                          </p:stCondLst>
                                        </p:cTn>
                                        <p:tgtEl>
                                          <p:spTgt spid="4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43"/>
                                        </p:tgtEl>
                                        <p:attrNameLst>
                                          <p:attrName>style.visibility</p:attrName>
                                        </p:attrNameLst>
                                      </p:cBhvr>
                                      <p:to>
                                        <p:strVal val="visible"/>
                                      </p:to>
                                    </p:set>
                                    <p:animEffect transition="in" filter="wipe(left)">
                                      <p:cBhvr>
                                        <p:cTn id="82" dur="500"/>
                                        <p:tgtEl>
                                          <p:spTgt spid="14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51"/>
                                        </p:tgtEl>
                                        <p:attrNameLst>
                                          <p:attrName>style.visibility</p:attrName>
                                        </p:attrNameLst>
                                      </p:cBhvr>
                                      <p:to>
                                        <p:strVal val="visible"/>
                                      </p:to>
                                    </p:set>
                                    <p:animEffect transition="in" filter="wipe(left)">
                                      <p:cBhvr>
                                        <p:cTn id="86" dur="500"/>
                                        <p:tgtEl>
                                          <p:spTgt spid="151"/>
                                        </p:tgtEl>
                                      </p:cBhvr>
                                    </p:animEffect>
                                  </p:childTnLst>
                                </p:cTn>
                              </p:par>
                            </p:childTnLst>
                          </p:cTn>
                        </p:par>
                        <p:par>
                          <p:cTn id="87" fill="hold">
                            <p:stCondLst>
                              <p:cond delay="1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1500"/>
                            </p:stCondLst>
                            <p:childTnLst>
                              <p:par>
                                <p:cTn id="92" presetID="1" presetClass="entr" presetSubtype="0"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childTnLst>
                                </p:cTn>
                              </p:par>
                            </p:childTnLst>
                          </p:cTn>
                        </p:par>
                        <p:par>
                          <p:cTn id="94" fill="hold">
                            <p:stCondLst>
                              <p:cond delay="1500"/>
                            </p:stCondLst>
                            <p:childTnLst>
                              <p:par>
                                <p:cTn id="95" presetID="0" presetClass="path" presetSubtype="0" accel="50000" decel="50000" fill="hold" nodeType="afterEffect">
                                  <p:stCondLst>
                                    <p:cond delay="0"/>
                                  </p:stCondLst>
                                  <p:childTnLst>
                                    <p:animMotion origin="layout" path="M 3.33333E-6 -0.00555 L 0.28333 -2.22222E-6 " pathEditMode="relative" rAng="0" ptsTypes="AA">
                                      <p:cBhvr>
                                        <p:cTn id="96" dur="2000" fill="hold"/>
                                        <p:tgtEl>
                                          <p:spTgt spid="44"/>
                                        </p:tgtEl>
                                        <p:attrNameLst>
                                          <p:attrName>ppt_x</p:attrName>
                                          <p:attrName>ppt_y</p:attrName>
                                        </p:attrNameLst>
                                      </p:cBhvr>
                                      <p:rCtr x="142" y="3"/>
                                    </p:animMotion>
                                  </p:childTnLst>
                                </p:cTn>
                              </p:par>
                              <p:par>
                                <p:cTn id="97" presetID="1" presetClass="entr" presetSubtype="0" fill="hold" nodeType="with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par>
                                <p:cTn id="99" presetID="0" presetClass="path" presetSubtype="0" accel="50000" decel="50000" fill="hold" nodeType="withEffect">
                                  <p:stCondLst>
                                    <p:cond delay="0"/>
                                  </p:stCondLst>
                                  <p:childTnLst>
                                    <p:animMotion origin="layout" path="M -3.33333E-6 4.44444E-6 L 0.14167 4.44444E-6 " pathEditMode="relative" rAng="0" ptsTypes="AA">
                                      <p:cBhvr>
                                        <p:cTn id="100" dur="2000" fill="hold"/>
                                        <p:tgtEl>
                                          <p:spTgt spid="45"/>
                                        </p:tgtEl>
                                        <p:attrNameLst>
                                          <p:attrName>ppt_x</p:attrName>
                                          <p:attrName>ppt_y</p:attrName>
                                        </p:attrNameLst>
                                      </p:cBhvr>
                                      <p:rCtr x="71" y="0"/>
                                    </p:animMotion>
                                  </p:childTnLst>
                                </p:cTn>
                              </p:par>
                            </p:childTnLst>
                          </p:cTn>
                        </p:par>
                        <p:par>
                          <p:cTn id="101" fill="hold">
                            <p:stCondLst>
                              <p:cond delay="3500"/>
                            </p:stCondLst>
                            <p:childTnLst>
                              <p:par>
                                <p:cTn id="102" presetID="22" presetClass="entr" presetSubtype="8" fill="hold" grpId="0"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4000"/>
                            </p:stCondLst>
                            <p:childTnLst>
                              <p:par>
                                <p:cTn id="106" presetID="22" presetClass="entr" presetSubtype="8" fill="hold" grpId="0" nodeType="afterEffect">
                                  <p:stCondLst>
                                    <p:cond delay="0"/>
                                  </p:stCondLst>
                                  <p:childTnLst>
                                    <p:set>
                                      <p:cBhvr>
                                        <p:cTn id="107" dur="1" fill="hold">
                                          <p:stCondLst>
                                            <p:cond delay="0"/>
                                          </p:stCondLst>
                                        </p:cTn>
                                        <p:tgtEl>
                                          <p:spTgt spid="316"/>
                                        </p:tgtEl>
                                        <p:attrNameLst>
                                          <p:attrName>style.visibility</p:attrName>
                                        </p:attrNameLst>
                                      </p:cBhvr>
                                      <p:to>
                                        <p:strVal val="visible"/>
                                      </p:to>
                                    </p:set>
                                    <p:animEffect transition="in" filter="wipe(left)">
                                      <p:cBhvr>
                                        <p:cTn id="108" dur="500"/>
                                        <p:tgtEl>
                                          <p:spTgt spid="316"/>
                                        </p:tgtEl>
                                      </p:cBhvr>
                                    </p:animEffect>
                                  </p:childTnLst>
                                </p:cTn>
                              </p:par>
                            </p:childTnLst>
                          </p:cTn>
                        </p:par>
                        <p:par>
                          <p:cTn id="109" fill="hold">
                            <p:stCondLst>
                              <p:cond delay="4500"/>
                            </p:stCondLst>
                            <p:childTnLst>
                              <p:par>
                                <p:cTn id="110" presetID="10" presetClass="entr" presetSubtype="0" fill="hold"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500"/>
                                        <p:tgtEl>
                                          <p:spTgt spid="36"/>
                                        </p:tgtEl>
                                      </p:cBhvr>
                                    </p:animEffect>
                                  </p:childTnLst>
                                </p:cTn>
                              </p:par>
                            </p:childTnLst>
                          </p:cTn>
                        </p:par>
                        <p:par>
                          <p:cTn id="113" fill="hold">
                            <p:stCondLst>
                              <p:cond delay="5000"/>
                            </p:stCondLst>
                            <p:childTnLst>
                              <p:par>
                                <p:cTn id="114" presetID="10" presetClass="exit" presetSubtype="0" fill="hold" nodeType="afterEffect">
                                  <p:stCondLst>
                                    <p:cond delay="0"/>
                                  </p:stCondLst>
                                  <p:childTnLst>
                                    <p:animEffect transition="out" filter="fade">
                                      <p:cBhvr>
                                        <p:cTn id="115" dur="500"/>
                                        <p:tgtEl>
                                          <p:spTgt spid="44"/>
                                        </p:tgtEl>
                                      </p:cBhvr>
                                    </p:animEffect>
                                    <p:set>
                                      <p:cBhvr>
                                        <p:cTn id="116" dur="1" fill="hold">
                                          <p:stCondLst>
                                            <p:cond delay="499"/>
                                          </p:stCondLst>
                                        </p:cTn>
                                        <p:tgtEl>
                                          <p:spTgt spid="44"/>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45"/>
                                        </p:tgtEl>
                                      </p:cBhvr>
                                    </p:animEffect>
                                    <p:set>
                                      <p:cBhvr>
                                        <p:cTn id="119" dur="1" fill="hold">
                                          <p:stCondLst>
                                            <p:cond delay="499"/>
                                          </p:stCondLst>
                                        </p:cTn>
                                        <p:tgtEl>
                                          <p:spTgt spid="45"/>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155"/>
                                        </p:tgtEl>
                                        <p:attrNameLst>
                                          <p:attrName>style.visibility</p:attrName>
                                        </p:attrNameLst>
                                      </p:cBhvr>
                                      <p:to>
                                        <p:strVal val="visible"/>
                                      </p:to>
                                    </p:set>
                                    <p:animEffect transition="in" filter="wipe(left)">
                                      <p:cBhvr>
                                        <p:cTn id="124" dur="500"/>
                                        <p:tgtEl>
                                          <p:spTgt spid="155"/>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317"/>
                                        </p:tgtEl>
                                        <p:attrNameLst>
                                          <p:attrName>style.visibility</p:attrName>
                                        </p:attrNameLst>
                                      </p:cBhvr>
                                      <p:to>
                                        <p:strVal val="visible"/>
                                      </p:to>
                                    </p:set>
                                    <p:animEffect transition="in" filter="wipe(left)">
                                      <p:cBhvr>
                                        <p:cTn id="128" dur="500"/>
                                        <p:tgtEl>
                                          <p:spTgt spid="317"/>
                                        </p:tgtEl>
                                      </p:cBhvr>
                                    </p:animEffect>
                                  </p:childTnLst>
                                </p:cTn>
                              </p:par>
                              <p:par>
                                <p:cTn id="129" presetID="10" presetClass="entr" presetSubtype="0" fill="hold" nodeType="with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500"/>
                                        <p:tgtEl>
                                          <p:spTgt spid="46"/>
                                        </p:tgtEl>
                                      </p:cBhvr>
                                    </p:animEffect>
                                  </p:childTnLst>
                                </p:cTn>
                              </p:par>
                            </p:childTnLst>
                          </p:cTn>
                        </p:par>
                        <p:par>
                          <p:cTn id="132" fill="hold">
                            <p:stCondLst>
                              <p:cond delay="1000"/>
                            </p:stCondLst>
                            <p:childTnLst>
                              <p:par>
                                <p:cTn id="133" presetID="0" presetClass="path" presetSubtype="0" accel="50000" decel="50000" fill="hold" nodeType="afterEffect">
                                  <p:stCondLst>
                                    <p:cond delay="0"/>
                                  </p:stCondLst>
                                  <p:childTnLst>
                                    <p:animMotion origin="layout" path="M 3.33333E-6 -1.11111E-6 L 0.13993 -1.11111E-6 " pathEditMode="relative" rAng="0" ptsTypes="AA">
                                      <p:cBhvr>
                                        <p:cTn id="134" dur="500" fill="hold"/>
                                        <p:tgtEl>
                                          <p:spTgt spid="46"/>
                                        </p:tgtEl>
                                        <p:attrNameLst>
                                          <p:attrName>ppt_x</p:attrName>
                                          <p:attrName>ppt_y</p:attrName>
                                        </p:attrNameLst>
                                      </p:cBhvr>
                                      <p:rCtr x="70" y="0"/>
                                    </p:animMotion>
                                  </p:childTnLst>
                                </p:cTn>
                              </p:par>
                            </p:childTnLst>
                          </p:cTn>
                        </p:par>
                        <p:par>
                          <p:cTn id="135" fill="hold">
                            <p:stCondLst>
                              <p:cond delay="1500"/>
                            </p:stCondLst>
                            <p:childTnLst>
                              <p:par>
                                <p:cTn id="136" presetID="10" presetClass="entr" presetSubtype="0" fill="hold" nodeType="afterEffect">
                                  <p:stCondLst>
                                    <p:cond delay="0"/>
                                  </p:stCondLst>
                                  <p:childTnLst>
                                    <p:set>
                                      <p:cBhvr>
                                        <p:cTn id="137" dur="1" fill="hold">
                                          <p:stCondLst>
                                            <p:cond delay="0"/>
                                          </p:stCondLst>
                                        </p:cTn>
                                        <p:tgtEl>
                                          <p:spTgt spid="37"/>
                                        </p:tgtEl>
                                        <p:attrNameLst>
                                          <p:attrName>style.visibility</p:attrName>
                                        </p:attrNameLst>
                                      </p:cBhvr>
                                      <p:to>
                                        <p:strVal val="visible"/>
                                      </p:to>
                                    </p:set>
                                    <p:animEffect transition="in" filter="fade">
                                      <p:cBhvr>
                                        <p:cTn id="138" dur="500"/>
                                        <p:tgtEl>
                                          <p:spTgt spid="37"/>
                                        </p:tgtEl>
                                      </p:cBhvr>
                                    </p:animEffect>
                                  </p:childTnLst>
                                </p:cTn>
                              </p:par>
                            </p:childTnLst>
                          </p:cTn>
                        </p:par>
                        <p:par>
                          <p:cTn id="139" fill="hold">
                            <p:stCondLst>
                              <p:cond delay="2000"/>
                            </p:stCondLst>
                            <p:childTnLst>
                              <p:par>
                                <p:cTn id="140" presetID="10" presetClass="exit" presetSubtype="0" fill="hold" nodeType="afterEffect">
                                  <p:stCondLst>
                                    <p:cond delay="0"/>
                                  </p:stCondLst>
                                  <p:childTnLst>
                                    <p:animEffect transition="out" filter="fade">
                                      <p:cBhvr>
                                        <p:cTn id="141" dur="500"/>
                                        <p:tgtEl>
                                          <p:spTgt spid="46"/>
                                        </p:tgtEl>
                                      </p:cBhvr>
                                    </p:animEffect>
                                    <p:set>
                                      <p:cBhvr>
                                        <p:cTn id="142" dur="1" fill="hold">
                                          <p:stCondLst>
                                            <p:cond delay="499"/>
                                          </p:stCondLst>
                                        </p:cTn>
                                        <p:tgtEl>
                                          <p:spTgt spid="46"/>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2" presetClass="entr" presetSubtype="2" fill="hold" grpId="0" nodeType="clickEffect">
                                  <p:stCondLst>
                                    <p:cond delay="0"/>
                                  </p:stCondLst>
                                  <p:childTnLst>
                                    <p:set>
                                      <p:cBhvr>
                                        <p:cTn id="146" dur="1" fill="hold">
                                          <p:stCondLst>
                                            <p:cond delay="0"/>
                                          </p:stCondLst>
                                        </p:cTn>
                                        <p:tgtEl>
                                          <p:spTgt spid="157"/>
                                        </p:tgtEl>
                                        <p:attrNameLst>
                                          <p:attrName>style.visibility</p:attrName>
                                        </p:attrNameLst>
                                      </p:cBhvr>
                                      <p:to>
                                        <p:strVal val="visible"/>
                                      </p:to>
                                    </p:set>
                                    <p:animEffect transition="in" filter="wipe(right)">
                                      <p:cBhvr>
                                        <p:cTn id="147" dur="500"/>
                                        <p:tgtEl>
                                          <p:spTgt spid="157"/>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156"/>
                                        </p:tgtEl>
                                        <p:attrNameLst>
                                          <p:attrName>style.visibility</p:attrName>
                                        </p:attrNameLst>
                                      </p:cBhvr>
                                      <p:to>
                                        <p:strVal val="visible"/>
                                      </p:to>
                                    </p:set>
                                    <p:animEffect transition="in" filter="wipe(down)">
                                      <p:cBhvr>
                                        <p:cTn id="150" dur="500"/>
                                        <p:tgtEl>
                                          <p:spTgt spid="156"/>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1" fill="hold" grpId="0" nodeType="clickEffect">
                                  <p:stCondLst>
                                    <p:cond delay="0"/>
                                  </p:stCondLst>
                                  <p:childTnLst>
                                    <p:set>
                                      <p:cBhvr>
                                        <p:cTn id="154" dur="1" fill="hold">
                                          <p:stCondLst>
                                            <p:cond delay="0"/>
                                          </p:stCondLst>
                                        </p:cTn>
                                        <p:tgtEl>
                                          <p:spTgt spid="368"/>
                                        </p:tgtEl>
                                        <p:attrNameLst>
                                          <p:attrName>style.visibility</p:attrName>
                                        </p:attrNameLst>
                                      </p:cBhvr>
                                      <p:to>
                                        <p:strVal val="visible"/>
                                      </p:to>
                                    </p:set>
                                    <p:animEffect transition="in" filter="wipe(up)">
                                      <p:cBhvr>
                                        <p:cTn id="155" dur="1000"/>
                                        <p:tgtEl>
                                          <p:spTgt spid="368"/>
                                        </p:tgtEl>
                                      </p:cBhvr>
                                    </p:animEffect>
                                  </p:childTnLst>
                                </p:cTn>
                              </p:par>
                              <p:par>
                                <p:cTn id="156" presetID="22" presetClass="entr" presetSubtype="1" fill="hold" grpId="0" nodeType="withEffect">
                                  <p:stCondLst>
                                    <p:cond delay="0"/>
                                  </p:stCondLst>
                                  <p:childTnLst>
                                    <p:set>
                                      <p:cBhvr>
                                        <p:cTn id="157" dur="1" fill="hold">
                                          <p:stCondLst>
                                            <p:cond delay="0"/>
                                          </p:stCondLst>
                                        </p:cTn>
                                        <p:tgtEl>
                                          <p:spTgt spid="158"/>
                                        </p:tgtEl>
                                        <p:attrNameLst>
                                          <p:attrName>style.visibility</p:attrName>
                                        </p:attrNameLst>
                                      </p:cBhvr>
                                      <p:to>
                                        <p:strVal val="visible"/>
                                      </p:to>
                                    </p:set>
                                    <p:animEffect transition="in" filter="wipe(up)">
                                      <p:cBhvr>
                                        <p:cTn id="158" dur="500"/>
                                        <p:tgtEl>
                                          <p:spTgt spid="158"/>
                                        </p:tgtEl>
                                      </p:cBhvr>
                                    </p:animEffect>
                                  </p:childTnLst>
                                </p:cTn>
                              </p:par>
                              <p:par>
                                <p:cTn id="159" presetID="22" presetClass="entr" presetSubtype="8" fill="hold" grpId="0" nodeType="withEffect">
                                  <p:stCondLst>
                                    <p:cond delay="0"/>
                                  </p:stCondLst>
                                  <p:childTnLst>
                                    <p:set>
                                      <p:cBhvr>
                                        <p:cTn id="160" dur="1" fill="hold">
                                          <p:stCondLst>
                                            <p:cond delay="0"/>
                                          </p:stCondLst>
                                        </p:cTn>
                                        <p:tgtEl>
                                          <p:spTgt spid="159"/>
                                        </p:tgtEl>
                                        <p:attrNameLst>
                                          <p:attrName>style.visibility</p:attrName>
                                        </p:attrNameLst>
                                      </p:cBhvr>
                                      <p:to>
                                        <p:strVal val="visible"/>
                                      </p:to>
                                    </p:set>
                                    <p:animEffect transition="in" filter="wipe(left)">
                                      <p:cBhvr>
                                        <p:cTn id="161" dur="500"/>
                                        <p:tgtEl>
                                          <p:spTgt spid="159"/>
                                        </p:tgtEl>
                                      </p:cBhvr>
                                    </p:animEffect>
                                  </p:childTnLst>
                                </p:cTn>
                              </p:par>
                            </p:childTnLst>
                          </p:cTn>
                        </p:par>
                        <p:par>
                          <p:cTn id="162" fill="hold">
                            <p:stCondLst>
                              <p:cond delay="1000"/>
                            </p:stCondLst>
                            <p:childTnLst>
                              <p:par>
                                <p:cTn id="163" presetID="1" presetClass="entr" presetSubtype="0" fill="hold" nodeType="afterEffect">
                                  <p:stCondLst>
                                    <p:cond delay="0"/>
                                  </p:stCondLst>
                                  <p:childTnLst>
                                    <p:set>
                                      <p:cBhvr>
                                        <p:cTn id="164" dur="1" fill="hold">
                                          <p:stCondLst>
                                            <p:cond delay="0"/>
                                          </p:stCondLst>
                                        </p:cTn>
                                        <p:tgtEl>
                                          <p:spTgt spid="38"/>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39"/>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40"/>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41"/>
                                        </p:tgtEl>
                                        <p:attrNameLst>
                                          <p:attrName>style.visibility</p:attrName>
                                        </p:attrNameLst>
                                      </p:cBhvr>
                                      <p:to>
                                        <p:strVal val="visible"/>
                                      </p:to>
                                    </p:set>
                                  </p:childTnLst>
                                </p:cTn>
                              </p:par>
                            </p:childTnLst>
                          </p:cTn>
                        </p:par>
                        <p:par>
                          <p:cTn id="171" fill="hold">
                            <p:stCondLst>
                              <p:cond delay="1000"/>
                            </p:stCondLst>
                            <p:childTnLst>
                              <p:par>
                                <p:cTn id="172" presetID="0" presetClass="path" presetSubtype="0" accel="50000" decel="50000" fill="hold" nodeType="afterEffect">
                                  <p:stCondLst>
                                    <p:cond delay="0"/>
                                  </p:stCondLst>
                                  <p:childTnLst>
                                    <p:animMotion origin="layout" path="M -0.00833 -0.22777 L -0.00833 0.00556 " pathEditMode="relative" rAng="0" ptsTypes="AA">
                                      <p:cBhvr>
                                        <p:cTn id="173" dur="2000" fill="hold"/>
                                        <p:tgtEl>
                                          <p:spTgt spid="38"/>
                                        </p:tgtEl>
                                        <p:attrNameLst>
                                          <p:attrName>ppt_x</p:attrName>
                                          <p:attrName>ppt_y</p:attrName>
                                        </p:attrNameLst>
                                      </p:cBhvr>
                                      <p:rCtr x="0" y="117"/>
                                    </p:animMotion>
                                  </p:childTnLst>
                                </p:cTn>
                              </p:par>
                              <p:par>
                                <p:cTn id="174" presetID="0" presetClass="path" presetSubtype="0" accel="50000" decel="50000" fill="hold" nodeType="withEffect">
                                  <p:stCondLst>
                                    <p:cond delay="0"/>
                                  </p:stCondLst>
                                  <p:childTnLst>
                                    <p:animMotion origin="layout" path="M -0.0125 -0.22777 L -0.0125 0.00556 " pathEditMode="relative" rAng="0" ptsTypes="AA">
                                      <p:cBhvr>
                                        <p:cTn id="175" dur="2000" fill="hold"/>
                                        <p:tgtEl>
                                          <p:spTgt spid="39"/>
                                        </p:tgtEl>
                                        <p:attrNameLst>
                                          <p:attrName>ppt_x</p:attrName>
                                          <p:attrName>ppt_y</p:attrName>
                                        </p:attrNameLst>
                                      </p:cBhvr>
                                      <p:rCtr x="0" y="117"/>
                                    </p:animMotion>
                                  </p:childTnLst>
                                </p:cTn>
                              </p:par>
                              <p:par>
                                <p:cTn id="176" presetID="0" presetClass="path" presetSubtype="0" accel="50000" decel="50000" fill="hold" nodeType="withEffect">
                                  <p:stCondLst>
                                    <p:cond delay="0"/>
                                  </p:stCondLst>
                                  <p:childTnLst>
                                    <p:animMotion origin="layout" path="M -0.00834 -0.22222 L -0.00834 0.00556 " pathEditMode="relative" rAng="0" ptsTypes="AA">
                                      <p:cBhvr>
                                        <p:cTn id="177" dur="2000" fill="hold"/>
                                        <p:tgtEl>
                                          <p:spTgt spid="40"/>
                                        </p:tgtEl>
                                        <p:attrNameLst>
                                          <p:attrName>ppt_x</p:attrName>
                                          <p:attrName>ppt_y</p:attrName>
                                        </p:attrNameLst>
                                      </p:cBhvr>
                                      <p:rCtr x="0" y="114"/>
                                    </p:animMotion>
                                  </p:childTnLst>
                                </p:cTn>
                              </p:par>
                              <p:par>
                                <p:cTn id="178" presetID="0" presetClass="path" presetSubtype="0" accel="50000" decel="50000" fill="hold" nodeType="withEffect">
                                  <p:stCondLst>
                                    <p:cond delay="0"/>
                                  </p:stCondLst>
                                  <p:childTnLst>
                                    <p:animMotion origin="layout" path="M -0.01007 -0.22222 L -0.01007 0.00556 " pathEditMode="relative" rAng="0" ptsTypes="AA">
                                      <p:cBhvr>
                                        <p:cTn id="179" dur="2000" fill="hold"/>
                                        <p:tgtEl>
                                          <p:spTgt spid="41"/>
                                        </p:tgtEl>
                                        <p:attrNameLst>
                                          <p:attrName>ppt_x</p:attrName>
                                          <p:attrName>ppt_y</p:attrName>
                                        </p:attrNameLst>
                                      </p:cBhvr>
                                      <p:rCtr x="0" y="114"/>
                                    </p:animMotion>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252"/>
                                        </p:tgtEl>
                                        <p:attrNameLst>
                                          <p:attrName>style.visibility</p:attrName>
                                        </p:attrNameLst>
                                      </p:cBhvr>
                                      <p:to>
                                        <p:strVal val="visible"/>
                                      </p:to>
                                    </p:set>
                                    <p:animEffect transition="in" filter="wipe(left)">
                                      <p:cBhvr>
                                        <p:cTn id="184"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80" grpId="0" animBg="1"/>
      <p:bldP spid="182" grpId="0" animBg="1"/>
      <p:bldP spid="184" grpId="0" animBg="1"/>
      <p:bldP spid="185" grpId="0" animBg="1"/>
      <p:bldP spid="186" grpId="0" animBg="1"/>
      <p:bldP spid="187" grpId="0" animBg="1"/>
      <p:bldP spid="188" grpId="0" animBg="1"/>
      <p:bldP spid="316" grpId="0"/>
      <p:bldP spid="317" grpId="0"/>
      <p:bldP spid="143" grpId="0" animBg="1"/>
      <p:bldP spid="151" grpId="0"/>
      <p:bldP spid="152" grpId="0"/>
      <p:bldP spid="154" grpId="0"/>
      <p:bldP spid="155" grpId="0"/>
      <p:bldP spid="156" grpId="0" animBg="1"/>
      <p:bldP spid="157" grpId="0"/>
      <p:bldP spid="159" grpId="0"/>
      <p:bldP spid="252" grpId="0"/>
      <p:bldP spid="3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Inter Agency Modeling and Analysis Group (IMAG) hosts a population modeling working group</a:t>
            </a:r>
          </a:p>
          <a:p>
            <a:endParaRPr lang="en-US" dirty="0" smtClean="0"/>
          </a:p>
          <a:p>
            <a:r>
              <a:rPr lang="en-US" dirty="0" smtClean="0"/>
              <a:t>There was increased interest in the topic in  2013 MSM/IMAG meeting at the NIH</a:t>
            </a:r>
          </a:p>
          <a:p>
            <a:endParaRPr lang="en-US" dirty="0" smtClean="0"/>
          </a:p>
          <a:p>
            <a:r>
              <a:rPr lang="en-US" dirty="0" smtClean="0"/>
              <a:t>We defined Population modeling as:</a:t>
            </a:r>
          </a:p>
          <a:p>
            <a:pPr lvl="1">
              <a:buNone/>
            </a:pPr>
            <a:r>
              <a:rPr lang="en-US" dirty="0" smtClean="0"/>
              <a:t>“Modeling a collection of entities with different levels of heterogeneity“</a:t>
            </a:r>
          </a:p>
          <a:p>
            <a:endParaRPr lang="en-US" dirty="0" smtClean="0"/>
          </a:p>
          <a:p>
            <a:r>
              <a:rPr lang="en-US" dirty="0" smtClean="0"/>
              <a:t>We created a mailing list and asked people to join and share their research</a:t>
            </a:r>
          </a:p>
          <a:p>
            <a:endParaRPr lang="en-US" dirty="0" smtClean="0"/>
          </a:p>
          <a:p>
            <a:r>
              <a:rPr lang="en-US" dirty="0" smtClean="0"/>
              <a:t>Here is a summary:</a:t>
            </a:r>
          </a:p>
          <a:p>
            <a:endParaRPr lang="en-US" dirty="0" smtClean="0"/>
          </a:p>
          <a:p>
            <a:endParaRPr lang="en-US" dirty="0" smtClean="0"/>
          </a:p>
          <a:p>
            <a:endParaRPr lang="en-US" dirty="0" smtClean="0"/>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algn="l">
              <a:lnSpc>
                <a:spcPts val="4300"/>
              </a:lnSpc>
            </a:pPr>
            <a:r>
              <a:rPr lang="en-US" dirty="0" smtClean="0"/>
              <a:t>Systems Epidemiology – Tufts</a:t>
            </a:r>
            <a:br>
              <a:rPr lang="en-US" dirty="0" smtClean="0"/>
            </a:br>
            <a:endParaRPr lang="en-US" dirty="0"/>
          </a:p>
        </p:txBody>
      </p:sp>
      <p:sp>
        <p:nvSpPr>
          <p:cNvPr id="3" name="Content Placeholder 2"/>
          <p:cNvSpPr>
            <a:spLocks noGrp="1"/>
          </p:cNvSpPr>
          <p:nvPr>
            <p:ph idx="1"/>
          </p:nvPr>
        </p:nvSpPr>
        <p:spPr/>
        <p:txBody>
          <a:bodyPr>
            <a:noAutofit/>
          </a:bodyPr>
          <a:lstStyle/>
          <a:p>
            <a:pPr>
              <a:lnSpc>
                <a:spcPts val="3340"/>
              </a:lnSpc>
              <a:spcBef>
                <a:spcPts val="600"/>
              </a:spcBef>
            </a:pPr>
            <a:endParaRPr lang="en-US" dirty="0" smtClean="0"/>
          </a:p>
        </p:txBody>
      </p:sp>
      <p:graphicFrame>
        <p:nvGraphicFramePr>
          <p:cNvPr id="20" name="Table 19"/>
          <p:cNvGraphicFramePr>
            <a:graphicFrameLocks noGrp="1"/>
          </p:cNvGraphicFramePr>
          <p:nvPr>
            <p:extLst>
              <p:ext uri="{D42A27DB-BD31-4B8C-83A1-F6EECF244321}">
                <p14:modId xmlns:p14="http://schemas.microsoft.com/office/powerpoint/2010/main" xmlns="" val="2626947220"/>
              </p:ext>
            </p:extLst>
          </p:nvPr>
        </p:nvGraphicFramePr>
        <p:xfrm>
          <a:off x="457200" y="990600"/>
          <a:ext cx="8305801" cy="1600200"/>
        </p:xfrm>
        <a:graphic>
          <a:graphicData uri="http://schemas.openxmlformats.org/drawingml/2006/table">
            <a:tbl>
              <a:tblPr firstRow="1" firstCol="1" bandRow="1">
                <a:tableStyleId>{5C22544A-7EE6-4342-B048-85BDC9FD1C3A}</a:tableStyleId>
              </a:tblPr>
              <a:tblGrid>
                <a:gridCol w="3571241"/>
                <a:gridCol w="162560"/>
                <a:gridCol w="685800"/>
                <a:gridCol w="838200"/>
                <a:gridCol w="685800"/>
                <a:gridCol w="685800"/>
                <a:gridCol w="838200"/>
                <a:gridCol w="838200"/>
              </a:tblGrid>
              <a:tr h="993744">
                <a:tc gridSpan="8">
                  <a:txBody>
                    <a:bodyPr/>
                    <a:lstStyle/>
                    <a:p>
                      <a:pPr marL="0" marR="0" algn="just">
                        <a:spcBef>
                          <a:spcPts val="0"/>
                        </a:spcBef>
                        <a:spcAft>
                          <a:spcPts val="0"/>
                        </a:spcAft>
                      </a:pPr>
                      <a:r>
                        <a:rPr lang="en-US" sz="1800" b="0" kern="50" dirty="0" smtClean="0">
                          <a:solidFill>
                            <a:schemeClr val="tx1"/>
                          </a:solidFill>
                          <a:effectLst/>
                        </a:rPr>
                        <a:t>Percents </a:t>
                      </a:r>
                      <a:r>
                        <a:rPr lang="en-US" sz="1800" b="0" kern="50" dirty="0">
                          <a:solidFill>
                            <a:schemeClr val="tx1"/>
                          </a:solidFill>
                          <a:effectLst/>
                        </a:rPr>
                        <a:t>of infants in a simulated population (N=1,000) born at the GA indicated who </a:t>
                      </a:r>
                      <a:r>
                        <a:rPr lang="en-US" sz="1800" b="0" kern="50" dirty="0" smtClean="0">
                          <a:solidFill>
                            <a:schemeClr val="tx1"/>
                          </a:solidFill>
                          <a:effectLst/>
                        </a:rPr>
                        <a:t>had </a:t>
                      </a:r>
                      <a:r>
                        <a:rPr lang="en-US" sz="1800" b="1" kern="50" dirty="0" smtClean="0">
                          <a:solidFill>
                            <a:srgbClr val="FF0000"/>
                          </a:solidFill>
                          <a:effectLst/>
                        </a:rPr>
                        <a:t>bacteria</a:t>
                      </a:r>
                      <a:r>
                        <a:rPr lang="en-US" sz="1800" b="0" kern="50" dirty="0" smtClean="0">
                          <a:solidFill>
                            <a:schemeClr val="tx1"/>
                          </a:solidFill>
                          <a:effectLst/>
                        </a:rPr>
                        <a:t> (PLACBUG) and </a:t>
                      </a:r>
                      <a:r>
                        <a:rPr lang="en-US" sz="1800" b="1" kern="50" dirty="0" smtClean="0">
                          <a:solidFill>
                            <a:srgbClr val="00B050"/>
                          </a:solidFill>
                          <a:effectLst/>
                        </a:rPr>
                        <a:t>inflammation</a:t>
                      </a:r>
                      <a:r>
                        <a:rPr lang="en-US" sz="1800" b="0" kern="50" dirty="0" smtClean="0">
                          <a:solidFill>
                            <a:schemeClr val="tx1"/>
                          </a:solidFill>
                          <a:effectLst/>
                        </a:rPr>
                        <a:t> in the placenta (PLACINF). Simulated data (blue) compared </a:t>
                      </a:r>
                      <a:r>
                        <a:rPr lang="en-US" sz="1800" b="0" kern="50" dirty="0">
                          <a:solidFill>
                            <a:schemeClr val="tx1"/>
                          </a:solidFill>
                          <a:effectLst/>
                        </a:rPr>
                        <a:t>to published values </a:t>
                      </a:r>
                      <a:r>
                        <a:rPr lang="en-US" sz="1800" b="0" kern="50" dirty="0" smtClean="0">
                          <a:solidFill>
                            <a:schemeClr val="tx1"/>
                          </a:solidFill>
                          <a:effectLst/>
                        </a:rPr>
                        <a:t>(red) from </a:t>
                      </a:r>
                      <a:r>
                        <a:rPr lang="en-US" sz="1800" b="0" kern="50" dirty="0">
                          <a:solidFill>
                            <a:schemeClr val="tx1"/>
                          </a:solidFill>
                          <a:effectLst/>
                        </a:rPr>
                        <a:t>~1080 placentas </a:t>
                      </a:r>
                      <a:r>
                        <a:rPr lang="en-US" sz="1800" b="0" kern="50" dirty="0" smtClean="0">
                          <a:solidFill>
                            <a:schemeClr val="tx1"/>
                          </a:solidFill>
                          <a:effectLst/>
                        </a:rPr>
                        <a:t>from the ELGAN study. </a:t>
                      </a:r>
                      <a:endParaRPr lang="en-US" sz="1800" b="0" kern="50" dirty="0">
                        <a:solidFill>
                          <a:schemeClr val="tx1"/>
                        </a:solidFill>
                        <a:effectLst/>
                        <a:latin typeface="Times New Roman"/>
                        <a:ea typeface="SimSun"/>
                        <a:cs typeface="Mangal"/>
                      </a:endParaRPr>
                    </a:p>
                  </a:txBody>
                  <a:tcPr marL="68580" marR="68580" marT="0" marB="0">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06456">
                <a:tc>
                  <a:txBody>
                    <a:bodyPr/>
                    <a:lstStyle/>
                    <a:p>
                      <a:pPr marL="0" marR="0" algn="l">
                        <a:spcBef>
                          <a:spcPts val="0"/>
                        </a:spcBef>
                        <a:spcAft>
                          <a:spcPts val="0"/>
                        </a:spcAft>
                      </a:pPr>
                      <a:r>
                        <a:rPr lang="en-US" sz="2400" kern="50" dirty="0" smtClean="0">
                          <a:effectLst/>
                        </a:rPr>
                        <a:t>Gestational Age (week)</a:t>
                      </a:r>
                      <a:endParaRPr lang="en-US" sz="2400" kern="50" dirty="0">
                        <a:effectLst/>
                        <a:latin typeface="Times New Roman"/>
                        <a:ea typeface="SimSun"/>
                        <a:cs typeface="Mangal"/>
                      </a:endParaRPr>
                    </a:p>
                  </a:txBody>
                  <a:tcPr marL="68580" marR="68580" marT="0" marB="0"/>
                </a:tc>
                <a:tc>
                  <a:txBody>
                    <a:bodyPr/>
                    <a:lstStyle/>
                    <a:p>
                      <a:pPr marL="0" marR="0" algn="l">
                        <a:spcBef>
                          <a:spcPts val="0"/>
                        </a:spcBef>
                        <a:spcAft>
                          <a:spcPts val="0"/>
                        </a:spcAft>
                      </a:pPr>
                      <a:r>
                        <a:rPr lang="en-US" sz="2400" kern="50" dirty="0">
                          <a:effectLst/>
                        </a:rPr>
                        <a:t> </a:t>
                      </a:r>
                      <a:endParaRPr lang="en-US" sz="2400" kern="50" dirty="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2400" kern="50" dirty="0">
                          <a:effectLst/>
                        </a:rPr>
                        <a:t>23</a:t>
                      </a:r>
                      <a:endParaRPr lang="en-US" sz="2400" kern="50" dirty="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2400" kern="50" dirty="0">
                          <a:effectLst/>
                        </a:rPr>
                        <a:t>24</a:t>
                      </a:r>
                      <a:endParaRPr lang="en-US" sz="2400" kern="50" dirty="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2400" kern="50">
                          <a:effectLst/>
                        </a:rPr>
                        <a:t>25</a:t>
                      </a:r>
                      <a:endParaRPr lang="en-US" sz="2400" kern="5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2400" kern="50" dirty="0">
                          <a:effectLst/>
                        </a:rPr>
                        <a:t>26</a:t>
                      </a:r>
                      <a:endParaRPr lang="en-US" sz="2400" kern="50" dirty="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2400" kern="50" dirty="0">
                          <a:effectLst/>
                        </a:rPr>
                        <a:t>27</a:t>
                      </a:r>
                      <a:endParaRPr lang="en-US" sz="2400" kern="50" dirty="0">
                        <a:effectLst/>
                        <a:latin typeface="Times New Roman"/>
                        <a:ea typeface="SimSun"/>
                        <a:cs typeface="Mangal"/>
                      </a:endParaRPr>
                    </a:p>
                  </a:txBody>
                  <a:tcPr marL="68580" marR="68580" marT="0" marB="0"/>
                </a:tc>
                <a:tc>
                  <a:txBody>
                    <a:bodyPr/>
                    <a:lstStyle/>
                    <a:p>
                      <a:pPr marL="0" marR="0" algn="ctr">
                        <a:spcBef>
                          <a:spcPts val="0"/>
                        </a:spcBef>
                        <a:spcAft>
                          <a:spcPts val="0"/>
                        </a:spcAft>
                      </a:pPr>
                      <a:endParaRPr lang="en-US" sz="2400" kern="50" dirty="0">
                        <a:effectLst/>
                        <a:latin typeface="Times New Roman"/>
                        <a:ea typeface="SimSun"/>
                        <a:cs typeface="Mangal"/>
                      </a:endParaRPr>
                    </a:p>
                  </a:txBody>
                  <a:tcPr marL="68580" marR="68580" marT="0" marB="0"/>
                </a:tc>
              </a:tr>
            </a:tbl>
          </a:graphicData>
        </a:graphic>
      </p:graphicFrame>
      <p:pic>
        <p:nvPicPr>
          <p:cNvPr id="2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67149" y="2743200"/>
            <a:ext cx="4042051" cy="167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TextBox 21"/>
          <p:cNvSpPr txBox="1"/>
          <p:nvPr/>
        </p:nvSpPr>
        <p:spPr>
          <a:xfrm>
            <a:off x="1676400" y="3276600"/>
            <a:ext cx="2209800" cy="523220"/>
          </a:xfrm>
          <a:prstGeom prst="rect">
            <a:avLst/>
          </a:prstGeom>
          <a:noFill/>
        </p:spPr>
        <p:txBody>
          <a:bodyPr wrap="square" rtlCol="0">
            <a:spAutoFit/>
          </a:bodyPr>
          <a:lstStyle/>
          <a:p>
            <a:pPr algn="r"/>
            <a:r>
              <a:rPr lang="en-US" sz="2800" dirty="0" smtClean="0"/>
              <a:t>% </a:t>
            </a:r>
            <a:r>
              <a:rPr lang="en-US" sz="2800" b="1" dirty="0" err="1" smtClean="0">
                <a:solidFill>
                  <a:srgbClr val="FF0000"/>
                </a:solidFill>
              </a:rPr>
              <a:t>Placbug</a:t>
            </a:r>
            <a:endParaRPr lang="en-US" sz="2800" b="1" dirty="0">
              <a:solidFill>
                <a:srgbClr val="FF0000"/>
              </a:solidFill>
            </a:endParaRPr>
          </a:p>
        </p:txBody>
      </p:sp>
      <p:pic>
        <p:nvPicPr>
          <p:cNvPr id="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67148" y="4447306"/>
            <a:ext cx="3981451" cy="18772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TextBox 23"/>
          <p:cNvSpPr txBox="1"/>
          <p:nvPr/>
        </p:nvSpPr>
        <p:spPr>
          <a:xfrm>
            <a:off x="2209800" y="4963180"/>
            <a:ext cx="1676400" cy="523220"/>
          </a:xfrm>
          <a:prstGeom prst="rect">
            <a:avLst/>
          </a:prstGeom>
          <a:noFill/>
        </p:spPr>
        <p:txBody>
          <a:bodyPr wrap="square" rtlCol="0">
            <a:spAutoFit/>
          </a:bodyPr>
          <a:lstStyle/>
          <a:p>
            <a:pPr algn="r"/>
            <a:r>
              <a:rPr lang="en-US" sz="2800" dirty="0" smtClean="0"/>
              <a:t>% </a:t>
            </a:r>
            <a:r>
              <a:rPr lang="en-US" sz="2800" b="1" dirty="0" err="1" smtClean="0">
                <a:solidFill>
                  <a:srgbClr val="00B050"/>
                </a:solidFill>
              </a:rPr>
              <a:t>Placinf</a:t>
            </a:r>
            <a:endParaRPr lang="en-US" sz="2800" b="1" dirty="0">
              <a:solidFill>
                <a:srgbClr val="00B050"/>
              </a:solidFill>
            </a:endParaRPr>
          </a:p>
        </p:txBody>
      </p:sp>
      <p:cxnSp>
        <p:nvCxnSpPr>
          <p:cNvPr id="25" name="Straight Arrow Connector 24"/>
          <p:cNvCxnSpPr/>
          <p:nvPr/>
        </p:nvCxnSpPr>
        <p:spPr>
          <a:xfrm>
            <a:off x="6781800" y="4419600"/>
            <a:ext cx="0" cy="10668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162800" y="4556203"/>
            <a:ext cx="1066800" cy="8139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FF0000"/>
                </a:solidFill>
              </a:rPr>
              <a:t>?</a:t>
            </a:r>
            <a:endParaRPr lang="en-US" sz="6000" dirty="0">
              <a:solidFill>
                <a:srgbClr val="FF0000"/>
              </a:solidFill>
            </a:endParaRPr>
          </a:p>
        </p:txBody>
      </p:sp>
      <p:sp>
        <p:nvSpPr>
          <p:cNvPr id="27" name="TextBox 26"/>
          <p:cNvSpPr txBox="1"/>
          <p:nvPr/>
        </p:nvSpPr>
        <p:spPr>
          <a:xfrm>
            <a:off x="5181600" y="2971800"/>
            <a:ext cx="1371600" cy="369332"/>
          </a:xfrm>
          <a:prstGeom prst="rect">
            <a:avLst/>
          </a:prstGeom>
          <a:solidFill>
            <a:schemeClr val="bg1"/>
          </a:solidFill>
        </p:spPr>
        <p:txBody>
          <a:bodyPr wrap="square" rtlCol="0">
            <a:spAutoFit/>
          </a:bodyPr>
          <a:lstStyle/>
          <a:p>
            <a:pPr algn="ctr"/>
            <a:r>
              <a:rPr lang="en-US" b="1" dirty="0" smtClean="0">
                <a:solidFill>
                  <a:srgbClr val="0070C0"/>
                </a:solidFill>
              </a:rPr>
              <a:t>Simulation</a:t>
            </a:r>
            <a:endParaRPr lang="en-US" b="1" dirty="0">
              <a:solidFill>
                <a:srgbClr val="0070C0"/>
              </a:solidFill>
            </a:endParaRPr>
          </a:p>
        </p:txBody>
      </p:sp>
      <p:sp>
        <p:nvSpPr>
          <p:cNvPr id="28" name="TextBox 27"/>
          <p:cNvSpPr txBox="1"/>
          <p:nvPr/>
        </p:nvSpPr>
        <p:spPr>
          <a:xfrm>
            <a:off x="4419600" y="4038600"/>
            <a:ext cx="1371600" cy="369332"/>
          </a:xfrm>
          <a:prstGeom prst="rect">
            <a:avLst/>
          </a:prstGeom>
          <a:solidFill>
            <a:schemeClr val="bg1"/>
          </a:solidFill>
        </p:spPr>
        <p:txBody>
          <a:bodyPr wrap="square" rtlCol="0">
            <a:spAutoFit/>
          </a:bodyPr>
          <a:lstStyle/>
          <a:p>
            <a:pPr algn="ctr"/>
            <a:r>
              <a:rPr lang="en-US" b="1" dirty="0" smtClean="0">
                <a:solidFill>
                  <a:srgbClr val="A55B23"/>
                </a:solidFill>
              </a:rPr>
              <a:t>Published</a:t>
            </a:r>
            <a:endParaRPr lang="en-US" b="1" dirty="0">
              <a:solidFill>
                <a:srgbClr val="A55B23"/>
              </a:solidFill>
            </a:endParaRPr>
          </a:p>
        </p:txBody>
      </p:sp>
      <p:sp>
        <p:nvSpPr>
          <p:cNvPr id="29" name="Text Box 5"/>
          <p:cNvSpPr txBox="1">
            <a:spLocks noChangeArrowheads="1"/>
          </p:cNvSpPr>
          <p:nvPr/>
        </p:nvSpPr>
        <p:spPr bwMode="auto">
          <a:xfrm>
            <a:off x="-76200" y="6400800"/>
            <a:ext cx="6400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65" charset="-128"/>
              </a:defRPr>
            </a:lvl1pPr>
            <a:lvl2pPr marL="37931725" indent="-37474525" eaLnBrk="0" hangingPunct="0">
              <a:defRPr sz="2400">
                <a:solidFill>
                  <a:schemeClr val="tx1"/>
                </a:solidFill>
                <a:latin typeface="Arial" charset="0"/>
                <a:ea typeface="ＭＳ Ｐゴシック" pitchFamily="-65" charset="-128"/>
              </a:defRPr>
            </a:lvl2pPr>
            <a:lvl3pPr eaLnBrk="0" hangingPunct="0">
              <a:defRPr sz="2400">
                <a:solidFill>
                  <a:schemeClr val="tx1"/>
                </a:solidFill>
                <a:latin typeface="Arial" charset="0"/>
                <a:ea typeface="ＭＳ Ｐゴシック" pitchFamily="-65" charset="-128"/>
              </a:defRPr>
            </a:lvl3pPr>
            <a:lvl4pPr eaLnBrk="0" hangingPunct="0">
              <a:defRPr sz="2400">
                <a:solidFill>
                  <a:schemeClr val="tx1"/>
                </a:solidFill>
                <a:latin typeface="Arial" charset="0"/>
                <a:ea typeface="ＭＳ Ｐゴシック" pitchFamily="-65" charset="-128"/>
              </a:defRPr>
            </a:lvl4pPr>
            <a:lvl5pPr eaLnBrk="0" hangingPunct="0">
              <a:defRPr sz="2400">
                <a:solidFill>
                  <a:schemeClr val="tx1"/>
                </a:solidFill>
                <a:latin typeface="Arial" charset="0"/>
                <a:ea typeface="ＭＳ Ｐゴシック" pitchFamily="-65" charset="-128"/>
              </a:defRPr>
            </a:lvl5pPr>
            <a:lvl6pPr marL="457200" eaLnBrk="0" fontAlgn="base" hangingPunct="0">
              <a:spcBef>
                <a:spcPct val="0"/>
              </a:spcBef>
              <a:spcAft>
                <a:spcPct val="0"/>
              </a:spcAft>
              <a:defRPr sz="2400">
                <a:solidFill>
                  <a:schemeClr val="tx1"/>
                </a:solidFill>
                <a:latin typeface="Arial" charset="0"/>
                <a:ea typeface="ＭＳ Ｐゴシック" pitchFamily="-65" charset="-128"/>
              </a:defRPr>
            </a:lvl6pPr>
            <a:lvl7pPr marL="914400" eaLnBrk="0" fontAlgn="base" hangingPunct="0">
              <a:spcBef>
                <a:spcPct val="0"/>
              </a:spcBef>
              <a:spcAft>
                <a:spcPct val="0"/>
              </a:spcAft>
              <a:defRPr sz="2400">
                <a:solidFill>
                  <a:schemeClr val="tx1"/>
                </a:solidFill>
                <a:latin typeface="Arial" charset="0"/>
                <a:ea typeface="ＭＳ Ｐゴシック" pitchFamily="-65" charset="-128"/>
              </a:defRPr>
            </a:lvl7pPr>
            <a:lvl8pPr marL="1371600" eaLnBrk="0" fontAlgn="base" hangingPunct="0">
              <a:spcBef>
                <a:spcPct val="0"/>
              </a:spcBef>
              <a:spcAft>
                <a:spcPct val="0"/>
              </a:spcAft>
              <a:defRPr sz="2400">
                <a:solidFill>
                  <a:schemeClr val="tx1"/>
                </a:solidFill>
                <a:latin typeface="Arial" charset="0"/>
                <a:ea typeface="ＭＳ Ｐゴシック" pitchFamily="-65" charset="-128"/>
              </a:defRPr>
            </a:lvl8pPr>
            <a:lvl9pPr marL="1828800" eaLnBrk="0" fontAlgn="base" hangingPunct="0">
              <a:spcBef>
                <a:spcPct val="0"/>
              </a:spcBef>
              <a:spcAft>
                <a:spcPct val="0"/>
              </a:spcAft>
              <a:defRPr sz="2400">
                <a:solidFill>
                  <a:schemeClr val="tx1"/>
                </a:solidFill>
                <a:latin typeface="Arial" charset="0"/>
                <a:ea typeface="ＭＳ Ｐゴシック" pitchFamily="-65" charset="-128"/>
              </a:defRPr>
            </a:lvl9pPr>
          </a:lstStyle>
          <a:p>
            <a:pPr algn="ctr">
              <a:spcBef>
                <a:spcPct val="50000"/>
              </a:spcBef>
            </a:pPr>
            <a:r>
              <a:rPr lang="en-US" sz="1800" i="1" dirty="0" err="1" smtClean="0">
                <a:solidFill>
                  <a:srgbClr val="CC0066"/>
                </a:solidFill>
              </a:rPr>
              <a:t>Durgham</a:t>
            </a:r>
            <a:r>
              <a:rPr lang="en-US" sz="1800" i="1" dirty="0" smtClean="0">
                <a:solidFill>
                  <a:srgbClr val="CC0066"/>
                </a:solidFill>
              </a:rPr>
              <a:t>, Fried, Hescott &amp; Dammann, in preparation</a:t>
            </a:r>
            <a:endParaRPr lang="de-DE" sz="1800" i="1" dirty="0">
              <a:solidFill>
                <a:srgbClr val="CC0066"/>
              </a:solidFill>
            </a:endParaRPr>
          </a:p>
        </p:txBody>
      </p:sp>
      <p:pic>
        <p:nvPicPr>
          <p:cNvPr id="30" name="Picture 2" descr="Ryan Durgham"/>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 y="5524500"/>
            <a:ext cx="876300" cy="876300"/>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2" descr="Inbar Fried"/>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28737" y="5486400"/>
            <a:ext cx="728664" cy="966695"/>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 descr="http://cache.boston.com/resize/bonzai-fba/Globe_Photo/2011/06/13/1307984915_3385/300h.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09800" y="5543713"/>
            <a:ext cx="774192" cy="944137"/>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2" descr="Olaf Dammann"/>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226716" y="6004807"/>
            <a:ext cx="632293" cy="47422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038600" cy="4525963"/>
          </a:xfrm>
        </p:spPr>
        <p:txBody>
          <a:bodyPr>
            <a:normAutofit fontScale="77500" lnSpcReduction="20000"/>
          </a:bodyPr>
          <a:lstStyle/>
          <a:p>
            <a:r>
              <a:rPr lang="en-US" dirty="0" smtClean="0"/>
              <a:t>Simulate human population, add your own national or regional data</a:t>
            </a:r>
          </a:p>
          <a:p>
            <a:r>
              <a:rPr lang="en-US" dirty="0" smtClean="0"/>
              <a:t>Link lifestyle to diseases and health outcomes</a:t>
            </a:r>
          </a:p>
          <a:p>
            <a:r>
              <a:rPr lang="en-US" dirty="0" smtClean="0"/>
              <a:t>E.g. effect of overweight policy, what if UK weights in NL? </a:t>
            </a:r>
          </a:p>
          <a:p>
            <a:pPr marL="0" indent="0">
              <a:buNone/>
            </a:pPr>
            <a:r>
              <a:rPr lang="en-US" dirty="0" smtClean="0"/>
              <a:t>Contact: </a:t>
            </a:r>
            <a:r>
              <a:rPr lang="en-US" dirty="0" smtClean="0">
                <a:hlinkClick r:id="rId3"/>
              </a:rPr>
              <a:t>Hendriek.Boshuizen@rivm.nl</a:t>
            </a:r>
            <a:r>
              <a:rPr lang="en-US" dirty="0" smtClean="0"/>
              <a:t> </a:t>
            </a:r>
            <a:r>
              <a:rPr lang="en-US" dirty="0" smtClean="0">
                <a:hlinkClick r:id="rId4"/>
              </a:rPr>
              <a:t>Talitha.Feenstra@rivm.nl</a:t>
            </a:r>
            <a:r>
              <a:rPr lang="en-US" dirty="0" smtClean="0"/>
              <a:t> </a:t>
            </a:r>
            <a:r>
              <a:rPr lang="en-US" dirty="0" smtClean="0">
                <a:hlinkClick r:id="rId5"/>
              </a:rPr>
              <a:t>www.dynamo-hia.eu</a:t>
            </a:r>
            <a:r>
              <a:rPr lang="en-US" dirty="0" smtClean="0"/>
              <a:t> </a:t>
            </a:r>
            <a:endParaRPr lang="en-US" dirty="0"/>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xmlns="" val="0"/>
              </a:ext>
            </a:extLst>
          </a:blip>
          <a:srcRect l="-1282" t="54419" r="1282" b="-9904"/>
          <a:stretch/>
        </p:blipFill>
        <p:spPr>
          <a:xfrm>
            <a:off x="2667000" y="5588488"/>
            <a:ext cx="1873919" cy="1564602"/>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04800" y="5571760"/>
            <a:ext cx="1819986" cy="1286241"/>
          </a:xfrm>
          <a:prstGeom prst="rect">
            <a:avLst/>
          </a:prstGeom>
        </p:spPr>
      </p:pic>
      <p:sp>
        <p:nvSpPr>
          <p:cNvPr id="2" name="Title 1"/>
          <p:cNvSpPr>
            <a:spLocks noGrp="1"/>
          </p:cNvSpPr>
          <p:nvPr>
            <p:ph type="title"/>
          </p:nvPr>
        </p:nvSpPr>
        <p:spPr/>
        <p:txBody>
          <a:bodyPr>
            <a:normAutofit fontScale="90000"/>
          </a:bodyPr>
          <a:lstStyle/>
          <a:p>
            <a:r>
              <a:rPr lang="en-US" dirty="0" smtClean="0"/>
              <a:t>Modeling in Support of Public Health Policy - RIVM</a:t>
            </a:r>
            <a:endParaRPr lang="en-US" dirty="0"/>
          </a:p>
        </p:txBody>
      </p:sp>
      <p:pic>
        <p:nvPicPr>
          <p:cNvPr id="14" name="Picture 1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438506" y="1770241"/>
            <a:ext cx="4500455" cy="4249559"/>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437294" y="1768832"/>
            <a:ext cx="4500455" cy="4249559"/>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437294" y="1768832"/>
            <a:ext cx="4500455" cy="4249559"/>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4437294" y="1768832"/>
            <a:ext cx="4500455" cy="4249559"/>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437294" y="1768832"/>
            <a:ext cx="4500455" cy="4249559"/>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4437294" y="1768832"/>
            <a:ext cx="4500455" cy="42495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pPr algn="l">
              <a:lnSpc>
                <a:spcPts val="4300"/>
              </a:lnSpc>
            </a:pPr>
            <a:r>
              <a:rPr lang="en-US" dirty="0"/>
              <a:t>Explaining Mechanisms </a:t>
            </a:r>
            <a:r>
              <a:rPr lang="en-US" dirty="0" smtClean="0"/>
              <a:t>of</a:t>
            </a:r>
            <a:br>
              <a:rPr lang="en-US" dirty="0" smtClean="0"/>
            </a:br>
            <a:r>
              <a:rPr lang="en-US" u="sng" dirty="0" smtClean="0"/>
              <a:t>D</a:t>
            </a:r>
            <a:r>
              <a:rPr lang="en-US" dirty="0" smtClean="0"/>
              <a:t>rug </a:t>
            </a:r>
            <a:r>
              <a:rPr lang="en-US" u="sng" dirty="0"/>
              <a:t>I</a:t>
            </a:r>
            <a:r>
              <a:rPr lang="en-US" dirty="0"/>
              <a:t>nduced </a:t>
            </a:r>
            <a:r>
              <a:rPr lang="en-US" u="sng" dirty="0"/>
              <a:t>L</a:t>
            </a:r>
            <a:r>
              <a:rPr lang="en-US" dirty="0"/>
              <a:t>iver </a:t>
            </a:r>
            <a:r>
              <a:rPr lang="en-US" u="sng" dirty="0" smtClean="0"/>
              <a:t>I</a:t>
            </a:r>
            <a:r>
              <a:rPr lang="en-US" dirty="0" smtClean="0"/>
              <a:t>njury</a:t>
            </a:r>
            <a:endParaRPr lang="en-US" dirty="0"/>
          </a:p>
        </p:txBody>
      </p:sp>
      <p:sp>
        <p:nvSpPr>
          <p:cNvPr id="3" name="Content Placeholder 2"/>
          <p:cNvSpPr>
            <a:spLocks noGrp="1"/>
          </p:cNvSpPr>
          <p:nvPr>
            <p:ph idx="1"/>
          </p:nvPr>
        </p:nvSpPr>
        <p:spPr/>
        <p:txBody>
          <a:bodyPr>
            <a:noAutofit/>
          </a:bodyPr>
          <a:lstStyle/>
          <a:p>
            <a:pPr>
              <a:lnSpc>
                <a:spcPts val="3340"/>
              </a:lnSpc>
              <a:spcBef>
                <a:spcPts val="600"/>
              </a:spcBef>
            </a:pPr>
            <a:r>
              <a:rPr lang="en-US" i="1" dirty="0">
                <a:solidFill>
                  <a:srgbClr val="0000FF"/>
                </a:solidFill>
              </a:rPr>
              <a:t>C. Anthony Hunt, </a:t>
            </a:r>
            <a:r>
              <a:rPr lang="en-US" i="1" dirty="0" err="1">
                <a:solidFill>
                  <a:srgbClr val="0000FF"/>
                </a:solidFill>
              </a:rPr>
              <a:t>BioE</a:t>
            </a:r>
            <a:r>
              <a:rPr lang="en-US" i="1" dirty="0">
                <a:solidFill>
                  <a:srgbClr val="0000FF"/>
                </a:solidFill>
              </a:rPr>
              <a:t>, </a:t>
            </a:r>
            <a:r>
              <a:rPr lang="en-US" i="1" dirty="0" smtClean="0">
                <a:solidFill>
                  <a:srgbClr val="0000FF"/>
                </a:solidFill>
              </a:rPr>
              <a:t>UCSF</a:t>
            </a:r>
          </a:p>
          <a:p>
            <a:pPr>
              <a:lnSpc>
                <a:spcPts val="3340"/>
              </a:lnSpc>
              <a:spcBef>
                <a:spcPts val="600"/>
              </a:spcBef>
            </a:pPr>
            <a:r>
              <a:rPr lang="en-US" dirty="0" smtClean="0"/>
              <a:t>Represent &amp; explain intra- &amp;</a:t>
            </a:r>
            <a:br>
              <a:rPr lang="en-US" dirty="0" smtClean="0"/>
            </a:br>
            <a:r>
              <a:rPr lang="en-US" dirty="0" smtClean="0"/>
              <a:t>inter</a:t>
            </a:r>
            <a:r>
              <a:rPr lang="en-US" dirty="0"/>
              <a:t>-individual </a:t>
            </a:r>
            <a:r>
              <a:rPr lang="en-US" dirty="0" smtClean="0"/>
              <a:t>mechanistic </a:t>
            </a:r>
            <a:br>
              <a:rPr lang="en-US" dirty="0" smtClean="0"/>
            </a:br>
            <a:r>
              <a:rPr lang="en-US" dirty="0" smtClean="0"/>
              <a:t>variability in DILI</a:t>
            </a:r>
          </a:p>
          <a:p>
            <a:pPr>
              <a:lnSpc>
                <a:spcPts val="3340"/>
              </a:lnSpc>
              <a:spcBef>
                <a:spcPts val="600"/>
              </a:spcBef>
            </a:pPr>
            <a:r>
              <a:rPr lang="en-US" dirty="0"/>
              <a:t>Methods are </a:t>
            </a:r>
            <a:r>
              <a:rPr lang="en-US" dirty="0" smtClean="0"/>
              <a:t>agent</a:t>
            </a:r>
            <a:r>
              <a:rPr lang="en-US" dirty="0"/>
              <a:t>-</a:t>
            </a:r>
            <a:r>
              <a:rPr lang="en-US" dirty="0" smtClean="0"/>
              <a:t>oriented</a:t>
            </a:r>
          </a:p>
          <a:p>
            <a:pPr>
              <a:lnSpc>
                <a:spcPts val="3340"/>
              </a:lnSpc>
              <a:spcBef>
                <a:spcPts val="600"/>
              </a:spcBef>
            </a:pPr>
            <a:r>
              <a:rPr lang="en-US" spc="-50" dirty="0" smtClean="0"/>
              <a:t>Components &amp; spaces are </a:t>
            </a:r>
            <a:br>
              <a:rPr lang="en-US" spc="-50" dirty="0" smtClean="0"/>
            </a:br>
            <a:r>
              <a:rPr lang="en-US" spc="-50" dirty="0" smtClean="0"/>
              <a:t>concrete, </a:t>
            </a:r>
            <a:r>
              <a:rPr lang="en-US" dirty="0" smtClean="0"/>
              <a:t>biomimetic &amp; nested</a:t>
            </a:r>
            <a:endParaRPr lang="en-US" dirty="0"/>
          </a:p>
          <a:p>
            <a:pPr>
              <a:lnSpc>
                <a:spcPts val="3340"/>
              </a:lnSpc>
              <a:spcBef>
                <a:spcPts val="600"/>
              </a:spcBef>
            </a:pPr>
            <a:r>
              <a:rPr lang="en-US" spc="-80" dirty="0"/>
              <a:t>Mechanistic </a:t>
            </a:r>
            <a:r>
              <a:rPr lang="en-US" spc="-80" dirty="0" smtClean="0"/>
              <a:t>events are networked</a:t>
            </a:r>
            <a:br>
              <a:rPr lang="en-US" spc="-80" dirty="0" smtClean="0"/>
            </a:br>
            <a:r>
              <a:rPr lang="en-US" dirty="0" smtClean="0"/>
              <a:t>within &amp; across scales</a:t>
            </a:r>
          </a:p>
        </p:txBody>
      </p:sp>
      <p:pic>
        <p:nvPicPr>
          <p:cNvPr id="5" name="Picture 4" descr="ForPopModGroup SpSim'15.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73638" y="76200"/>
            <a:ext cx="2870362" cy="6248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Networks of Wild Mammals</a:t>
            </a:r>
            <a:endParaRPr lang="en-US" dirty="0"/>
          </a:p>
        </p:txBody>
      </p:sp>
      <p:sp>
        <p:nvSpPr>
          <p:cNvPr id="5" name="Content Placeholder 3"/>
          <p:cNvSpPr txBox="1">
            <a:spLocks/>
          </p:cNvSpPr>
          <p:nvPr/>
        </p:nvSpPr>
        <p:spPr>
          <a:xfrm>
            <a:off x="457200" y="1676400"/>
            <a:ext cx="4226952" cy="473787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3340"/>
              </a:lnSpc>
              <a:spcBef>
                <a:spcPts val="600"/>
              </a:spcBef>
            </a:pPr>
            <a:r>
              <a:rPr lang="en-US" sz="3800" i="1" dirty="0" smtClean="0">
                <a:solidFill>
                  <a:srgbClr val="0000FF"/>
                </a:solidFill>
              </a:rPr>
              <a:t>Amiyaal </a:t>
            </a:r>
            <a:r>
              <a:rPr lang="en-US" sz="3800" i="1" dirty="0" err="1" smtClean="0">
                <a:solidFill>
                  <a:srgbClr val="0000FF"/>
                </a:solidFill>
              </a:rPr>
              <a:t>Ilany</a:t>
            </a:r>
            <a:r>
              <a:rPr lang="en-US" sz="3800" i="1" dirty="0" smtClean="0">
                <a:solidFill>
                  <a:srgbClr val="0000FF"/>
                </a:solidFill>
              </a:rPr>
              <a:t> (Biology, University of Pennsylvania)</a:t>
            </a:r>
          </a:p>
          <a:p>
            <a:r>
              <a:rPr lang="en-US" dirty="0" smtClean="0"/>
              <a:t>Studying spotted hyenas and rock hyraxes</a:t>
            </a:r>
          </a:p>
          <a:p>
            <a:r>
              <a:rPr lang="en-US" dirty="0" smtClean="0"/>
              <a:t>Exploring network dynamics using </a:t>
            </a:r>
            <a:r>
              <a:rPr lang="en-US" b="1" dirty="0" smtClean="0"/>
              <a:t>Stochastic Agent-Based Models</a:t>
            </a:r>
          </a:p>
          <a:p>
            <a:r>
              <a:rPr lang="en-US" dirty="0" smtClean="0"/>
              <a:t>Finding that the social structure </a:t>
            </a:r>
            <a:r>
              <a:rPr lang="en-US" b="1" dirty="0" smtClean="0"/>
              <a:t>constraints</a:t>
            </a:r>
            <a:r>
              <a:rPr lang="en-US" dirty="0" smtClean="0"/>
              <a:t> its future dynamics and affects </a:t>
            </a:r>
            <a:r>
              <a:rPr lang="en-US" b="1" dirty="0" smtClean="0"/>
              <a:t>survival</a:t>
            </a:r>
            <a:r>
              <a:rPr lang="en-US" dirty="0" smtClean="0"/>
              <a:t> and </a:t>
            </a:r>
            <a:r>
              <a:rPr lang="en-US" b="1" dirty="0" smtClean="0"/>
              <a:t>mating</a:t>
            </a:r>
            <a:r>
              <a:rPr lang="en-US" dirty="0" smtClean="0"/>
              <a:t> patterns</a:t>
            </a:r>
            <a:endParaRPr lang="en-US" dirty="0"/>
          </a:p>
        </p:txBody>
      </p:sp>
      <p:pic>
        <p:nvPicPr>
          <p:cNvPr id="6" name="Picture 5" descr="three hyraxes by Monica Poliack.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27329" y="1807432"/>
            <a:ext cx="2088212" cy="1562509"/>
          </a:xfrm>
          <a:prstGeom prst="rect">
            <a:avLst/>
          </a:prstGeom>
        </p:spPr>
      </p:pic>
      <p:pic>
        <p:nvPicPr>
          <p:cNvPr id="7" name="Picture 6" descr="IMG_3996.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99265" y="1807437"/>
            <a:ext cx="2083337" cy="1562504"/>
          </a:xfrm>
          <a:prstGeom prst="rect">
            <a:avLst/>
          </a:prstGeom>
        </p:spPr>
      </p:pic>
      <p:pic>
        <p:nvPicPr>
          <p:cNvPr id="8" name="Picture 7" descr="David 2009.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99265" y="3681401"/>
            <a:ext cx="4363170" cy="244161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vert="horz" lIns="91440" tIns="45720" rIns="91440" bIns="45720" rtlCol="0" anchor="ctr">
            <a:normAutofit fontScale="90000"/>
          </a:bodyPr>
          <a:lstStyle/>
          <a:p>
            <a:pPr lvl="0"/>
            <a:r>
              <a:rPr lang="en-US" dirty="0" smtClean="0"/>
              <a:t/>
            </a:r>
            <a:br>
              <a:rPr lang="en-US" dirty="0" smtClean="0"/>
            </a:br>
            <a:r>
              <a:rPr lang="en-US" dirty="0" smtClean="0"/>
              <a:t/>
            </a:r>
            <a:br>
              <a:rPr lang="en-US" dirty="0" smtClean="0"/>
            </a:br>
            <a:r>
              <a:rPr lang="en-US" dirty="0" smtClean="0"/>
              <a:t>Modeling </a:t>
            </a:r>
            <a:r>
              <a:rPr lang="en-US" dirty="0"/>
              <a:t>Community Vulnerability and </a:t>
            </a:r>
            <a:r>
              <a:rPr lang="en-US" dirty="0" smtClean="0"/>
              <a:t> Medically </a:t>
            </a:r>
            <a:r>
              <a:rPr lang="en-US" dirty="0"/>
              <a:t>Fragile Populations for </a:t>
            </a:r>
            <a:br>
              <a:rPr lang="en-US" dirty="0"/>
            </a:br>
            <a:r>
              <a:rPr lang="en-US" dirty="0"/>
              <a:t>Natural Disaster </a:t>
            </a:r>
            <a:r>
              <a:rPr lang="en-US" dirty="0" smtClean="0"/>
              <a:t>Preparedness</a:t>
            </a:r>
            <a:br>
              <a:rPr lang="en-US" dirty="0" smtClean="0"/>
            </a:br>
            <a:endParaRPr lang="en-US" dirty="0"/>
          </a:p>
        </p:txBody>
      </p:sp>
      <p:sp>
        <p:nvSpPr>
          <p:cNvPr id="3" name="Content Placeholder 2"/>
          <p:cNvSpPr>
            <a:spLocks noGrp="1"/>
          </p:cNvSpPr>
          <p:nvPr>
            <p:ph idx="1"/>
          </p:nvPr>
        </p:nvSpPr>
        <p:spPr>
          <a:xfrm>
            <a:off x="304800" y="2133600"/>
            <a:ext cx="5562600" cy="4267200"/>
          </a:xfrm>
        </p:spPr>
        <p:txBody>
          <a:bodyPr>
            <a:noAutofit/>
          </a:bodyPr>
          <a:lstStyle/>
          <a:p>
            <a:pPr>
              <a:lnSpc>
                <a:spcPts val="3340"/>
              </a:lnSpc>
              <a:spcBef>
                <a:spcPts val="600"/>
              </a:spcBef>
            </a:pPr>
            <a:r>
              <a:rPr lang="en-US" sz="1800" i="1" dirty="0" smtClean="0">
                <a:solidFill>
                  <a:srgbClr val="0000FF"/>
                </a:solidFill>
              </a:rPr>
              <a:t>Joshua G Behr &amp; Rafael Diaz</a:t>
            </a:r>
            <a:br>
              <a:rPr lang="en-US" sz="1800" i="1" dirty="0" smtClean="0">
                <a:solidFill>
                  <a:srgbClr val="0000FF"/>
                </a:solidFill>
              </a:rPr>
            </a:br>
            <a:r>
              <a:rPr lang="en-US" sz="1800" i="1" dirty="0" smtClean="0">
                <a:solidFill>
                  <a:srgbClr val="0000FF"/>
                </a:solidFill>
              </a:rPr>
              <a:t>VA Modeling, Analysis, &amp; Simulation Center</a:t>
            </a:r>
          </a:p>
          <a:p>
            <a:endParaRPr lang="en-US" sz="1400" dirty="0" smtClean="0"/>
          </a:p>
          <a:p>
            <a:r>
              <a:rPr lang="en-US" sz="1400" dirty="0" smtClean="0"/>
              <a:t>Measure &amp; map 17 dimensions of household vulnerability.</a:t>
            </a:r>
          </a:p>
          <a:p>
            <a:endParaRPr lang="en-US" sz="1400" dirty="0" smtClean="0"/>
          </a:p>
          <a:p>
            <a:r>
              <a:rPr lang="en-US" sz="1400" dirty="0" smtClean="0"/>
              <a:t>Simulate storm scenarios, such as Super Storm Sandy, crossing the region, and measure damage and displaced persons.</a:t>
            </a:r>
          </a:p>
          <a:p>
            <a:endParaRPr lang="en-US" sz="1400" dirty="0" smtClean="0"/>
          </a:p>
          <a:p>
            <a:r>
              <a:rPr lang="en-US" sz="1400" dirty="0" smtClean="0"/>
              <a:t>The merging of these two data streams informs our system dynamics models.</a:t>
            </a:r>
          </a:p>
          <a:p>
            <a:endParaRPr lang="en-US" sz="1400" dirty="0" smtClean="0"/>
          </a:p>
          <a:p>
            <a:r>
              <a:rPr lang="en-US" sz="1400" dirty="0" smtClean="0"/>
              <a:t>Models produce short, medium, and long term forecasts of housing needs and demand for services, especially among medically fragile populations. </a:t>
            </a:r>
          </a:p>
          <a:p>
            <a:endParaRPr lang="en-US" sz="1400" dirty="0" smtClean="0"/>
          </a:p>
          <a:p>
            <a:r>
              <a:rPr lang="en-US" sz="1400" dirty="0" smtClean="0"/>
              <a:t>Models allow for testing planning and policy interventions and measuring ROI under different preparedness scenarios.</a:t>
            </a:r>
          </a:p>
        </p:txBody>
      </p:sp>
      <p:pic>
        <p:nvPicPr>
          <p:cNvPr id="5" name="Picture 2" descr="C:\Users\jbehr\AppData\Local\Microsoft\Windows\Temporary Internet Files\Content.Outlook\4GOKT3T0\Southernmetr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2133600"/>
            <a:ext cx="3276600" cy="16764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p:nvPr/>
        </p:nvPicPr>
        <p:blipFill>
          <a:blip r:embed="rId4" cstate="print"/>
          <a:srcRect l="56369" t="16828" r="2127" b="20356"/>
          <a:stretch>
            <a:fillRect/>
          </a:stretch>
        </p:blipFill>
        <p:spPr bwMode="auto">
          <a:xfrm>
            <a:off x="5867400" y="5257800"/>
            <a:ext cx="3276600" cy="1524000"/>
          </a:xfrm>
          <a:prstGeom prst="rect">
            <a:avLst/>
          </a:prstGeom>
          <a:noFill/>
          <a:ln w="9525">
            <a:noFill/>
            <a:miter lim="800000"/>
            <a:headEnd/>
            <a:tailEnd/>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75655" y="3810000"/>
            <a:ext cx="3268345"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676399"/>
          </a:xfrm>
        </p:spPr>
        <p:txBody>
          <a:bodyPr>
            <a:normAutofit fontScale="47500" lnSpcReduction="20000"/>
          </a:bodyPr>
          <a:lstStyle/>
          <a:p>
            <a:r>
              <a:rPr lang="en-US" sz="5800" dirty="0" smtClean="0">
                <a:uFill>
                  <a:solidFill/>
                </a:uFill>
              </a:rPr>
              <a:t>Explores the dynamics </a:t>
            </a:r>
            <a:r>
              <a:rPr lang="en-US" sz="5800" dirty="0">
                <a:uFill>
                  <a:solidFill/>
                </a:uFill>
              </a:rPr>
              <a:t>of cholera outbreaks in </a:t>
            </a:r>
            <a:r>
              <a:rPr lang="en-US" sz="5800" dirty="0" err="1">
                <a:uFill>
                  <a:solidFill/>
                </a:uFill>
              </a:rPr>
              <a:t>Dadaab</a:t>
            </a:r>
            <a:r>
              <a:rPr lang="en-US" sz="5800" dirty="0">
                <a:uFill>
                  <a:solidFill/>
                </a:uFill>
              </a:rPr>
              <a:t> refugee camps </a:t>
            </a:r>
            <a:endParaRPr lang="en-US" sz="5800" dirty="0" smtClean="0">
              <a:uFill>
                <a:solidFill/>
              </a:uFill>
            </a:endParaRPr>
          </a:p>
          <a:p>
            <a:r>
              <a:rPr lang="en-US" sz="5800" dirty="0" smtClean="0">
                <a:uFill>
                  <a:solidFill/>
                </a:uFill>
              </a:rPr>
              <a:t>The </a:t>
            </a:r>
            <a:r>
              <a:rPr lang="en-US" sz="5800" dirty="0">
                <a:uFill>
                  <a:solidFill/>
                </a:uFill>
              </a:rPr>
              <a:t>model integrates geographical data with agents' daily activities within a refugee ca</a:t>
            </a:r>
            <a:r>
              <a:rPr lang="en-US" sz="5100" dirty="0">
                <a:uFill>
                  <a:solidFill/>
                </a:uFill>
              </a:rPr>
              <a:t>mp.</a:t>
            </a:r>
          </a:p>
          <a:p>
            <a:endParaRPr lang="en-US" dirty="0">
              <a:uFill>
                <a:solidFill/>
              </a:uFill>
            </a:endParaRPr>
          </a:p>
        </p:txBody>
      </p:sp>
      <p:sp>
        <p:nvSpPr>
          <p:cNvPr id="2" name="Title 1"/>
          <p:cNvSpPr>
            <a:spLocks noGrp="1"/>
          </p:cNvSpPr>
          <p:nvPr>
            <p:ph type="title"/>
          </p:nvPr>
        </p:nvSpPr>
        <p:spPr/>
        <p:txBody>
          <a:bodyPr>
            <a:normAutofit fontScale="90000"/>
          </a:bodyPr>
          <a:lstStyle/>
          <a:p>
            <a:r>
              <a:rPr lang="en-US" dirty="0" smtClean="0"/>
              <a:t>ABM of the Spread of Cholera</a:t>
            </a:r>
            <a:br>
              <a:rPr lang="en-US" dirty="0" smtClean="0"/>
            </a:br>
            <a:r>
              <a:rPr lang="en-US" sz="2000" i="1" dirty="0" err="1" smtClean="0">
                <a:solidFill>
                  <a:srgbClr val="0000FF"/>
                </a:solidFill>
                <a:latin typeface="+mn-lt"/>
                <a:ea typeface="+mn-ea"/>
                <a:cs typeface="+mn-cs"/>
              </a:rPr>
              <a:t>Atesmachew</a:t>
            </a:r>
            <a:r>
              <a:rPr lang="en-US" sz="2000" i="1" dirty="0" smtClean="0">
                <a:solidFill>
                  <a:srgbClr val="0000FF"/>
                </a:solidFill>
                <a:latin typeface="+mn-lt"/>
                <a:ea typeface="+mn-ea"/>
                <a:cs typeface="+mn-cs"/>
              </a:rPr>
              <a:t> </a:t>
            </a:r>
            <a:r>
              <a:rPr lang="en-US" sz="2000" i="1" dirty="0" err="1" smtClean="0">
                <a:solidFill>
                  <a:srgbClr val="0000FF"/>
                </a:solidFill>
                <a:latin typeface="+mn-lt"/>
                <a:ea typeface="+mn-ea"/>
                <a:cs typeface="+mn-cs"/>
              </a:rPr>
              <a:t>Hailegiorgis</a:t>
            </a:r>
            <a:r>
              <a:rPr lang="en-US" sz="2000" i="1" dirty="0" smtClean="0">
                <a:solidFill>
                  <a:srgbClr val="0000FF"/>
                </a:solidFill>
                <a:latin typeface="+mn-lt"/>
                <a:ea typeface="+mn-ea"/>
                <a:cs typeface="+mn-cs"/>
              </a:rPr>
              <a:t> and Andrew Crooks</a:t>
            </a:r>
            <a:br>
              <a:rPr lang="en-US" sz="2000" i="1" dirty="0" smtClean="0">
                <a:solidFill>
                  <a:srgbClr val="0000FF"/>
                </a:solidFill>
                <a:latin typeface="+mn-lt"/>
                <a:ea typeface="+mn-ea"/>
                <a:cs typeface="+mn-cs"/>
              </a:rPr>
            </a:br>
            <a:r>
              <a:rPr lang="en-US" sz="2000" i="1" dirty="0" smtClean="0">
                <a:solidFill>
                  <a:srgbClr val="0000FF"/>
                </a:solidFill>
                <a:latin typeface="+mn-lt"/>
                <a:ea typeface="+mn-ea"/>
                <a:cs typeface="+mn-cs"/>
              </a:rPr>
              <a:t>George Mason University</a:t>
            </a:r>
            <a:endParaRPr lang="en-US" sz="2000" i="1" dirty="0">
              <a:solidFill>
                <a:srgbClr val="0000FF"/>
              </a:solidFill>
              <a:latin typeface="+mn-lt"/>
              <a:ea typeface="+mn-ea"/>
              <a:cs typeface="+mn-cs"/>
            </a:endParaRPr>
          </a:p>
        </p:txBody>
      </p:sp>
      <p:sp>
        <p:nvSpPr>
          <p:cNvPr id="13" name="Content Placeholder 2"/>
          <p:cNvSpPr txBox="1">
            <a:spLocks/>
          </p:cNvSpPr>
          <p:nvPr/>
        </p:nvSpPr>
        <p:spPr>
          <a:xfrm>
            <a:off x="459769" y="5473557"/>
            <a:ext cx="8229600" cy="12320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uFill>
                  <a:solidFill/>
                </a:uFill>
              </a:rPr>
              <a:t>Results show cholera infections are impacted by agents' movement and source of contamination.</a:t>
            </a:r>
          </a:p>
          <a:p>
            <a:endParaRPr lang="en-US" dirty="0">
              <a:uFill>
                <a:solidFill/>
              </a:uFill>
            </a:endParaRPr>
          </a:p>
        </p:txBody>
      </p:sp>
      <p:pic>
        <p:nvPicPr>
          <p:cNvPr id="16" name="Screen Shot 2013-10-07 at 1.15.01 PM.png"/>
          <p:cNvPicPr/>
          <p:nvPr/>
        </p:nvPicPr>
        <p:blipFill rotWithShape="1">
          <a:blip r:embed="rId3" cstate="print">
            <a:extLst/>
          </a:blip>
          <a:srcRect l="13049" r="10342" b="18210"/>
          <a:stretch/>
        </p:blipFill>
        <p:spPr>
          <a:xfrm>
            <a:off x="4383125" y="3037726"/>
            <a:ext cx="3733800" cy="2438400"/>
          </a:xfrm>
          <a:prstGeom prst="rect">
            <a:avLst/>
          </a:prstGeom>
          <a:ln w="12700">
            <a:round/>
          </a:ln>
        </p:spPr>
      </p:pic>
      <p:pic>
        <p:nvPicPr>
          <p:cNvPr id="26" name="image14.png"/>
          <p:cNvPicPr/>
          <p:nvPr/>
        </p:nvPicPr>
        <p:blipFill>
          <a:blip r:embed="rId4" cstate="print">
            <a:extLst/>
          </a:blip>
          <a:stretch>
            <a:fillRect/>
          </a:stretch>
        </p:blipFill>
        <p:spPr>
          <a:xfrm>
            <a:off x="2438400" y="4426506"/>
            <a:ext cx="1749516" cy="1154105"/>
          </a:xfrm>
          <a:prstGeom prst="rect">
            <a:avLst/>
          </a:prstGeom>
          <a:ln w="12700">
            <a:round/>
          </a:ln>
        </p:spPr>
      </p:pic>
      <p:pic>
        <p:nvPicPr>
          <p:cNvPr id="27" name="image15.png"/>
          <p:cNvPicPr/>
          <p:nvPr/>
        </p:nvPicPr>
        <p:blipFill>
          <a:blip r:embed="rId5" cstate="print">
            <a:extLst/>
          </a:blip>
          <a:srcRect l="49419" t="4206" b="4206"/>
          <a:stretch>
            <a:fillRect/>
          </a:stretch>
        </p:blipFill>
        <p:spPr>
          <a:xfrm>
            <a:off x="2438400" y="3143903"/>
            <a:ext cx="1755509" cy="1253448"/>
          </a:xfrm>
          <a:prstGeom prst="rect">
            <a:avLst/>
          </a:prstGeom>
          <a:ln w="12700">
            <a:round/>
          </a:ln>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34948" y="3082691"/>
            <a:ext cx="1295400" cy="24619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Oval 3"/>
          <p:cNvSpPr/>
          <p:nvPr/>
        </p:nvSpPr>
        <p:spPr>
          <a:xfrm>
            <a:off x="7543800" y="2743200"/>
            <a:ext cx="1447800" cy="1828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hlinkClick r:id="rId7"/>
              </a:rPr>
              <a:t>Click here to see the YouTube Video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3"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Living organisms and their ancestors on the ToL.jpg"/>
          <p:cNvPicPr/>
          <p:nvPr/>
        </p:nvPicPr>
        <p:blipFill>
          <a:blip r:embed="rId2" cstate="print">
            <a:extLst/>
          </a:blip>
          <a:stretch>
            <a:fillRect/>
          </a:stretch>
        </p:blipFill>
        <p:spPr>
          <a:xfrm>
            <a:off x="274082" y="2433387"/>
            <a:ext cx="2166872" cy="1894120"/>
          </a:xfrm>
          <a:prstGeom prst="rect">
            <a:avLst/>
          </a:prstGeom>
          <a:ln w="12700">
            <a:miter lim="400000"/>
          </a:ln>
        </p:spPr>
      </p:pic>
      <p:grpSp>
        <p:nvGrpSpPr>
          <p:cNvPr id="2" name="Group 104"/>
          <p:cNvGrpSpPr/>
          <p:nvPr/>
        </p:nvGrpSpPr>
        <p:grpSpPr>
          <a:xfrm>
            <a:off x="5206246" y="1120736"/>
            <a:ext cx="3552924" cy="2846232"/>
            <a:chOff x="0" y="0"/>
            <a:chExt cx="5053047" cy="4047974"/>
          </a:xfrm>
        </p:grpSpPr>
        <p:sp>
          <p:nvSpPr>
            <p:cNvPr id="33" name="Shape 33"/>
            <p:cNvSpPr/>
            <p:nvPr/>
          </p:nvSpPr>
          <p:spPr>
            <a:xfrm>
              <a:off x="1332431" y="1639602"/>
              <a:ext cx="2352051" cy="23965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DA9"/>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34" name="Shape 34"/>
            <p:cNvSpPr/>
            <p:nvPr/>
          </p:nvSpPr>
          <p:spPr>
            <a:xfrm>
              <a:off x="0" y="3310717"/>
              <a:ext cx="1798937" cy="3840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noAutofit/>
            </a:bodyPr>
            <a:lstStyle>
              <a:lvl1pPr marL="45155" marR="45155" algn="l" defTabSz="1016000">
                <a:buClr>
                  <a:srgbClr val="363636"/>
                </a:buClr>
                <a:buFont typeface="Arial"/>
                <a:defRPr sz="1600">
                  <a:uFill>
                    <a:solidFill/>
                  </a:uFill>
                  <a:latin typeface="Times"/>
                  <a:ea typeface="Times"/>
                  <a:cs typeface="Times"/>
                  <a:sym typeface="Times"/>
                </a:defRPr>
              </a:lvl1pPr>
            </a:lstStyle>
            <a:p>
              <a:pPr lvl="0">
                <a:defRPr sz="1800">
                  <a:uFillTx/>
                </a:defRPr>
              </a:pPr>
              <a:r>
                <a:rPr sz="1100" dirty="0"/>
                <a:t>left tumor side</a:t>
              </a:r>
            </a:p>
          </p:txBody>
        </p:sp>
        <p:sp>
          <p:nvSpPr>
            <p:cNvPr id="35" name="Shape 35"/>
            <p:cNvSpPr/>
            <p:nvPr/>
          </p:nvSpPr>
          <p:spPr>
            <a:xfrm>
              <a:off x="3516195" y="3207082"/>
              <a:ext cx="1536853" cy="3840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noAutofit/>
            </a:bodyPr>
            <a:lstStyle>
              <a:lvl1pPr marL="45155" marR="45155" algn="l" defTabSz="1016000">
                <a:buClr>
                  <a:srgbClr val="363636"/>
                </a:buClr>
                <a:buFont typeface="Arial"/>
                <a:defRPr sz="1600">
                  <a:uFill>
                    <a:solidFill/>
                  </a:uFill>
                  <a:latin typeface="Times"/>
                  <a:ea typeface="Times"/>
                  <a:cs typeface="Times"/>
                  <a:sym typeface="Times"/>
                </a:defRPr>
              </a:lvl1pPr>
            </a:lstStyle>
            <a:p>
              <a:pPr lvl="0">
                <a:defRPr sz="1800">
                  <a:uFillTx/>
                </a:defRPr>
              </a:pPr>
              <a:r>
                <a:rPr sz="1100" dirty="0"/>
                <a:t>right tumor side</a:t>
              </a:r>
            </a:p>
          </p:txBody>
        </p:sp>
        <p:sp>
          <p:nvSpPr>
            <p:cNvPr id="36" name="Shape 36"/>
            <p:cNvSpPr/>
            <p:nvPr/>
          </p:nvSpPr>
          <p:spPr>
            <a:xfrm>
              <a:off x="1932989" y="3414353"/>
              <a:ext cx="1565585" cy="6336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noAutofit/>
            </a:bodyPr>
            <a:lstStyle/>
            <a:p>
              <a:pPr marL="31748" marR="31748" defTabSz="714350">
                <a:buClr>
                  <a:srgbClr val="363636"/>
                </a:buClr>
                <a:buFont typeface="Arial"/>
                <a:defRPr sz="1800"/>
              </a:pPr>
              <a:r>
                <a:rPr sz="1100" dirty="0">
                  <a:uFill>
                    <a:solidFill/>
                  </a:uFill>
                  <a:latin typeface="Times"/>
                  <a:ea typeface="Times"/>
                  <a:cs typeface="Times"/>
                  <a:sym typeface="Times"/>
                </a:rPr>
                <a:t>first</a:t>
              </a:r>
            </a:p>
            <a:p>
              <a:pPr marL="31748" marR="31748" defTabSz="714350">
                <a:buClr>
                  <a:srgbClr val="363636"/>
                </a:buClr>
                <a:buFont typeface="Arial"/>
                <a:defRPr sz="1800"/>
              </a:pPr>
              <a:r>
                <a:rPr sz="1100" dirty="0">
                  <a:uFill>
                    <a:solidFill/>
                  </a:uFill>
                  <a:latin typeface="Times"/>
                  <a:ea typeface="Times"/>
                  <a:cs typeface="Times"/>
                  <a:sym typeface="Times"/>
                </a:rPr>
                <a:t>transformed cell</a:t>
              </a:r>
            </a:p>
          </p:txBody>
        </p:sp>
        <p:sp>
          <p:nvSpPr>
            <p:cNvPr id="37" name="Shape 37"/>
            <p:cNvSpPr/>
            <p:nvPr/>
          </p:nvSpPr>
          <p:spPr>
            <a:xfrm flipH="1" flipV="1">
              <a:off x="2518355" y="2942185"/>
              <a:ext cx="178187" cy="455564"/>
            </a:xfrm>
            <a:prstGeom prst="line">
              <a:avLst/>
            </a:prstGeom>
            <a:noFill/>
            <a:ln w="3175" cap="flat">
              <a:solidFill>
                <a:srgbClr val="363636"/>
              </a:solidFill>
              <a:prstDash val="solid"/>
              <a:round/>
              <a:tailEnd type="triangle" w="med" len="me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pic>
          <p:nvPicPr>
            <p:cNvPr id="38" name="image.png"/>
            <p:cNvPicPr/>
            <p:nvPr/>
          </p:nvPicPr>
          <p:blipFill>
            <a:blip r:embed="rId3" cstate="print">
              <a:extLst/>
            </a:blip>
            <a:stretch>
              <a:fillRect/>
            </a:stretch>
          </p:blipFill>
          <p:spPr>
            <a:xfrm>
              <a:off x="589992" y="0"/>
              <a:ext cx="1245320" cy="1755319"/>
            </a:xfrm>
            <a:prstGeom prst="rect">
              <a:avLst/>
            </a:prstGeom>
            <a:ln w="12700" cap="flat">
              <a:noFill/>
              <a:miter lim="400000"/>
            </a:ln>
            <a:effectLst/>
          </p:spPr>
        </p:pic>
        <p:pic>
          <p:nvPicPr>
            <p:cNvPr id="39" name="image.png"/>
            <p:cNvPicPr/>
            <p:nvPr/>
          </p:nvPicPr>
          <p:blipFill>
            <a:blip r:embed="rId4" cstate="print">
              <a:extLst/>
            </a:blip>
            <a:stretch>
              <a:fillRect/>
            </a:stretch>
          </p:blipFill>
          <p:spPr>
            <a:xfrm>
              <a:off x="3302372" y="3032"/>
              <a:ext cx="1199784" cy="1755320"/>
            </a:xfrm>
            <a:prstGeom prst="rect">
              <a:avLst/>
            </a:prstGeom>
            <a:ln w="12700" cap="flat">
              <a:noFill/>
              <a:miter lim="400000"/>
            </a:ln>
            <a:effectLst/>
          </p:spPr>
        </p:pic>
        <p:sp>
          <p:nvSpPr>
            <p:cNvPr id="40" name="Shape 40"/>
            <p:cNvSpPr/>
            <p:nvPr/>
          </p:nvSpPr>
          <p:spPr>
            <a:xfrm>
              <a:off x="1910509" y="0"/>
              <a:ext cx="1367025" cy="113274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3" tIns="65023" rIns="65023" bIns="65023" numCol="1" anchor="t">
              <a:noAutofit/>
            </a:bodyPr>
            <a:lstStyle/>
            <a:p>
              <a:pPr marL="31748" marR="31748" defTabSz="714350">
                <a:buClr>
                  <a:srgbClr val="363636"/>
                </a:buClr>
                <a:buFont typeface="Arial"/>
                <a:defRPr sz="1800"/>
              </a:pPr>
              <a:r>
                <a:rPr sz="1100" dirty="0">
                  <a:uFill>
                    <a:solidFill/>
                  </a:uFill>
                  <a:latin typeface="Times"/>
                  <a:ea typeface="Times"/>
                  <a:cs typeface="Times"/>
                  <a:sym typeface="Times"/>
                </a:rPr>
                <a:t>cancer gland </a:t>
              </a:r>
            </a:p>
            <a:p>
              <a:pPr marL="31748" marR="31748" defTabSz="714350">
                <a:buClr>
                  <a:srgbClr val="363636"/>
                </a:buClr>
                <a:buFont typeface="Arial"/>
                <a:defRPr sz="1800"/>
              </a:pPr>
              <a:r>
                <a:rPr sz="1100" dirty="0">
                  <a:uFill>
                    <a:solidFill/>
                  </a:uFill>
                  <a:latin typeface="Times"/>
                  <a:ea typeface="Times"/>
                  <a:cs typeface="Times"/>
                  <a:sym typeface="Times"/>
                </a:rPr>
                <a:t>fragments</a:t>
              </a:r>
            </a:p>
            <a:p>
              <a:pPr marL="31748" marR="31748" defTabSz="714350">
                <a:buClr>
                  <a:srgbClr val="363636"/>
                </a:buClr>
                <a:buFont typeface="Arial"/>
                <a:defRPr sz="1800"/>
              </a:pPr>
              <a:r>
                <a:rPr sz="1100" dirty="0">
                  <a:uFill>
                    <a:solidFill/>
                  </a:uFill>
                  <a:latin typeface="Times"/>
                  <a:ea typeface="Times"/>
                  <a:cs typeface="Times"/>
                  <a:sym typeface="Times"/>
                </a:rPr>
                <a:t>(2,000 to </a:t>
              </a:r>
            </a:p>
            <a:p>
              <a:pPr marL="31748" marR="31748" defTabSz="714350">
                <a:buClr>
                  <a:srgbClr val="363636"/>
                </a:buClr>
                <a:buFont typeface="Arial"/>
                <a:defRPr sz="1800"/>
              </a:pPr>
              <a:r>
                <a:rPr sz="1100" dirty="0">
                  <a:uFill>
                    <a:solidFill/>
                  </a:uFill>
                  <a:latin typeface="Times"/>
                  <a:ea typeface="Times"/>
                  <a:cs typeface="Times"/>
                  <a:sym typeface="Times"/>
                </a:rPr>
                <a:t>10,000 cells)</a:t>
              </a:r>
            </a:p>
          </p:txBody>
        </p:sp>
        <p:sp>
          <p:nvSpPr>
            <p:cNvPr id="41" name="Shape 41"/>
            <p:cNvSpPr/>
            <p:nvPr/>
          </p:nvSpPr>
          <p:spPr>
            <a:xfrm>
              <a:off x="1360149" y="1883576"/>
              <a:ext cx="976062" cy="1129191"/>
            </a:xfrm>
            <a:custGeom>
              <a:avLst/>
              <a:gdLst/>
              <a:ahLst/>
              <a:cxnLst>
                <a:cxn ang="0">
                  <a:pos x="wd2" y="hd2"/>
                </a:cxn>
                <a:cxn ang="5400000">
                  <a:pos x="wd2" y="hd2"/>
                </a:cxn>
                <a:cxn ang="10800000">
                  <a:pos x="wd2" y="hd2"/>
                </a:cxn>
                <a:cxn ang="16200000">
                  <a:pos x="wd2" y="hd2"/>
                </a:cxn>
              </a:cxnLst>
              <a:rect l="0" t="0" r="r" b="b"/>
              <a:pathLst>
                <a:path w="21600" h="21600" extrusionOk="0">
                  <a:moveTo>
                    <a:pt x="0" y="18915"/>
                  </a:moveTo>
                  <a:lnTo>
                    <a:pt x="0" y="15295"/>
                  </a:lnTo>
                  <a:lnTo>
                    <a:pt x="840" y="11559"/>
                  </a:lnTo>
                  <a:lnTo>
                    <a:pt x="2400" y="8290"/>
                  </a:lnTo>
                  <a:lnTo>
                    <a:pt x="3600" y="5838"/>
                  </a:lnTo>
                  <a:lnTo>
                    <a:pt x="5280" y="4320"/>
                  </a:lnTo>
                  <a:lnTo>
                    <a:pt x="6960" y="2452"/>
                  </a:lnTo>
                  <a:lnTo>
                    <a:pt x="8400" y="1635"/>
                  </a:lnTo>
                  <a:lnTo>
                    <a:pt x="10320" y="117"/>
                  </a:lnTo>
                  <a:lnTo>
                    <a:pt x="12960" y="0"/>
                  </a:lnTo>
                  <a:lnTo>
                    <a:pt x="17640" y="2452"/>
                  </a:lnTo>
                  <a:lnTo>
                    <a:pt x="21600" y="8056"/>
                  </a:lnTo>
                  <a:lnTo>
                    <a:pt x="21600" y="11209"/>
                  </a:lnTo>
                  <a:lnTo>
                    <a:pt x="21480" y="14711"/>
                  </a:lnTo>
                  <a:lnTo>
                    <a:pt x="19680" y="17514"/>
                  </a:lnTo>
                  <a:lnTo>
                    <a:pt x="17760" y="20082"/>
                  </a:lnTo>
                  <a:lnTo>
                    <a:pt x="14160" y="20666"/>
                  </a:lnTo>
                  <a:lnTo>
                    <a:pt x="11400" y="21600"/>
                  </a:lnTo>
                  <a:lnTo>
                    <a:pt x="7680" y="20783"/>
                  </a:lnTo>
                  <a:lnTo>
                    <a:pt x="3600" y="19849"/>
                  </a:lnTo>
                  <a:lnTo>
                    <a:pt x="0" y="18915"/>
                  </a:lnTo>
                  <a:close/>
                </a:path>
              </a:pathLst>
            </a:custGeom>
            <a:solidFill>
              <a:srgbClr val="D6A800"/>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42" name="Shape 42"/>
            <p:cNvSpPr/>
            <p:nvPr/>
          </p:nvSpPr>
          <p:spPr>
            <a:xfrm flipH="1">
              <a:off x="2710400" y="1890054"/>
              <a:ext cx="978042" cy="1127033"/>
            </a:xfrm>
            <a:custGeom>
              <a:avLst/>
              <a:gdLst/>
              <a:ahLst/>
              <a:cxnLst>
                <a:cxn ang="0">
                  <a:pos x="wd2" y="hd2"/>
                </a:cxn>
                <a:cxn ang="5400000">
                  <a:pos x="wd2" y="hd2"/>
                </a:cxn>
                <a:cxn ang="10800000">
                  <a:pos x="wd2" y="hd2"/>
                </a:cxn>
                <a:cxn ang="16200000">
                  <a:pos x="wd2" y="hd2"/>
                </a:cxn>
              </a:cxnLst>
              <a:rect l="0" t="0" r="r" b="b"/>
              <a:pathLst>
                <a:path w="21600" h="21600" extrusionOk="0">
                  <a:moveTo>
                    <a:pt x="0" y="18915"/>
                  </a:moveTo>
                  <a:lnTo>
                    <a:pt x="0" y="15295"/>
                  </a:lnTo>
                  <a:lnTo>
                    <a:pt x="840" y="11559"/>
                  </a:lnTo>
                  <a:lnTo>
                    <a:pt x="2400" y="8290"/>
                  </a:lnTo>
                  <a:lnTo>
                    <a:pt x="3600" y="5838"/>
                  </a:lnTo>
                  <a:lnTo>
                    <a:pt x="5280" y="4320"/>
                  </a:lnTo>
                  <a:lnTo>
                    <a:pt x="6960" y="2452"/>
                  </a:lnTo>
                  <a:lnTo>
                    <a:pt x="8400" y="1635"/>
                  </a:lnTo>
                  <a:lnTo>
                    <a:pt x="10320" y="117"/>
                  </a:lnTo>
                  <a:lnTo>
                    <a:pt x="12960" y="0"/>
                  </a:lnTo>
                  <a:lnTo>
                    <a:pt x="17640" y="2452"/>
                  </a:lnTo>
                  <a:lnTo>
                    <a:pt x="21600" y="8056"/>
                  </a:lnTo>
                  <a:lnTo>
                    <a:pt x="21600" y="11209"/>
                  </a:lnTo>
                  <a:lnTo>
                    <a:pt x="21480" y="14711"/>
                  </a:lnTo>
                  <a:lnTo>
                    <a:pt x="19680" y="17514"/>
                  </a:lnTo>
                  <a:lnTo>
                    <a:pt x="17760" y="20082"/>
                  </a:lnTo>
                  <a:lnTo>
                    <a:pt x="14160" y="20666"/>
                  </a:lnTo>
                  <a:lnTo>
                    <a:pt x="11400" y="21600"/>
                  </a:lnTo>
                  <a:lnTo>
                    <a:pt x="7680" y="20783"/>
                  </a:lnTo>
                  <a:lnTo>
                    <a:pt x="3600" y="19849"/>
                  </a:lnTo>
                  <a:lnTo>
                    <a:pt x="0" y="18915"/>
                  </a:lnTo>
                  <a:close/>
                </a:path>
              </a:pathLst>
            </a:custGeom>
            <a:solidFill>
              <a:srgbClr val="D6A800"/>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nvGrpSpPr>
            <p:cNvPr id="3" name="Group 66"/>
            <p:cNvGrpSpPr/>
            <p:nvPr/>
          </p:nvGrpSpPr>
          <p:grpSpPr>
            <a:xfrm>
              <a:off x="2033295" y="2427660"/>
              <a:ext cx="999820" cy="507381"/>
              <a:chOff x="0" y="0"/>
              <a:chExt cx="999818" cy="507380"/>
            </a:xfrm>
          </p:grpSpPr>
          <p:grpSp>
            <p:nvGrpSpPr>
              <p:cNvPr id="4" name="Group 47"/>
              <p:cNvGrpSpPr/>
              <p:nvPr/>
            </p:nvGrpSpPr>
            <p:grpSpPr>
              <a:xfrm>
                <a:off x="741800" y="0"/>
                <a:ext cx="258019" cy="426844"/>
                <a:chOff x="0" y="0"/>
                <a:chExt cx="258018" cy="426843"/>
              </a:xfrm>
            </p:grpSpPr>
            <p:sp>
              <p:nvSpPr>
                <p:cNvPr id="43" name="Shape 43"/>
                <p:cNvSpPr/>
                <p:nvPr/>
              </p:nvSpPr>
              <p:spPr>
                <a:xfrm flipV="1">
                  <a:off x="0" y="0"/>
                  <a:ext cx="57338" cy="169127"/>
                </a:xfrm>
                <a:prstGeom prst="line">
                  <a:avLst/>
                </a:prstGeom>
                <a:noFill/>
                <a:ln w="12700" cap="flat">
                  <a:solidFill>
                    <a:srgbClr val="363636"/>
                  </a:solidFill>
                  <a:prstDash val="sysDot"/>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44" name="Shape 44"/>
                <p:cNvSpPr/>
                <p:nvPr/>
              </p:nvSpPr>
              <p:spPr>
                <a:xfrm flipV="1">
                  <a:off x="0" y="136911"/>
                  <a:ext cx="172013" cy="32216"/>
                </a:xfrm>
                <a:prstGeom prst="line">
                  <a:avLst/>
                </a:prstGeom>
                <a:noFill/>
                <a:ln w="12700" cap="flat">
                  <a:solidFill>
                    <a:srgbClr val="363636"/>
                  </a:solidFill>
                  <a:prstDash val="sysDot"/>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45" name="Shape 45"/>
                <p:cNvSpPr/>
                <p:nvPr/>
              </p:nvSpPr>
              <p:spPr>
                <a:xfrm flipV="1">
                  <a:off x="86006" y="257716"/>
                  <a:ext cx="143344" cy="104699"/>
                </a:xfrm>
                <a:prstGeom prst="line">
                  <a:avLst/>
                </a:prstGeom>
                <a:noFill/>
                <a:ln w="12700" cap="flat">
                  <a:solidFill>
                    <a:srgbClr val="363636"/>
                  </a:solidFill>
                  <a:prstDash val="sysDot"/>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46" name="Shape 46"/>
                <p:cNvSpPr/>
                <p:nvPr/>
              </p:nvSpPr>
              <p:spPr>
                <a:xfrm>
                  <a:off x="78839" y="370467"/>
                  <a:ext cx="179180" cy="56377"/>
                </a:xfrm>
                <a:prstGeom prst="line">
                  <a:avLst/>
                </a:prstGeom>
                <a:noFill/>
                <a:ln w="12700" cap="flat">
                  <a:solidFill>
                    <a:srgbClr val="363636"/>
                  </a:solidFill>
                  <a:prstDash val="sysDot"/>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grpSp>
          <p:grpSp>
            <p:nvGrpSpPr>
              <p:cNvPr id="5" name="Group 52"/>
              <p:cNvGrpSpPr/>
              <p:nvPr/>
            </p:nvGrpSpPr>
            <p:grpSpPr>
              <a:xfrm>
                <a:off x="0" y="16107"/>
                <a:ext cx="232933" cy="412751"/>
                <a:chOff x="0" y="0"/>
                <a:chExt cx="232932" cy="412749"/>
              </a:xfrm>
            </p:grpSpPr>
            <p:sp>
              <p:nvSpPr>
                <p:cNvPr id="48" name="Shape 48"/>
                <p:cNvSpPr/>
                <p:nvPr/>
              </p:nvSpPr>
              <p:spPr>
                <a:xfrm flipH="1" flipV="1">
                  <a:off x="168428" y="0"/>
                  <a:ext cx="64505" cy="144966"/>
                </a:xfrm>
                <a:prstGeom prst="line">
                  <a:avLst/>
                </a:prstGeom>
                <a:noFill/>
                <a:ln w="12700" cap="flat">
                  <a:solidFill>
                    <a:srgbClr val="363636"/>
                  </a:solidFill>
                  <a:prstDash val="sysDot"/>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49" name="Shape 49"/>
                <p:cNvSpPr/>
                <p:nvPr/>
              </p:nvSpPr>
              <p:spPr>
                <a:xfrm flipH="1">
                  <a:off x="50169" y="144965"/>
                  <a:ext cx="182764" cy="2015"/>
                </a:xfrm>
                <a:prstGeom prst="line">
                  <a:avLst/>
                </a:prstGeom>
                <a:noFill/>
                <a:ln w="12700" cap="flat">
                  <a:solidFill>
                    <a:srgbClr val="363636"/>
                  </a:solidFill>
                  <a:prstDash val="sysDot"/>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50" name="Shape 50"/>
                <p:cNvSpPr/>
                <p:nvPr/>
              </p:nvSpPr>
              <p:spPr>
                <a:xfrm flipH="1" flipV="1">
                  <a:off x="17828" y="231542"/>
                  <a:ext cx="112883" cy="114766"/>
                </a:xfrm>
                <a:prstGeom prst="line">
                  <a:avLst/>
                </a:prstGeom>
                <a:noFill/>
                <a:ln w="12700" cap="flat">
                  <a:solidFill>
                    <a:srgbClr val="363636"/>
                  </a:solidFill>
                  <a:prstDash val="sysDot"/>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51" name="Shape 51"/>
                <p:cNvSpPr/>
                <p:nvPr/>
              </p:nvSpPr>
              <p:spPr>
                <a:xfrm flipH="1">
                  <a:off x="0" y="340266"/>
                  <a:ext cx="129009" cy="72484"/>
                </a:xfrm>
                <a:prstGeom prst="line">
                  <a:avLst/>
                </a:prstGeom>
                <a:noFill/>
                <a:ln w="12700" cap="flat">
                  <a:solidFill>
                    <a:srgbClr val="363636"/>
                  </a:solidFill>
                  <a:prstDash val="sysDot"/>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grpSp>
          <p:sp>
            <p:nvSpPr>
              <p:cNvPr id="53" name="Shape 53"/>
              <p:cNvSpPr/>
              <p:nvPr/>
            </p:nvSpPr>
            <p:spPr>
              <a:xfrm flipV="1">
                <a:off x="490950" y="354359"/>
                <a:ext cx="172013" cy="96645"/>
              </a:xfrm>
              <a:prstGeom prst="line">
                <a:avLst/>
              </a:prstGeom>
              <a:noFill/>
              <a:ln w="3175" cap="flat">
                <a:solidFill>
                  <a:srgbClr val="363636"/>
                </a:solidFill>
                <a:prstDash val="solid"/>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54" name="Shape 54"/>
              <p:cNvSpPr/>
              <p:nvPr/>
            </p:nvSpPr>
            <p:spPr>
              <a:xfrm>
                <a:off x="225765" y="161073"/>
                <a:ext cx="86007" cy="193289"/>
              </a:xfrm>
              <a:prstGeom prst="line">
                <a:avLst/>
              </a:prstGeom>
              <a:noFill/>
              <a:ln w="3175" cap="flat">
                <a:solidFill>
                  <a:srgbClr val="363636"/>
                </a:solidFill>
                <a:prstDash val="solid"/>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55" name="Shape 55"/>
              <p:cNvSpPr/>
              <p:nvPr/>
            </p:nvSpPr>
            <p:spPr>
              <a:xfrm flipH="1" flipV="1">
                <a:off x="311770" y="346307"/>
                <a:ext cx="179181" cy="104698"/>
              </a:xfrm>
              <a:prstGeom prst="line">
                <a:avLst/>
              </a:prstGeom>
              <a:noFill/>
              <a:ln w="3175" cap="flat">
                <a:solidFill>
                  <a:srgbClr val="363636"/>
                </a:solidFill>
                <a:prstDash val="solid"/>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56" name="Shape 56"/>
              <p:cNvSpPr/>
              <p:nvPr/>
            </p:nvSpPr>
            <p:spPr>
              <a:xfrm>
                <a:off x="139759" y="354361"/>
                <a:ext cx="164845" cy="2336"/>
              </a:xfrm>
              <a:prstGeom prst="line">
                <a:avLst/>
              </a:prstGeom>
              <a:noFill/>
              <a:ln w="3175" cap="flat">
                <a:solidFill>
                  <a:srgbClr val="363636"/>
                </a:solidFill>
                <a:prstDash val="solid"/>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57" name="Shape 57"/>
              <p:cNvSpPr/>
              <p:nvPr/>
            </p:nvSpPr>
            <p:spPr>
              <a:xfrm flipV="1">
                <a:off x="662961" y="169126"/>
                <a:ext cx="86007" cy="185235"/>
              </a:xfrm>
              <a:prstGeom prst="line">
                <a:avLst/>
              </a:prstGeom>
              <a:noFill/>
              <a:ln w="3175" cap="flat">
                <a:solidFill>
                  <a:srgbClr val="363636"/>
                </a:solidFill>
                <a:prstDash val="solid"/>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58" name="Shape 58"/>
              <p:cNvSpPr/>
              <p:nvPr/>
            </p:nvSpPr>
            <p:spPr>
              <a:xfrm flipV="1">
                <a:off x="655795" y="362414"/>
                <a:ext cx="172012" cy="2336"/>
              </a:xfrm>
              <a:prstGeom prst="line">
                <a:avLst/>
              </a:prstGeom>
              <a:noFill/>
              <a:ln w="3175" cap="flat">
                <a:solidFill>
                  <a:srgbClr val="363636"/>
                </a:solidFill>
                <a:prstDash val="solid"/>
                <a:round/>
              </a:ln>
              <a:effectLst/>
            </p:spPr>
            <p:txBody>
              <a:bodyPr wrap="square" lIns="0" tIns="0" rIns="0" bIns="0" numCol="1" anchor="t">
                <a:noAutofit/>
              </a:bodyPr>
              <a:lstStyle/>
              <a:p>
                <a:pPr defTabSz="321457">
                  <a:defRPr sz="1400">
                    <a:latin typeface="Helvetica"/>
                    <a:ea typeface="Helvetica"/>
                    <a:cs typeface="Helvetica"/>
                    <a:sym typeface="Helvetica"/>
                  </a:defRPr>
                </a:pPr>
                <a:endParaRPr dirty="0"/>
              </a:p>
            </p:txBody>
          </p:sp>
          <p:sp>
            <p:nvSpPr>
              <p:cNvPr id="59" name="Shape 59"/>
              <p:cNvSpPr/>
              <p:nvPr/>
            </p:nvSpPr>
            <p:spPr>
              <a:xfrm>
                <a:off x="440779" y="410736"/>
                <a:ext cx="86007" cy="966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363636"/>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60" name="Shape 60"/>
              <p:cNvSpPr/>
              <p:nvPr/>
            </p:nvSpPr>
            <p:spPr>
              <a:xfrm>
                <a:off x="612792" y="314092"/>
                <a:ext cx="86007" cy="966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61" name="Shape 61"/>
              <p:cNvSpPr/>
              <p:nvPr/>
            </p:nvSpPr>
            <p:spPr>
              <a:xfrm>
                <a:off x="784803" y="314092"/>
                <a:ext cx="86007" cy="966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62" name="Shape 62"/>
              <p:cNvSpPr/>
              <p:nvPr/>
            </p:nvSpPr>
            <p:spPr>
              <a:xfrm>
                <a:off x="698798" y="120804"/>
                <a:ext cx="86007" cy="966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63" name="Shape 63"/>
              <p:cNvSpPr/>
              <p:nvPr/>
            </p:nvSpPr>
            <p:spPr>
              <a:xfrm>
                <a:off x="268767" y="314092"/>
                <a:ext cx="86007" cy="966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64" name="Shape 64"/>
              <p:cNvSpPr/>
              <p:nvPr/>
            </p:nvSpPr>
            <p:spPr>
              <a:xfrm>
                <a:off x="96756" y="314092"/>
                <a:ext cx="86007" cy="966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65" name="Shape 65"/>
              <p:cNvSpPr/>
              <p:nvPr/>
            </p:nvSpPr>
            <p:spPr>
              <a:xfrm>
                <a:off x="182762" y="120804"/>
                <a:ext cx="86007" cy="9664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grpSp>
          <p:nvGrpSpPr>
            <p:cNvPr id="6" name="Group 70"/>
            <p:cNvGrpSpPr/>
            <p:nvPr/>
          </p:nvGrpSpPr>
          <p:grpSpPr>
            <a:xfrm>
              <a:off x="3888404" y="2498909"/>
              <a:ext cx="152449" cy="384315"/>
              <a:chOff x="0" y="0"/>
              <a:chExt cx="152447" cy="384313"/>
            </a:xfrm>
          </p:grpSpPr>
          <p:sp>
            <p:nvSpPr>
              <p:cNvPr id="67" name="Shape 67"/>
              <p:cNvSpPr/>
              <p:nvPr/>
            </p:nvSpPr>
            <p:spPr>
              <a:xfrm>
                <a:off x="0" y="0"/>
                <a:ext cx="152448" cy="384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CBCBCB"/>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68" name="Shape 68"/>
              <p:cNvSpPr/>
              <p:nvPr/>
            </p:nvSpPr>
            <p:spPr>
              <a:xfrm>
                <a:off x="0" y="0"/>
                <a:ext cx="152448" cy="96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D6D6D6"/>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69" name="Shape 69"/>
              <p:cNvSpPr/>
              <p:nvPr/>
            </p:nvSpPr>
            <p:spPr>
              <a:xfrm>
                <a:off x="0" y="48039"/>
                <a:ext cx="152448" cy="480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grpSp>
          <p:nvGrpSpPr>
            <p:cNvPr id="7" name="Group 74"/>
            <p:cNvGrpSpPr/>
            <p:nvPr/>
          </p:nvGrpSpPr>
          <p:grpSpPr>
            <a:xfrm>
              <a:off x="3856727" y="1786419"/>
              <a:ext cx="150469" cy="384314"/>
              <a:chOff x="0" y="0"/>
              <a:chExt cx="150467" cy="384313"/>
            </a:xfrm>
          </p:grpSpPr>
          <p:sp>
            <p:nvSpPr>
              <p:cNvPr id="71" name="Shape 71"/>
              <p:cNvSpPr/>
              <p:nvPr/>
            </p:nvSpPr>
            <p:spPr>
              <a:xfrm>
                <a:off x="0" y="0"/>
                <a:ext cx="150468" cy="384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CBCBCB"/>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72" name="Shape 72"/>
              <p:cNvSpPr/>
              <p:nvPr/>
            </p:nvSpPr>
            <p:spPr>
              <a:xfrm>
                <a:off x="0" y="0"/>
                <a:ext cx="150468" cy="96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D6D6D6"/>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73" name="Shape 73"/>
              <p:cNvSpPr/>
              <p:nvPr/>
            </p:nvSpPr>
            <p:spPr>
              <a:xfrm>
                <a:off x="0" y="48038"/>
                <a:ext cx="150468" cy="480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grpSp>
          <p:nvGrpSpPr>
            <p:cNvPr id="8" name="Group 78"/>
            <p:cNvGrpSpPr/>
            <p:nvPr/>
          </p:nvGrpSpPr>
          <p:grpSpPr>
            <a:xfrm>
              <a:off x="4084409" y="1933235"/>
              <a:ext cx="152448" cy="384315"/>
              <a:chOff x="0" y="0"/>
              <a:chExt cx="152447" cy="384313"/>
            </a:xfrm>
          </p:grpSpPr>
          <p:sp>
            <p:nvSpPr>
              <p:cNvPr id="75" name="Shape 75"/>
              <p:cNvSpPr/>
              <p:nvPr/>
            </p:nvSpPr>
            <p:spPr>
              <a:xfrm>
                <a:off x="0" y="0"/>
                <a:ext cx="152448" cy="384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CBCBCB"/>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76" name="Shape 76"/>
              <p:cNvSpPr/>
              <p:nvPr/>
            </p:nvSpPr>
            <p:spPr>
              <a:xfrm>
                <a:off x="0" y="0"/>
                <a:ext cx="152448" cy="96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D6D6D6"/>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77" name="Shape 77"/>
              <p:cNvSpPr/>
              <p:nvPr/>
            </p:nvSpPr>
            <p:spPr>
              <a:xfrm>
                <a:off x="0" y="48038"/>
                <a:ext cx="152448" cy="480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grpSp>
          <p:nvGrpSpPr>
            <p:cNvPr id="9" name="Group 82"/>
            <p:cNvGrpSpPr/>
            <p:nvPr/>
          </p:nvGrpSpPr>
          <p:grpSpPr>
            <a:xfrm>
              <a:off x="4215078" y="2354252"/>
              <a:ext cx="150469" cy="384315"/>
              <a:chOff x="0" y="0"/>
              <a:chExt cx="150467" cy="384313"/>
            </a:xfrm>
          </p:grpSpPr>
          <p:sp>
            <p:nvSpPr>
              <p:cNvPr id="79" name="Shape 79"/>
              <p:cNvSpPr/>
              <p:nvPr/>
            </p:nvSpPr>
            <p:spPr>
              <a:xfrm>
                <a:off x="0" y="0"/>
                <a:ext cx="150468" cy="384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CBCBCB"/>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80" name="Shape 80"/>
              <p:cNvSpPr/>
              <p:nvPr/>
            </p:nvSpPr>
            <p:spPr>
              <a:xfrm>
                <a:off x="0" y="0"/>
                <a:ext cx="150468" cy="96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D6D6D6"/>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81" name="Shape 81"/>
              <p:cNvSpPr/>
              <p:nvPr/>
            </p:nvSpPr>
            <p:spPr>
              <a:xfrm>
                <a:off x="0" y="48039"/>
                <a:ext cx="150468" cy="480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grpSp>
          <p:nvGrpSpPr>
            <p:cNvPr id="10" name="Group 86"/>
            <p:cNvGrpSpPr/>
            <p:nvPr/>
          </p:nvGrpSpPr>
          <p:grpSpPr>
            <a:xfrm>
              <a:off x="1486859" y="1602898"/>
              <a:ext cx="152449" cy="384315"/>
              <a:chOff x="0" y="0"/>
              <a:chExt cx="152447" cy="384313"/>
            </a:xfrm>
          </p:grpSpPr>
          <p:sp>
            <p:nvSpPr>
              <p:cNvPr id="83" name="Shape 83"/>
              <p:cNvSpPr/>
              <p:nvPr/>
            </p:nvSpPr>
            <p:spPr>
              <a:xfrm>
                <a:off x="0" y="0"/>
                <a:ext cx="152448" cy="384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CBCBCB"/>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84" name="Shape 84"/>
              <p:cNvSpPr/>
              <p:nvPr/>
            </p:nvSpPr>
            <p:spPr>
              <a:xfrm>
                <a:off x="0" y="0"/>
                <a:ext cx="152448" cy="96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D6D6D6"/>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85" name="Shape 85"/>
              <p:cNvSpPr/>
              <p:nvPr/>
            </p:nvSpPr>
            <p:spPr>
              <a:xfrm>
                <a:off x="0" y="48038"/>
                <a:ext cx="152448" cy="480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grpSp>
          <p:nvGrpSpPr>
            <p:cNvPr id="11" name="Group 90"/>
            <p:cNvGrpSpPr/>
            <p:nvPr/>
          </p:nvGrpSpPr>
          <p:grpSpPr>
            <a:xfrm>
              <a:off x="1154246" y="1676306"/>
              <a:ext cx="150469" cy="384315"/>
              <a:chOff x="0" y="0"/>
              <a:chExt cx="150467" cy="384313"/>
            </a:xfrm>
          </p:grpSpPr>
          <p:sp>
            <p:nvSpPr>
              <p:cNvPr id="87" name="Shape 87"/>
              <p:cNvSpPr/>
              <p:nvPr/>
            </p:nvSpPr>
            <p:spPr>
              <a:xfrm>
                <a:off x="0" y="0"/>
                <a:ext cx="150468" cy="384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CBCBCB"/>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88" name="Shape 88"/>
              <p:cNvSpPr/>
              <p:nvPr/>
            </p:nvSpPr>
            <p:spPr>
              <a:xfrm>
                <a:off x="0" y="0"/>
                <a:ext cx="150468" cy="96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D6D6D6"/>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89" name="Shape 89"/>
              <p:cNvSpPr/>
              <p:nvPr/>
            </p:nvSpPr>
            <p:spPr>
              <a:xfrm>
                <a:off x="0" y="48039"/>
                <a:ext cx="150468" cy="480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grpSp>
          <p:nvGrpSpPr>
            <p:cNvPr id="12" name="Group 94"/>
            <p:cNvGrpSpPr/>
            <p:nvPr/>
          </p:nvGrpSpPr>
          <p:grpSpPr>
            <a:xfrm>
              <a:off x="991936" y="1969939"/>
              <a:ext cx="152449" cy="384315"/>
              <a:chOff x="0" y="0"/>
              <a:chExt cx="152447" cy="384313"/>
            </a:xfrm>
          </p:grpSpPr>
          <p:sp>
            <p:nvSpPr>
              <p:cNvPr id="91" name="Shape 91"/>
              <p:cNvSpPr/>
              <p:nvPr/>
            </p:nvSpPr>
            <p:spPr>
              <a:xfrm>
                <a:off x="0" y="0"/>
                <a:ext cx="152448" cy="384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CBCBCB"/>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92" name="Shape 92"/>
              <p:cNvSpPr/>
              <p:nvPr/>
            </p:nvSpPr>
            <p:spPr>
              <a:xfrm>
                <a:off x="0" y="0"/>
                <a:ext cx="152448" cy="96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D6D6D6"/>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93" name="Shape 93"/>
              <p:cNvSpPr/>
              <p:nvPr/>
            </p:nvSpPr>
            <p:spPr>
              <a:xfrm>
                <a:off x="0" y="48038"/>
                <a:ext cx="152448" cy="480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grpSp>
          <p:nvGrpSpPr>
            <p:cNvPr id="13" name="Group 98"/>
            <p:cNvGrpSpPr/>
            <p:nvPr/>
          </p:nvGrpSpPr>
          <p:grpSpPr>
            <a:xfrm>
              <a:off x="1055254" y="2408230"/>
              <a:ext cx="152449" cy="384314"/>
              <a:chOff x="0" y="0"/>
              <a:chExt cx="152447" cy="384313"/>
            </a:xfrm>
          </p:grpSpPr>
          <p:sp>
            <p:nvSpPr>
              <p:cNvPr id="95" name="Shape 95"/>
              <p:cNvSpPr/>
              <p:nvPr/>
            </p:nvSpPr>
            <p:spPr>
              <a:xfrm>
                <a:off x="0" y="0"/>
                <a:ext cx="152448" cy="384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path>
                </a:pathLst>
              </a:custGeom>
              <a:solidFill>
                <a:srgbClr val="CBCBCB"/>
              </a:solid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96" name="Shape 96"/>
              <p:cNvSpPr/>
              <p:nvPr/>
            </p:nvSpPr>
            <p:spPr>
              <a:xfrm>
                <a:off x="0" y="0"/>
                <a:ext cx="152448" cy="9607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D6D6D6"/>
              </a:solidFill>
              <a:ln w="9525" cap="flat">
                <a:noFill/>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97" name="Shape 97"/>
              <p:cNvSpPr/>
              <p:nvPr/>
            </p:nvSpPr>
            <p:spPr>
              <a:xfrm>
                <a:off x="0" y="48039"/>
                <a:ext cx="152448" cy="480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11929"/>
                      <a:pt x="4835" y="21600"/>
                      <a:pt x="10800" y="21600"/>
                    </a:cubicBezTo>
                    <a:cubicBezTo>
                      <a:pt x="16765" y="21600"/>
                      <a:pt x="21600" y="11929"/>
                      <a:pt x="21600" y="0"/>
                    </a:cubicBezTo>
                  </a:path>
                </a:pathLst>
              </a:custGeom>
              <a:noFill/>
              <a:ln w="3175" cap="flat">
                <a:solidFill>
                  <a:srgbClr val="363636"/>
                </a:solidFill>
                <a:prstDash val="solid"/>
                <a:roun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sp>
          <p:nvSpPr>
            <p:cNvPr id="99" name="Shape 99"/>
            <p:cNvSpPr/>
            <p:nvPr/>
          </p:nvSpPr>
          <p:spPr>
            <a:xfrm>
              <a:off x="3417203" y="2060620"/>
              <a:ext cx="520698" cy="567835"/>
            </a:xfrm>
            <a:prstGeom prst="rightArrow">
              <a:avLst>
                <a:gd name="adj1" fmla="val 43009"/>
                <a:gd name="adj2" fmla="val 32959"/>
              </a:avLst>
            </a:prstGeom>
            <a:solidFill>
              <a:srgbClr val="FFFFFF"/>
            </a:solidFill>
            <a:ln w="3175" cap="flat">
              <a:solidFill>
                <a:srgbClr val="363636"/>
              </a:solidFill>
              <a:prstDash val="solid"/>
              <a:miter lim="400000"/>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100" name="Shape 100"/>
            <p:cNvSpPr/>
            <p:nvPr/>
          </p:nvSpPr>
          <p:spPr>
            <a:xfrm flipH="1">
              <a:off x="1251258" y="1987212"/>
              <a:ext cx="520699" cy="567835"/>
            </a:xfrm>
            <a:prstGeom prst="rightArrow">
              <a:avLst>
                <a:gd name="adj1" fmla="val 43009"/>
                <a:gd name="adj2" fmla="val 32959"/>
              </a:avLst>
            </a:prstGeom>
            <a:solidFill>
              <a:srgbClr val="FFFFFF"/>
            </a:solidFill>
            <a:ln w="3175" cap="flat">
              <a:solidFill>
                <a:srgbClr val="363636"/>
              </a:solidFill>
              <a:prstDash val="solid"/>
              <a:miter lim="400000"/>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101" name="Shape 101"/>
            <p:cNvSpPr/>
            <p:nvPr/>
          </p:nvSpPr>
          <p:spPr>
            <a:xfrm rot="9120000" flipH="1">
              <a:off x="4236231" y="2017222"/>
              <a:ext cx="374203" cy="494415"/>
            </a:xfrm>
            <a:custGeom>
              <a:avLst/>
              <a:gdLst/>
              <a:ahLst/>
              <a:cxnLst>
                <a:cxn ang="0">
                  <a:pos x="wd2" y="hd2"/>
                </a:cxn>
                <a:cxn ang="5400000">
                  <a:pos x="wd2" y="hd2"/>
                </a:cxn>
                <a:cxn ang="10800000">
                  <a:pos x="wd2" y="hd2"/>
                </a:cxn>
                <a:cxn ang="16200000">
                  <a:pos x="wd2" y="hd2"/>
                </a:cxn>
              </a:cxnLst>
              <a:rect l="0" t="0" r="r" b="b"/>
              <a:pathLst>
                <a:path w="21600" h="21600" extrusionOk="0">
                  <a:moveTo>
                    <a:pt x="0" y="879"/>
                  </a:moveTo>
                  <a:cubicBezTo>
                    <a:pt x="1933" y="299"/>
                    <a:pt x="4013" y="0"/>
                    <a:pt x="6117" y="1"/>
                  </a:cubicBezTo>
                  <a:cubicBezTo>
                    <a:pt x="14668" y="1"/>
                    <a:pt x="21600" y="4838"/>
                    <a:pt x="21600" y="10805"/>
                  </a:cubicBezTo>
                  <a:cubicBezTo>
                    <a:pt x="21600" y="16599"/>
                    <a:pt x="15049" y="21362"/>
                    <a:pt x="6752" y="21600"/>
                  </a:cubicBezTo>
                </a:path>
              </a:pathLst>
            </a:custGeom>
            <a:noFill/>
            <a:ln w="38100" cap="flat">
              <a:solidFill>
                <a:srgbClr val="FF2600"/>
              </a:solidFill>
              <a:prstDash val="solid"/>
              <a:round/>
              <a:headEnd type="triangle" w="med" len="med"/>
              <a:tailEnd type="triangle" w="med" len="me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102" name="Shape 102"/>
            <p:cNvSpPr/>
            <p:nvPr/>
          </p:nvSpPr>
          <p:spPr>
            <a:xfrm rot="16200000" flipH="1">
              <a:off x="2438992" y="1020292"/>
              <a:ext cx="598080" cy="3834951"/>
            </a:xfrm>
            <a:custGeom>
              <a:avLst/>
              <a:gdLst/>
              <a:ahLst/>
              <a:cxnLst>
                <a:cxn ang="0">
                  <a:pos x="wd2" y="hd2"/>
                </a:cxn>
                <a:cxn ang="5400000">
                  <a:pos x="wd2" y="hd2"/>
                </a:cxn>
                <a:cxn ang="10800000">
                  <a:pos x="wd2" y="hd2"/>
                </a:cxn>
                <a:cxn ang="16200000">
                  <a:pos x="wd2" y="hd2"/>
                </a:cxn>
              </a:cxnLst>
              <a:rect l="0" t="0" r="r" b="b"/>
              <a:pathLst>
                <a:path w="21600" h="21600" extrusionOk="0">
                  <a:moveTo>
                    <a:pt x="1062" y="1070"/>
                  </a:moveTo>
                  <a:cubicBezTo>
                    <a:pt x="3001" y="366"/>
                    <a:pt x="5125" y="0"/>
                    <a:pt x="7278" y="1"/>
                  </a:cubicBezTo>
                  <a:cubicBezTo>
                    <a:pt x="15188" y="1"/>
                    <a:pt x="21600" y="4835"/>
                    <a:pt x="21600" y="10800"/>
                  </a:cubicBezTo>
                  <a:cubicBezTo>
                    <a:pt x="21600" y="16765"/>
                    <a:pt x="15188" y="21600"/>
                    <a:pt x="7278" y="21600"/>
                  </a:cubicBezTo>
                  <a:cubicBezTo>
                    <a:pt x="4718" y="21600"/>
                    <a:pt x="2205" y="21083"/>
                    <a:pt x="0" y="20102"/>
                  </a:cubicBezTo>
                </a:path>
              </a:pathLst>
            </a:custGeom>
            <a:noFill/>
            <a:ln w="38100" cap="flat">
              <a:solidFill>
                <a:srgbClr val="FF2600"/>
              </a:solidFill>
              <a:prstDash val="solid"/>
              <a:round/>
              <a:headEnd type="triangle" w="med" len="med"/>
              <a:tailEnd type="triangle" w="med" len="me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sp>
          <p:nvSpPr>
            <p:cNvPr id="103" name="Shape 103"/>
            <p:cNvSpPr/>
            <p:nvPr/>
          </p:nvSpPr>
          <p:spPr>
            <a:xfrm rot="21480000" flipH="1">
              <a:off x="578920" y="1976949"/>
              <a:ext cx="423687" cy="313065"/>
            </a:xfrm>
            <a:custGeom>
              <a:avLst/>
              <a:gdLst/>
              <a:ahLst/>
              <a:cxnLst>
                <a:cxn ang="0">
                  <a:pos x="wd2" y="hd2"/>
                </a:cxn>
                <a:cxn ang="5400000">
                  <a:pos x="wd2" y="hd2"/>
                </a:cxn>
                <a:cxn ang="10800000">
                  <a:pos x="wd2" y="hd2"/>
                </a:cxn>
                <a:cxn ang="16200000">
                  <a:pos x="wd2" y="hd2"/>
                </a:cxn>
              </a:cxnLst>
              <a:rect l="0" t="0" r="r" b="b"/>
              <a:pathLst>
                <a:path w="21600" h="21599" extrusionOk="0">
                  <a:moveTo>
                    <a:pt x="0" y="7090"/>
                  </a:moveTo>
                  <a:cubicBezTo>
                    <a:pt x="1606" y="2831"/>
                    <a:pt x="5784" y="-1"/>
                    <a:pt x="10461" y="0"/>
                  </a:cubicBezTo>
                  <a:cubicBezTo>
                    <a:pt x="16613" y="0"/>
                    <a:pt x="21600" y="4834"/>
                    <a:pt x="21600" y="10799"/>
                  </a:cubicBezTo>
                  <a:cubicBezTo>
                    <a:pt x="21600" y="16764"/>
                    <a:pt x="16613" y="21599"/>
                    <a:pt x="10461" y="21599"/>
                  </a:cubicBezTo>
                  <a:cubicBezTo>
                    <a:pt x="7109" y="21599"/>
                    <a:pt x="3935" y="20135"/>
                    <a:pt x="1819" y="17614"/>
                  </a:cubicBezTo>
                </a:path>
              </a:pathLst>
            </a:custGeom>
            <a:noFill/>
            <a:ln w="38100" cap="flat">
              <a:solidFill>
                <a:srgbClr val="FF2600"/>
              </a:solidFill>
              <a:prstDash val="solid"/>
              <a:round/>
              <a:headEnd type="triangle" w="med" len="med"/>
              <a:tailEnd type="triangle" w="med" len="med"/>
            </a:ln>
            <a:effectLst/>
          </p:spPr>
          <p:txBody>
            <a:bodyPr wrap="square" lIns="65023" tIns="65023" rIns="65023" bIns="65023" numCol="1" anchor="ctr">
              <a:noAutofit/>
            </a:bodyPr>
            <a:lstStyle/>
            <a:p>
              <a:pPr marL="31748" marR="31748" defTabSz="714350">
                <a:defRPr sz="3200">
                  <a:uFill>
                    <a:solidFill/>
                  </a:uFill>
                  <a:latin typeface="Times"/>
                  <a:ea typeface="Times"/>
                  <a:cs typeface="Times"/>
                  <a:sym typeface="Times"/>
                </a:defRPr>
              </a:pPr>
              <a:endParaRPr dirty="0"/>
            </a:p>
          </p:txBody>
        </p:sp>
      </p:grpSp>
      <p:sp>
        <p:nvSpPr>
          <p:cNvPr id="105" name="Shape 105"/>
          <p:cNvSpPr/>
          <p:nvPr/>
        </p:nvSpPr>
        <p:spPr>
          <a:xfrm>
            <a:off x="205145" y="2246882"/>
            <a:ext cx="2275437" cy="2213407"/>
          </a:xfrm>
          <a:prstGeom prst="rect">
            <a:avLst/>
          </a:prstGeom>
          <a:ln w="12700">
            <a:solidFill/>
            <a:round/>
          </a:ln>
        </p:spPr>
        <p:txBody>
          <a:bodyPr lIns="45718" tIns="45718" rIns="45718" bIns="45718" anchor="ctr"/>
          <a:lstStyle/>
          <a:p>
            <a:pPr marL="31748" marR="31748" defTabSz="714350">
              <a:defRPr sz="3200">
                <a:uFill>
                  <a:solidFill/>
                </a:uFill>
                <a:latin typeface="Times"/>
                <a:ea typeface="Times"/>
                <a:cs typeface="Times"/>
                <a:sym typeface="Times"/>
              </a:defRPr>
            </a:pPr>
            <a:endParaRPr dirty="0"/>
          </a:p>
        </p:txBody>
      </p:sp>
      <p:pic>
        <p:nvPicPr>
          <p:cNvPr id="106" name="pasted-image.png"/>
          <p:cNvPicPr/>
          <p:nvPr/>
        </p:nvPicPr>
        <p:blipFill>
          <a:blip r:embed="rId5" cstate="print">
            <a:extLst/>
          </a:blip>
          <a:stretch>
            <a:fillRect/>
          </a:stretch>
        </p:blipFill>
        <p:spPr>
          <a:xfrm>
            <a:off x="2715572" y="4653150"/>
            <a:ext cx="2305181" cy="1649185"/>
          </a:xfrm>
          <a:prstGeom prst="rect">
            <a:avLst/>
          </a:prstGeom>
          <a:ln w="12700">
            <a:miter lim="400000"/>
          </a:ln>
        </p:spPr>
      </p:pic>
      <p:sp>
        <p:nvSpPr>
          <p:cNvPr id="107" name="Shape 107"/>
          <p:cNvSpPr/>
          <p:nvPr/>
        </p:nvSpPr>
        <p:spPr>
          <a:xfrm>
            <a:off x="228600" y="1018014"/>
            <a:ext cx="3962400" cy="116955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defTabSz="321457">
              <a:defRPr sz="1800"/>
            </a:pPr>
            <a:r>
              <a:rPr lang="en-US" b="1" i="1" dirty="0" smtClean="0">
                <a:solidFill>
                  <a:srgbClr val="0000FF"/>
                </a:solidFill>
                <a:sym typeface="Arial"/>
              </a:rPr>
              <a:t>University of Southern California</a:t>
            </a:r>
          </a:p>
          <a:p>
            <a:pPr defTabSz="321457">
              <a:defRPr sz="1800"/>
            </a:pPr>
            <a:r>
              <a:rPr lang="en-US" b="1" i="1" dirty="0" smtClean="0">
                <a:solidFill>
                  <a:srgbClr val="0000FF"/>
                </a:solidFill>
                <a:sym typeface="Arial"/>
              </a:rPr>
              <a:t>Zhao J, </a:t>
            </a:r>
            <a:r>
              <a:rPr lang="en-US" b="1" i="1" dirty="0" err="1" smtClean="0">
                <a:solidFill>
                  <a:srgbClr val="0000FF"/>
                </a:solidFill>
                <a:sym typeface="Arial"/>
              </a:rPr>
              <a:t>Siegmund</a:t>
            </a:r>
            <a:r>
              <a:rPr lang="en-US" b="1" i="1" dirty="0" smtClean="0">
                <a:solidFill>
                  <a:srgbClr val="0000FF"/>
                </a:solidFill>
                <a:sym typeface="Arial"/>
              </a:rPr>
              <a:t> KD, Shibata D, Marjoram P. </a:t>
            </a:r>
            <a:r>
              <a:rPr sz="1100" dirty="0" smtClean="0">
                <a:solidFill>
                  <a:srgbClr val="232323"/>
                </a:solidFill>
                <a:latin typeface="Arial"/>
                <a:ea typeface="Arial"/>
                <a:cs typeface="Arial"/>
                <a:sym typeface="Arial"/>
              </a:rPr>
              <a:t>"Ancestral inference in tumors: How much can we know?." </a:t>
            </a:r>
            <a:r>
              <a:rPr sz="1100" i="1" dirty="0" smtClean="0">
                <a:solidFill>
                  <a:srgbClr val="232323"/>
                </a:solidFill>
                <a:latin typeface="Arial"/>
                <a:ea typeface="Arial"/>
                <a:cs typeface="Arial"/>
                <a:sym typeface="Arial"/>
              </a:rPr>
              <a:t>Journal of theoretical biology</a:t>
            </a:r>
            <a:r>
              <a:rPr sz="1100" dirty="0" smtClean="0">
                <a:solidFill>
                  <a:srgbClr val="232323"/>
                </a:solidFill>
                <a:latin typeface="Arial"/>
                <a:ea typeface="Arial"/>
                <a:cs typeface="Arial"/>
                <a:sym typeface="Arial"/>
              </a:rPr>
              <a:t> 359 (2014): 136-145.</a:t>
            </a:r>
            <a:endParaRPr lang="en-US" b="1" i="1" dirty="0">
              <a:solidFill>
                <a:srgbClr val="0000FF"/>
              </a:solidFill>
              <a:sym typeface="Arial"/>
            </a:endParaRPr>
          </a:p>
        </p:txBody>
      </p:sp>
      <p:sp>
        <p:nvSpPr>
          <p:cNvPr id="108" name="Shape 108"/>
          <p:cNvSpPr/>
          <p:nvPr/>
        </p:nvSpPr>
        <p:spPr>
          <a:xfrm>
            <a:off x="2560598" y="2293203"/>
            <a:ext cx="1706602" cy="830997"/>
          </a:xfrm>
          <a:prstGeom prst="rect">
            <a:avLst/>
          </a:prstGeom>
          <a:ln w="12700">
            <a:solidFill/>
            <a:round/>
          </a:ln>
          <a:extLst>
            <a:ext uri="{C572A759-6A51-4108-AA02-DFA0A04FC94B}">
              <ma14:wrappingTextBoxFlag xmlns:ma14="http://schemas.microsoft.com/office/mac/drawingml/2011/main" xmlns="" val="1"/>
            </a:ext>
          </a:extLst>
        </p:spPr>
        <p:txBody>
          <a:bodyPr wrap="square" lIns="0" tIns="0" rIns="0" bIns="0" anchor="ctr">
            <a:spAutoFit/>
          </a:bodyPr>
          <a:lstStyle>
            <a:lvl1pPr>
              <a:defRPr sz="1800"/>
            </a:lvl1pPr>
          </a:lstStyle>
          <a:p>
            <a:pPr lvl="0"/>
            <a:r>
              <a:rPr dirty="0"/>
              <a:t>Same concept as </a:t>
            </a:r>
            <a:r>
              <a:rPr dirty="0" err="1"/>
              <a:t>phylogenetic</a:t>
            </a:r>
            <a:r>
              <a:rPr dirty="0"/>
              <a:t> inference</a:t>
            </a:r>
          </a:p>
        </p:txBody>
      </p:sp>
      <p:sp>
        <p:nvSpPr>
          <p:cNvPr id="109" name="Shape 109"/>
          <p:cNvSpPr/>
          <p:nvPr/>
        </p:nvSpPr>
        <p:spPr>
          <a:xfrm>
            <a:off x="3505200" y="3700046"/>
            <a:ext cx="1660359" cy="338554"/>
          </a:xfrm>
          <a:prstGeom prst="rect">
            <a:avLst/>
          </a:prstGeom>
          <a:ln w="12700">
            <a:solidFill/>
            <a:round/>
          </a:ln>
          <a:extLst>
            <a:ext uri="{C572A759-6A51-4108-AA02-DFA0A04FC94B}">
              <ma14:wrappingTextBoxFlag xmlns:ma14="http://schemas.microsoft.com/office/mac/drawingml/2011/main" xmlns="" val="1"/>
            </a:ext>
          </a:extLst>
        </p:spPr>
        <p:txBody>
          <a:bodyPr lIns="0" tIns="0" rIns="0" bIns="0" anchor="ctr">
            <a:spAutoFit/>
          </a:bodyPr>
          <a:lstStyle>
            <a:lvl1pPr>
              <a:defRPr sz="1600"/>
            </a:lvl1pPr>
          </a:lstStyle>
          <a:p>
            <a:pPr lvl="0">
              <a:defRPr sz="1800"/>
            </a:pPr>
            <a:r>
              <a:rPr sz="1100" dirty="0"/>
              <a:t>Sample population of tumor cells from both tumor sides</a:t>
            </a:r>
          </a:p>
        </p:txBody>
      </p:sp>
      <p:sp>
        <p:nvSpPr>
          <p:cNvPr id="110" name="Shape 110"/>
          <p:cNvSpPr/>
          <p:nvPr/>
        </p:nvSpPr>
        <p:spPr>
          <a:xfrm>
            <a:off x="5181600" y="1066800"/>
            <a:ext cx="3655702" cy="2956421"/>
          </a:xfrm>
          <a:prstGeom prst="rect">
            <a:avLst/>
          </a:prstGeom>
          <a:ln w="12700">
            <a:solidFill/>
            <a:round/>
          </a:ln>
        </p:spPr>
        <p:txBody>
          <a:bodyPr lIns="45718" tIns="45718" rIns="45718" bIns="45718" anchor="ctr"/>
          <a:lstStyle/>
          <a:p>
            <a:pPr marL="31748" marR="31748" defTabSz="714350">
              <a:defRPr sz="3200">
                <a:uFill>
                  <a:solidFill/>
                </a:uFill>
                <a:latin typeface="Times"/>
                <a:ea typeface="Times"/>
                <a:cs typeface="Times"/>
                <a:sym typeface="Times"/>
              </a:defRPr>
            </a:pPr>
            <a:endParaRPr dirty="0"/>
          </a:p>
        </p:txBody>
      </p:sp>
      <p:pic>
        <p:nvPicPr>
          <p:cNvPr id="111" name="pic.pdf"/>
          <p:cNvPicPr/>
          <p:nvPr/>
        </p:nvPicPr>
        <p:blipFill>
          <a:blip r:embed="rId6" cstate="print">
            <a:extLst/>
          </a:blip>
          <a:stretch>
            <a:fillRect/>
          </a:stretch>
        </p:blipFill>
        <p:spPr>
          <a:xfrm>
            <a:off x="306388" y="4546578"/>
            <a:ext cx="2171121" cy="1811665"/>
          </a:xfrm>
          <a:prstGeom prst="rect">
            <a:avLst/>
          </a:prstGeom>
          <a:ln w="12700">
            <a:miter lim="400000"/>
          </a:ln>
        </p:spPr>
      </p:pic>
      <p:sp>
        <p:nvSpPr>
          <p:cNvPr id="112" name="Shape 112"/>
          <p:cNvSpPr/>
          <p:nvPr/>
        </p:nvSpPr>
        <p:spPr>
          <a:xfrm>
            <a:off x="174767" y="4475898"/>
            <a:ext cx="5326879" cy="1924902"/>
          </a:xfrm>
          <a:prstGeom prst="rect">
            <a:avLst/>
          </a:prstGeom>
          <a:ln w="12700">
            <a:solidFill/>
            <a:round/>
          </a:ln>
        </p:spPr>
        <p:txBody>
          <a:bodyPr lIns="45718" tIns="45718" rIns="45718" bIns="45718" anchor="ctr"/>
          <a:lstStyle/>
          <a:p>
            <a:pPr marL="31748" marR="31748" defTabSz="714350">
              <a:defRPr sz="3200">
                <a:uFill>
                  <a:solidFill/>
                </a:uFill>
                <a:latin typeface="Times"/>
                <a:ea typeface="Times"/>
                <a:cs typeface="Times"/>
                <a:sym typeface="Times"/>
              </a:defRPr>
            </a:pPr>
            <a:endParaRPr dirty="0"/>
          </a:p>
        </p:txBody>
      </p:sp>
      <p:sp>
        <p:nvSpPr>
          <p:cNvPr id="113" name="Shape 113"/>
          <p:cNvSpPr/>
          <p:nvPr/>
        </p:nvSpPr>
        <p:spPr>
          <a:xfrm>
            <a:off x="5578937" y="4184809"/>
            <a:ext cx="3336463" cy="2215991"/>
          </a:xfrm>
          <a:prstGeom prst="rect">
            <a:avLst/>
          </a:prstGeom>
          <a:ln w="12700">
            <a:solidFill/>
            <a:round/>
          </a:ln>
          <a:extLst>
            <a:ext uri="{C572A759-6A51-4108-AA02-DFA0A04FC94B}">
              <ma14:wrappingTextBoxFlag xmlns:ma14="http://schemas.microsoft.com/office/mac/drawingml/2011/main" xmlns="" val="1"/>
            </a:ext>
          </a:extLst>
        </p:spPr>
        <p:txBody>
          <a:bodyPr wrap="square" lIns="0" tIns="0" rIns="0" bIns="0" anchor="ctr">
            <a:spAutoFit/>
          </a:bodyPr>
          <a:lstStyle/>
          <a:p>
            <a:pPr marL="156264" indent="-156264">
              <a:buSzPct val="75000"/>
              <a:buChar char="•"/>
              <a:defRPr sz="1800"/>
            </a:pPr>
            <a:r>
              <a:rPr dirty="0"/>
              <a:t>Build model for tumor growth</a:t>
            </a:r>
          </a:p>
          <a:p>
            <a:pPr marL="156264" indent="-156264">
              <a:buSzPct val="75000"/>
              <a:buChar char="•"/>
              <a:defRPr sz="1800"/>
            </a:pPr>
            <a:r>
              <a:rPr dirty="0"/>
              <a:t>Use patterns of relatedness between populations of cells to infer deep history of tumor ancestry (e.g. what happens just after a tumor has formed and is growing rapidly; how many stem cells does the tumor have).</a:t>
            </a:r>
          </a:p>
        </p:txBody>
      </p:sp>
      <p:sp>
        <p:nvSpPr>
          <p:cNvPr id="86" name="Title 85"/>
          <p:cNvSpPr>
            <a:spLocks noGrp="1"/>
          </p:cNvSpPr>
          <p:nvPr>
            <p:ph type="title"/>
          </p:nvPr>
        </p:nvSpPr>
        <p:spPr/>
        <p:txBody>
          <a:bodyPr>
            <a:normAutofit fontScale="90000"/>
          </a:bodyPr>
          <a:lstStyle/>
          <a:p>
            <a:r>
              <a:rPr lang="en-US" dirty="0" smtClean="0"/>
              <a:t>Ancestral inference in tumors</a:t>
            </a:r>
            <a:br>
              <a:rPr lang="en-US" dirty="0" smtClean="0"/>
            </a:b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1284</Words>
  <Application>Microsoft Office PowerPoint</Application>
  <PresentationFormat>On-screen Show (4:3)</PresentationFormat>
  <Paragraphs>260</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Population Modeling by Examples </vt:lpstr>
      <vt:lpstr>Background</vt:lpstr>
      <vt:lpstr>Systems Epidemiology – Tufts </vt:lpstr>
      <vt:lpstr>Modeling in Support of Public Health Policy - RIVM</vt:lpstr>
      <vt:lpstr>Explaining Mechanisms of Drug Induced Liver Injury</vt:lpstr>
      <vt:lpstr>Social Networks of Wild Mammals</vt:lpstr>
      <vt:lpstr>  Modeling Community Vulnerability and  Medically Fragile Populations for  Natural Disaster Preparedness </vt:lpstr>
      <vt:lpstr>ABM of the Spread of Cholera Atesmachew Hailegiorgis and Andrew Crooks George Mason University</vt:lpstr>
      <vt:lpstr>Ancestral inference in tumors </vt:lpstr>
      <vt:lpstr>The SILAS model</vt:lpstr>
      <vt:lpstr>Slide 11</vt:lpstr>
      <vt:lpstr>Computer Implemented, Markov Mental Health Simulation Model Steve Leff, Harvard Medical &amp; Human Services Research Institute</vt:lpstr>
      <vt:lpstr>The Reference Model for Disease Progression   Jacob Barhak</vt:lpstr>
      <vt:lpstr>INSPYRED Evolutionary Computation  Aaron Garrett  - Jacksonville State University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Work</dc:title>
  <dc:creator>Work</dc:creator>
  <cp:lastModifiedBy>Work</cp:lastModifiedBy>
  <cp:revision>36</cp:revision>
  <dcterms:created xsi:type="dcterms:W3CDTF">2015-03-04T09:43:18Z</dcterms:created>
  <dcterms:modified xsi:type="dcterms:W3CDTF">2015-04-03T21:31:42Z</dcterms:modified>
</cp:coreProperties>
</file>