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9" r:id="rId2"/>
    <p:sldId id="291" r:id="rId3"/>
    <p:sldId id="297" r:id="rId4"/>
    <p:sldId id="281" r:id="rId5"/>
    <p:sldId id="301" r:id="rId6"/>
    <p:sldId id="298" r:id="rId7"/>
    <p:sldId id="299" r:id="rId8"/>
    <p:sldId id="282" r:id="rId9"/>
    <p:sldId id="286" r:id="rId10"/>
    <p:sldId id="295" r:id="rId11"/>
    <p:sldId id="279" r:id="rId12"/>
    <p:sldId id="300" r:id="rId13"/>
    <p:sldId id="284" r:id="rId14"/>
    <p:sldId id="294" r:id="rId15"/>
    <p:sldId id="272" r:id="rId16"/>
    <p:sldId id="296" r:id="rId17"/>
    <p:sldId id="287" r:id="rId18"/>
    <p:sldId id="283" r:id="rId19"/>
    <p:sldId id="288" r:id="rId20"/>
    <p:sldId id="289" r:id="rId21"/>
    <p:sldId id="290"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534" autoAdjust="0"/>
  </p:normalViewPr>
  <p:slideViewPr>
    <p:cSldViewPr>
      <p:cViewPr>
        <p:scale>
          <a:sx n="60" d="100"/>
          <a:sy n="60" d="100"/>
        </p:scale>
        <p:origin x="-1530" y="-222"/>
      </p:cViewPr>
      <p:guideLst>
        <p:guide orient="horz" pos="2160"/>
        <p:guide pos="2880"/>
      </p:guideLst>
    </p:cSldViewPr>
  </p:slideViewPr>
  <p:notesTextViewPr>
    <p:cViewPr>
      <p:scale>
        <a:sx n="100" d="100"/>
        <a:sy n="100" d="100"/>
      </p:scale>
      <p:origin x="0" y="154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ACA72-5767-4045-8BD1-E1393CB4E7F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EE302B4D-3EEE-4FCE-86E8-0BB415BE6ED3}">
      <dgm:prSet phldrT="[Text]" custT="1"/>
      <dgm:spPr/>
      <dgm:t>
        <a:bodyPr/>
        <a:lstStyle/>
        <a:p>
          <a:r>
            <a:rPr lang="en-US" sz="1200" b="1" dirty="0" smtClean="0"/>
            <a:t>Human Behavior Modeling</a:t>
          </a:r>
          <a:endParaRPr lang="en-IN" sz="1200" b="1" dirty="0"/>
        </a:p>
      </dgm:t>
    </dgm:pt>
    <dgm:pt modelId="{2C1FA776-9997-4F0B-A38E-52550CC8D495}" type="parTrans" cxnId="{32D752FF-9C85-47D5-84D6-89CAAA5BBDA4}">
      <dgm:prSet/>
      <dgm:spPr/>
      <dgm:t>
        <a:bodyPr/>
        <a:lstStyle/>
        <a:p>
          <a:endParaRPr lang="en-IN" sz="1100"/>
        </a:p>
      </dgm:t>
    </dgm:pt>
    <dgm:pt modelId="{0C227A48-AF84-4C69-917B-8341432EB081}" type="sibTrans" cxnId="{32D752FF-9C85-47D5-84D6-89CAAA5BBDA4}">
      <dgm:prSet/>
      <dgm:spPr/>
      <dgm:t>
        <a:bodyPr/>
        <a:lstStyle/>
        <a:p>
          <a:endParaRPr lang="en-IN" sz="1100"/>
        </a:p>
      </dgm:t>
    </dgm:pt>
    <dgm:pt modelId="{9261EAD0-0BCC-452A-807C-6EA210CF2E12}">
      <dgm:prSet phldrT="[Text]" custT="1"/>
      <dgm:spPr>
        <a:solidFill>
          <a:schemeClr val="tx1">
            <a:lumMod val="65000"/>
            <a:lumOff val="35000"/>
          </a:schemeClr>
        </a:solidFill>
      </dgm:spPr>
      <dgm:t>
        <a:bodyPr/>
        <a:lstStyle/>
        <a:p>
          <a:pPr algn="ctr"/>
          <a:endParaRPr lang="en-US" sz="1200" dirty="0" smtClean="0"/>
        </a:p>
        <a:p>
          <a:pPr algn="ctr"/>
          <a:r>
            <a:rPr lang="en-US" sz="1200" dirty="0" smtClean="0"/>
            <a:t>What-if planning during a business continuity crisis</a:t>
          </a:r>
          <a:endParaRPr lang="en-IN" sz="1200" dirty="0"/>
        </a:p>
      </dgm:t>
    </dgm:pt>
    <dgm:pt modelId="{77F179EC-FF58-4E5C-8844-85A4E02E8D5D}" type="parTrans" cxnId="{E065BE70-6D8F-4674-B318-641F8CC68550}">
      <dgm:prSet/>
      <dgm:spPr/>
      <dgm:t>
        <a:bodyPr/>
        <a:lstStyle/>
        <a:p>
          <a:endParaRPr lang="en-IN" sz="1100"/>
        </a:p>
      </dgm:t>
    </dgm:pt>
    <dgm:pt modelId="{076D9EFE-497F-4167-B40D-15B061EA8048}" type="sibTrans" cxnId="{E065BE70-6D8F-4674-B318-641F8CC68550}">
      <dgm:prSet/>
      <dgm:spPr/>
      <dgm:t>
        <a:bodyPr/>
        <a:lstStyle/>
        <a:p>
          <a:endParaRPr lang="en-IN" sz="1100"/>
        </a:p>
      </dgm:t>
    </dgm:pt>
    <dgm:pt modelId="{D6D7BEA5-4EEB-4DBB-8766-D3CAB6924EBE}">
      <dgm:prSet phldrT="[Text]" custT="1"/>
      <dgm:spPr>
        <a:solidFill>
          <a:schemeClr val="tx1">
            <a:lumMod val="65000"/>
            <a:lumOff val="35000"/>
          </a:schemeClr>
        </a:solidFill>
      </dgm:spPr>
      <dgm:t>
        <a:bodyPr/>
        <a:lstStyle/>
        <a:p>
          <a:endParaRPr lang="en-US" sz="1200" dirty="0" smtClean="0"/>
        </a:p>
        <a:p>
          <a:r>
            <a:rPr lang="en-US" sz="1200" dirty="0" smtClean="0"/>
            <a:t>Impact of supervisor support on workplace outcomes</a:t>
          </a:r>
          <a:endParaRPr lang="en-IN" sz="1200" dirty="0"/>
        </a:p>
      </dgm:t>
    </dgm:pt>
    <dgm:pt modelId="{D666EABD-2B65-4D0E-8D96-46A39619505C}" type="parTrans" cxnId="{366BD173-4FEF-41FA-8594-60A0084BDD69}">
      <dgm:prSet/>
      <dgm:spPr/>
      <dgm:t>
        <a:bodyPr/>
        <a:lstStyle/>
        <a:p>
          <a:endParaRPr lang="en-IN" sz="1100"/>
        </a:p>
      </dgm:t>
    </dgm:pt>
    <dgm:pt modelId="{C9DB1A9A-5C8F-4E09-A1D7-3269A6C044AB}" type="sibTrans" cxnId="{366BD173-4FEF-41FA-8594-60A0084BDD69}">
      <dgm:prSet/>
      <dgm:spPr/>
      <dgm:t>
        <a:bodyPr/>
        <a:lstStyle/>
        <a:p>
          <a:endParaRPr lang="en-IN" sz="1100"/>
        </a:p>
      </dgm:t>
    </dgm:pt>
    <dgm:pt modelId="{F4459676-5E19-416D-8ED8-4283D1381655}">
      <dgm:prSet phldrT="[Text]" custT="1"/>
      <dgm:spPr>
        <a:solidFill>
          <a:schemeClr val="tx1">
            <a:lumMod val="65000"/>
            <a:lumOff val="35000"/>
          </a:schemeClr>
        </a:solidFill>
      </dgm:spPr>
      <dgm:t>
        <a:bodyPr/>
        <a:lstStyle/>
        <a:p>
          <a:r>
            <a:rPr lang="en-US" sz="1200" dirty="0" smtClean="0"/>
            <a:t>Impact of stress on workplace outcomes moderated by personality</a:t>
          </a:r>
          <a:endParaRPr lang="en-IN" sz="1200" dirty="0"/>
        </a:p>
      </dgm:t>
    </dgm:pt>
    <dgm:pt modelId="{3F828081-8E06-4085-A2D3-39884BBEA28A}" type="parTrans" cxnId="{1D7D46F7-3CC4-4172-8AC3-6C712B428FF4}">
      <dgm:prSet/>
      <dgm:spPr/>
      <dgm:t>
        <a:bodyPr/>
        <a:lstStyle/>
        <a:p>
          <a:endParaRPr lang="en-IN" sz="1100"/>
        </a:p>
      </dgm:t>
    </dgm:pt>
    <dgm:pt modelId="{24923D08-878A-42C7-9FDA-6B2895E5D3CF}" type="sibTrans" cxnId="{1D7D46F7-3CC4-4172-8AC3-6C712B428FF4}">
      <dgm:prSet/>
      <dgm:spPr/>
      <dgm:t>
        <a:bodyPr/>
        <a:lstStyle/>
        <a:p>
          <a:endParaRPr lang="en-IN" sz="1100"/>
        </a:p>
      </dgm:t>
    </dgm:pt>
    <dgm:pt modelId="{B4D032AD-0973-40D9-A1A4-D96C3DE1EEA7}">
      <dgm:prSet phldrT="[Text]" custT="1"/>
      <dgm:spPr>
        <a:solidFill>
          <a:schemeClr val="tx1">
            <a:lumMod val="65000"/>
            <a:lumOff val="35000"/>
          </a:schemeClr>
        </a:solidFill>
      </dgm:spPr>
      <dgm:t>
        <a:bodyPr/>
        <a:lstStyle/>
        <a:p>
          <a:r>
            <a:rPr lang="en-US" sz="1200" dirty="0" smtClean="0"/>
            <a:t>Leaky bucket approach to demand management</a:t>
          </a:r>
          <a:endParaRPr lang="en-IN" sz="1200" dirty="0"/>
        </a:p>
      </dgm:t>
    </dgm:pt>
    <dgm:pt modelId="{123FDE9E-8E2D-48A7-A7C8-64B127C15912}" type="parTrans" cxnId="{9BEAEB3E-BDFD-4182-ACC5-B00A3AB79BD4}">
      <dgm:prSet/>
      <dgm:spPr/>
      <dgm:t>
        <a:bodyPr/>
        <a:lstStyle/>
        <a:p>
          <a:endParaRPr lang="en-IN" sz="1100"/>
        </a:p>
      </dgm:t>
    </dgm:pt>
    <dgm:pt modelId="{39D5618D-7228-4B9B-B0EF-A726F5FD5088}" type="sibTrans" cxnId="{9BEAEB3E-BDFD-4182-ACC5-B00A3AB79BD4}">
      <dgm:prSet/>
      <dgm:spPr/>
      <dgm:t>
        <a:bodyPr/>
        <a:lstStyle/>
        <a:p>
          <a:endParaRPr lang="en-IN" sz="1100"/>
        </a:p>
      </dgm:t>
    </dgm:pt>
    <dgm:pt modelId="{8AFC46D6-D826-4A46-A922-E6D223606475}" type="pres">
      <dgm:prSet presAssocID="{15AACA72-5767-4045-8BD1-E1393CB4E7FC}" presName="diagram" presStyleCnt="0">
        <dgm:presLayoutVars>
          <dgm:chMax val="1"/>
          <dgm:dir/>
          <dgm:animLvl val="ctr"/>
          <dgm:resizeHandles val="exact"/>
        </dgm:presLayoutVars>
      </dgm:prSet>
      <dgm:spPr/>
      <dgm:t>
        <a:bodyPr/>
        <a:lstStyle/>
        <a:p>
          <a:endParaRPr lang="en-GB"/>
        </a:p>
      </dgm:t>
    </dgm:pt>
    <dgm:pt modelId="{369BB31B-6377-4313-BD06-592E40EF1214}" type="pres">
      <dgm:prSet presAssocID="{15AACA72-5767-4045-8BD1-E1393CB4E7FC}" presName="matrix" presStyleCnt="0"/>
      <dgm:spPr/>
    </dgm:pt>
    <dgm:pt modelId="{36C56433-BE5F-407C-9DD4-12C75D238104}" type="pres">
      <dgm:prSet presAssocID="{15AACA72-5767-4045-8BD1-E1393CB4E7FC}" presName="tile1" presStyleLbl="node1" presStyleIdx="0" presStyleCnt="4"/>
      <dgm:spPr/>
      <dgm:t>
        <a:bodyPr/>
        <a:lstStyle/>
        <a:p>
          <a:endParaRPr lang="en-IN"/>
        </a:p>
      </dgm:t>
    </dgm:pt>
    <dgm:pt modelId="{95D2A1E6-B242-4035-89AD-58EFA6DDDEBE}" type="pres">
      <dgm:prSet presAssocID="{15AACA72-5767-4045-8BD1-E1393CB4E7FC}" presName="tile1text" presStyleLbl="node1" presStyleIdx="0" presStyleCnt="4">
        <dgm:presLayoutVars>
          <dgm:chMax val="0"/>
          <dgm:chPref val="0"/>
          <dgm:bulletEnabled val="1"/>
        </dgm:presLayoutVars>
      </dgm:prSet>
      <dgm:spPr/>
      <dgm:t>
        <a:bodyPr/>
        <a:lstStyle/>
        <a:p>
          <a:endParaRPr lang="en-IN"/>
        </a:p>
      </dgm:t>
    </dgm:pt>
    <dgm:pt modelId="{2108A53A-917A-4C16-A580-0DE31E6096D0}" type="pres">
      <dgm:prSet presAssocID="{15AACA72-5767-4045-8BD1-E1393CB4E7FC}" presName="tile2" presStyleLbl="node1" presStyleIdx="1" presStyleCnt="4"/>
      <dgm:spPr/>
      <dgm:t>
        <a:bodyPr/>
        <a:lstStyle/>
        <a:p>
          <a:endParaRPr lang="en-IN"/>
        </a:p>
      </dgm:t>
    </dgm:pt>
    <dgm:pt modelId="{DF76ECEE-464F-47F8-B0D1-404B342E8E5C}" type="pres">
      <dgm:prSet presAssocID="{15AACA72-5767-4045-8BD1-E1393CB4E7FC}" presName="tile2text" presStyleLbl="node1" presStyleIdx="1" presStyleCnt="4">
        <dgm:presLayoutVars>
          <dgm:chMax val="0"/>
          <dgm:chPref val="0"/>
          <dgm:bulletEnabled val="1"/>
        </dgm:presLayoutVars>
      </dgm:prSet>
      <dgm:spPr/>
      <dgm:t>
        <a:bodyPr/>
        <a:lstStyle/>
        <a:p>
          <a:endParaRPr lang="en-IN"/>
        </a:p>
      </dgm:t>
    </dgm:pt>
    <dgm:pt modelId="{6A0836AE-F763-4DFB-87BD-9D18EA7A5231}" type="pres">
      <dgm:prSet presAssocID="{15AACA72-5767-4045-8BD1-E1393CB4E7FC}" presName="tile3" presStyleLbl="node1" presStyleIdx="2" presStyleCnt="4"/>
      <dgm:spPr/>
      <dgm:t>
        <a:bodyPr/>
        <a:lstStyle/>
        <a:p>
          <a:endParaRPr lang="en-GB"/>
        </a:p>
      </dgm:t>
    </dgm:pt>
    <dgm:pt modelId="{DC8834C7-F438-433C-9DC6-564327DB740D}" type="pres">
      <dgm:prSet presAssocID="{15AACA72-5767-4045-8BD1-E1393CB4E7FC}" presName="tile3text" presStyleLbl="node1" presStyleIdx="2" presStyleCnt="4">
        <dgm:presLayoutVars>
          <dgm:chMax val="0"/>
          <dgm:chPref val="0"/>
          <dgm:bulletEnabled val="1"/>
        </dgm:presLayoutVars>
      </dgm:prSet>
      <dgm:spPr/>
      <dgm:t>
        <a:bodyPr/>
        <a:lstStyle/>
        <a:p>
          <a:endParaRPr lang="en-GB"/>
        </a:p>
      </dgm:t>
    </dgm:pt>
    <dgm:pt modelId="{383EFC59-2788-4B37-944D-A44A3E3666B5}" type="pres">
      <dgm:prSet presAssocID="{15AACA72-5767-4045-8BD1-E1393CB4E7FC}" presName="tile4" presStyleLbl="node1" presStyleIdx="3" presStyleCnt="4" custLinFactNeighborX="1162"/>
      <dgm:spPr/>
      <dgm:t>
        <a:bodyPr/>
        <a:lstStyle/>
        <a:p>
          <a:endParaRPr lang="en-IN"/>
        </a:p>
      </dgm:t>
    </dgm:pt>
    <dgm:pt modelId="{6A22EB0D-F44F-453F-970B-137D7E57F73F}" type="pres">
      <dgm:prSet presAssocID="{15AACA72-5767-4045-8BD1-E1393CB4E7FC}" presName="tile4text" presStyleLbl="node1" presStyleIdx="3" presStyleCnt="4">
        <dgm:presLayoutVars>
          <dgm:chMax val="0"/>
          <dgm:chPref val="0"/>
          <dgm:bulletEnabled val="1"/>
        </dgm:presLayoutVars>
      </dgm:prSet>
      <dgm:spPr/>
      <dgm:t>
        <a:bodyPr/>
        <a:lstStyle/>
        <a:p>
          <a:endParaRPr lang="en-IN"/>
        </a:p>
      </dgm:t>
    </dgm:pt>
    <dgm:pt modelId="{9A7EEEBC-5AEE-4FB9-B683-F6DCC189F59A}" type="pres">
      <dgm:prSet presAssocID="{15AACA72-5767-4045-8BD1-E1393CB4E7FC}" presName="centerTile" presStyleLbl="fgShp" presStyleIdx="0" presStyleCnt="1" custLinFactNeighborX="-1801" custLinFactNeighborY="7174">
        <dgm:presLayoutVars>
          <dgm:chMax val="0"/>
          <dgm:chPref val="0"/>
        </dgm:presLayoutVars>
      </dgm:prSet>
      <dgm:spPr/>
      <dgm:t>
        <a:bodyPr/>
        <a:lstStyle/>
        <a:p>
          <a:endParaRPr lang="en-GB"/>
        </a:p>
      </dgm:t>
    </dgm:pt>
  </dgm:ptLst>
  <dgm:cxnLst>
    <dgm:cxn modelId="{05DB595B-28C9-4FF1-A4E6-47ADE5F27C38}" type="presOf" srcId="{9261EAD0-0BCC-452A-807C-6EA210CF2E12}" destId="{95D2A1E6-B242-4035-89AD-58EFA6DDDEBE}" srcOrd="1" destOrd="0" presId="urn:microsoft.com/office/officeart/2005/8/layout/matrix1"/>
    <dgm:cxn modelId="{9BEAEB3E-BDFD-4182-ACC5-B00A3AB79BD4}" srcId="{EE302B4D-3EEE-4FCE-86E8-0BB415BE6ED3}" destId="{B4D032AD-0973-40D9-A1A4-D96C3DE1EEA7}" srcOrd="3" destOrd="0" parTransId="{123FDE9E-8E2D-48A7-A7C8-64B127C15912}" sibTransId="{39D5618D-7228-4B9B-B0EF-A726F5FD5088}"/>
    <dgm:cxn modelId="{32D752FF-9C85-47D5-84D6-89CAAA5BBDA4}" srcId="{15AACA72-5767-4045-8BD1-E1393CB4E7FC}" destId="{EE302B4D-3EEE-4FCE-86E8-0BB415BE6ED3}" srcOrd="0" destOrd="0" parTransId="{2C1FA776-9997-4F0B-A38E-52550CC8D495}" sibTransId="{0C227A48-AF84-4C69-917B-8341432EB081}"/>
    <dgm:cxn modelId="{D34395A9-7B09-428D-8863-3D5767270AF2}" type="presOf" srcId="{B4D032AD-0973-40D9-A1A4-D96C3DE1EEA7}" destId="{6A22EB0D-F44F-453F-970B-137D7E57F73F}" srcOrd="1" destOrd="0" presId="urn:microsoft.com/office/officeart/2005/8/layout/matrix1"/>
    <dgm:cxn modelId="{1D7D46F7-3CC4-4172-8AC3-6C712B428FF4}" srcId="{EE302B4D-3EEE-4FCE-86E8-0BB415BE6ED3}" destId="{F4459676-5E19-416D-8ED8-4283D1381655}" srcOrd="2" destOrd="0" parTransId="{3F828081-8E06-4085-A2D3-39884BBEA28A}" sibTransId="{24923D08-878A-42C7-9FDA-6B2895E5D3CF}"/>
    <dgm:cxn modelId="{C2AD4975-D114-4D84-8419-F003B43497CE}" type="presOf" srcId="{F4459676-5E19-416D-8ED8-4283D1381655}" destId="{DC8834C7-F438-433C-9DC6-564327DB740D}" srcOrd="1" destOrd="0" presId="urn:microsoft.com/office/officeart/2005/8/layout/matrix1"/>
    <dgm:cxn modelId="{9D729FAF-50F8-4C1F-9684-81FA41B73D5B}" type="presOf" srcId="{D6D7BEA5-4EEB-4DBB-8766-D3CAB6924EBE}" destId="{2108A53A-917A-4C16-A580-0DE31E6096D0}" srcOrd="0" destOrd="0" presId="urn:microsoft.com/office/officeart/2005/8/layout/matrix1"/>
    <dgm:cxn modelId="{481DE3AF-427D-471F-8E88-ACD518E9E413}" type="presOf" srcId="{D6D7BEA5-4EEB-4DBB-8766-D3CAB6924EBE}" destId="{DF76ECEE-464F-47F8-B0D1-404B342E8E5C}" srcOrd="1" destOrd="0" presId="urn:microsoft.com/office/officeart/2005/8/layout/matrix1"/>
    <dgm:cxn modelId="{8454E10D-580D-418E-8C40-D5E87864BD68}" type="presOf" srcId="{EE302B4D-3EEE-4FCE-86E8-0BB415BE6ED3}" destId="{9A7EEEBC-5AEE-4FB9-B683-F6DCC189F59A}" srcOrd="0" destOrd="0" presId="urn:microsoft.com/office/officeart/2005/8/layout/matrix1"/>
    <dgm:cxn modelId="{A2193B02-E396-4BA8-BC1D-9AE9C38E26AA}" type="presOf" srcId="{B4D032AD-0973-40D9-A1A4-D96C3DE1EEA7}" destId="{383EFC59-2788-4B37-944D-A44A3E3666B5}" srcOrd="0" destOrd="0" presId="urn:microsoft.com/office/officeart/2005/8/layout/matrix1"/>
    <dgm:cxn modelId="{7BFB5DC8-00C9-4F5B-B5EF-E51BB738D1D5}" type="presOf" srcId="{F4459676-5E19-416D-8ED8-4283D1381655}" destId="{6A0836AE-F763-4DFB-87BD-9D18EA7A5231}" srcOrd="0" destOrd="0" presId="urn:microsoft.com/office/officeart/2005/8/layout/matrix1"/>
    <dgm:cxn modelId="{E065BE70-6D8F-4674-B318-641F8CC68550}" srcId="{EE302B4D-3EEE-4FCE-86E8-0BB415BE6ED3}" destId="{9261EAD0-0BCC-452A-807C-6EA210CF2E12}" srcOrd="0" destOrd="0" parTransId="{77F179EC-FF58-4E5C-8844-85A4E02E8D5D}" sibTransId="{076D9EFE-497F-4167-B40D-15B061EA8048}"/>
    <dgm:cxn modelId="{366BD173-4FEF-41FA-8594-60A0084BDD69}" srcId="{EE302B4D-3EEE-4FCE-86E8-0BB415BE6ED3}" destId="{D6D7BEA5-4EEB-4DBB-8766-D3CAB6924EBE}" srcOrd="1" destOrd="0" parTransId="{D666EABD-2B65-4D0E-8D96-46A39619505C}" sibTransId="{C9DB1A9A-5C8F-4E09-A1D7-3269A6C044AB}"/>
    <dgm:cxn modelId="{786FF686-B5EF-47A9-AD96-409473175120}" type="presOf" srcId="{9261EAD0-0BCC-452A-807C-6EA210CF2E12}" destId="{36C56433-BE5F-407C-9DD4-12C75D238104}" srcOrd="0" destOrd="0" presId="urn:microsoft.com/office/officeart/2005/8/layout/matrix1"/>
    <dgm:cxn modelId="{817065C2-4CD2-4C03-BA77-31AB5A64720A}" type="presOf" srcId="{15AACA72-5767-4045-8BD1-E1393CB4E7FC}" destId="{8AFC46D6-D826-4A46-A922-E6D223606475}" srcOrd="0" destOrd="0" presId="urn:microsoft.com/office/officeart/2005/8/layout/matrix1"/>
    <dgm:cxn modelId="{574049CE-3194-4DFF-AB5F-A2925DA39A58}" type="presParOf" srcId="{8AFC46D6-D826-4A46-A922-E6D223606475}" destId="{369BB31B-6377-4313-BD06-592E40EF1214}" srcOrd="0" destOrd="0" presId="urn:microsoft.com/office/officeart/2005/8/layout/matrix1"/>
    <dgm:cxn modelId="{B70D9142-ADCF-43F7-AAE8-0931882AF96F}" type="presParOf" srcId="{369BB31B-6377-4313-BD06-592E40EF1214}" destId="{36C56433-BE5F-407C-9DD4-12C75D238104}" srcOrd="0" destOrd="0" presId="urn:microsoft.com/office/officeart/2005/8/layout/matrix1"/>
    <dgm:cxn modelId="{DFE4832F-E8B0-40D7-BFB9-9569D561C4D7}" type="presParOf" srcId="{369BB31B-6377-4313-BD06-592E40EF1214}" destId="{95D2A1E6-B242-4035-89AD-58EFA6DDDEBE}" srcOrd="1" destOrd="0" presId="urn:microsoft.com/office/officeart/2005/8/layout/matrix1"/>
    <dgm:cxn modelId="{2FE66A2F-ED40-4140-866C-2E8C4AFAABFC}" type="presParOf" srcId="{369BB31B-6377-4313-BD06-592E40EF1214}" destId="{2108A53A-917A-4C16-A580-0DE31E6096D0}" srcOrd="2" destOrd="0" presId="urn:microsoft.com/office/officeart/2005/8/layout/matrix1"/>
    <dgm:cxn modelId="{7448EC36-6275-41BD-B383-0B7050F0C517}" type="presParOf" srcId="{369BB31B-6377-4313-BD06-592E40EF1214}" destId="{DF76ECEE-464F-47F8-B0D1-404B342E8E5C}" srcOrd="3" destOrd="0" presId="urn:microsoft.com/office/officeart/2005/8/layout/matrix1"/>
    <dgm:cxn modelId="{908F7821-B764-49BB-A178-B4DB5C760240}" type="presParOf" srcId="{369BB31B-6377-4313-BD06-592E40EF1214}" destId="{6A0836AE-F763-4DFB-87BD-9D18EA7A5231}" srcOrd="4" destOrd="0" presId="urn:microsoft.com/office/officeart/2005/8/layout/matrix1"/>
    <dgm:cxn modelId="{E93D60F2-24A5-4E7A-927B-64D90D5CEE7F}" type="presParOf" srcId="{369BB31B-6377-4313-BD06-592E40EF1214}" destId="{DC8834C7-F438-433C-9DC6-564327DB740D}" srcOrd="5" destOrd="0" presId="urn:microsoft.com/office/officeart/2005/8/layout/matrix1"/>
    <dgm:cxn modelId="{B302F346-F2A6-4076-9C60-D282A0B0A58D}" type="presParOf" srcId="{369BB31B-6377-4313-BD06-592E40EF1214}" destId="{383EFC59-2788-4B37-944D-A44A3E3666B5}" srcOrd="6" destOrd="0" presId="urn:microsoft.com/office/officeart/2005/8/layout/matrix1"/>
    <dgm:cxn modelId="{6B74237A-B3FA-41A0-B9E9-B47FA4BDF582}" type="presParOf" srcId="{369BB31B-6377-4313-BD06-592E40EF1214}" destId="{6A22EB0D-F44F-453F-970B-137D7E57F73F}" srcOrd="7" destOrd="0" presId="urn:microsoft.com/office/officeart/2005/8/layout/matrix1"/>
    <dgm:cxn modelId="{FF9DAB82-B57C-4961-B4D5-85084FDC0CA6}" type="presParOf" srcId="{8AFC46D6-D826-4A46-A922-E6D223606475}" destId="{9A7EEEBC-5AEE-4FB9-B683-F6DCC189F59A}" srcOrd="1" destOrd="0" presId="urn:microsoft.com/office/officeart/2005/8/layout/matrix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0BFAD-ED91-4737-A735-2646F3672B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B05B3D03-9047-44BE-9B18-B06C9C9E2BE6}">
      <dgm:prSet phldrT="[Text]" custT="1"/>
      <dgm:spPr/>
      <dgm:t>
        <a:bodyPr/>
        <a:lstStyle/>
        <a:p>
          <a:r>
            <a:rPr lang="en-US" sz="1600" dirty="0" smtClean="0"/>
            <a:t>Mining empirical results from literature</a:t>
          </a:r>
          <a:endParaRPr lang="en-IN" sz="1600" dirty="0"/>
        </a:p>
      </dgm:t>
    </dgm:pt>
    <dgm:pt modelId="{B66090C0-681F-47B8-897F-622A14150630}" type="parTrans" cxnId="{3F3D13BC-0CCD-4EC4-8754-B54DF49D857E}">
      <dgm:prSet/>
      <dgm:spPr/>
      <dgm:t>
        <a:bodyPr/>
        <a:lstStyle/>
        <a:p>
          <a:endParaRPr lang="en-IN" sz="1600"/>
        </a:p>
      </dgm:t>
    </dgm:pt>
    <dgm:pt modelId="{720AD2C8-9982-494D-B9E9-2AA7DC09B685}" type="sibTrans" cxnId="{3F3D13BC-0CCD-4EC4-8754-B54DF49D857E}">
      <dgm:prSet/>
      <dgm:spPr/>
      <dgm:t>
        <a:bodyPr/>
        <a:lstStyle/>
        <a:p>
          <a:endParaRPr lang="en-IN" sz="1600"/>
        </a:p>
      </dgm:t>
    </dgm:pt>
    <dgm:pt modelId="{39F3158D-59AC-40C2-93ED-F9E8526B9AA3}">
      <dgm:prSet phldrT="[Text]" custT="1"/>
      <dgm:spPr/>
      <dgm:t>
        <a:bodyPr/>
        <a:lstStyle/>
        <a:p>
          <a:r>
            <a:rPr lang="en-US" sz="1600" dirty="0" smtClean="0"/>
            <a:t>Domain considerations in composition</a:t>
          </a:r>
          <a:endParaRPr lang="en-IN" sz="1600" dirty="0"/>
        </a:p>
      </dgm:t>
    </dgm:pt>
    <dgm:pt modelId="{36E89EBC-64FA-49FB-8E8F-69D9341780BC}" type="parTrans" cxnId="{6E4BFEB6-38E3-46AE-AC6C-EA305FD3723D}">
      <dgm:prSet/>
      <dgm:spPr/>
      <dgm:t>
        <a:bodyPr/>
        <a:lstStyle/>
        <a:p>
          <a:endParaRPr lang="en-IN" sz="1600"/>
        </a:p>
      </dgm:t>
    </dgm:pt>
    <dgm:pt modelId="{184E4D0A-1391-4C82-BECA-A69FE7FD5653}" type="sibTrans" cxnId="{6E4BFEB6-38E3-46AE-AC6C-EA305FD3723D}">
      <dgm:prSet/>
      <dgm:spPr/>
      <dgm:t>
        <a:bodyPr/>
        <a:lstStyle/>
        <a:p>
          <a:endParaRPr lang="en-IN" sz="1600"/>
        </a:p>
      </dgm:t>
    </dgm:pt>
    <dgm:pt modelId="{1D6BC3FD-A00A-495B-AC18-AAE626A0A39A}">
      <dgm:prSet phldrT="[Text]" custT="1"/>
      <dgm:spPr/>
      <dgm:t>
        <a:bodyPr/>
        <a:lstStyle/>
        <a:p>
          <a:r>
            <a:rPr lang="en-US" sz="1600" dirty="0" smtClean="0"/>
            <a:t>Making social science models </a:t>
          </a:r>
          <a:r>
            <a:rPr lang="en-US" sz="1600" dirty="0" err="1" smtClean="0"/>
            <a:t>sim</a:t>
          </a:r>
          <a:r>
            <a:rPr lang="en-US" sz="1600" dirty="0" smtClean="0"/>
            <a:t> ready</a:t>
          </a:r>
          <a:endParaRPr lang="en-IN" sz="1600" dirty="0"/>
        </a:p>
      </dgm:t>
    </dgm:pt>
    <dgm:pt modelId="{E9D8DD09-6FA7-4587-AE24-BD7BC2CC1E54}" type="parTrans" cxnId="{A6FD8406-05CC-4F85-BD7F-84565A1CFBA9}">
      <dgm:prSet/>
      <dgm:spPr/>
      <dgm:t>
        <a:bodyPr/>
        <a:lstStyle/>
        <a:p>
          <a:endParaRPr lang="en-IN" sz="1600"/>
        </a:p>
      </dgm:t>
    </dgm:pt>
    <dgm:pt modelId="{6FE60612-CCE1-4582-87C4-83CB18490C56}" type="sibTrans" cxnId="{A6FD8406-05CC-4F85-BD7F-84565A1CFBA9}">
      <dgm:prSet/>
      <dgm:spPr/>
      <dgm:t>
        <a:bodyPr/>
        <a:lstStyle/>
        <a:p>
          <a:endParaRPr lang="en-IN" sz="1600"/>
        </a:p>
      </dgm:t>
    </dgm:pt>
    <dgm:pt modelId="{2BD3CD65-CC89-4FD0-8132-05E61D377322}">
      <dgm:prSet phldrT="[Text]" custT="1"/>
      <dgm:spPr/>
      <dgm:t>
        <a:bodyPr/>
        <a:lstStyle/>
        <a:p>
          <a:r>
            <a:rPr lang="en-US" sz="1600" dirty="0" smtClean="0"/>
            <a:t>Validation and notions of model goodness</a:t>
          </a:r>
          <a:endParaRPr lang="en-IN" sz="1600" dirty="0"/>
        </a:p>
      </dgm:t>
    </dgm:pt>
    <dgm:pt modelId="{3FF39B2A-DFF5-466C-B27E-D7E0170F4427}" type="parTrans" cxnId="{83D3F0BA-26F7-4F01-B964-553EAEE4AEEC}">
      <dgm:prSet/>
      <dgm:spPr/>
      <dgm:t>
        <a:bodyPr/>
        <a:lstStyle/>
        <a:p>
          <a:endParaRPr lang="en-IN" sz="1600"/>
        </a:p>
      </dgm:t>
    </dgm:pt>
    <dgm:pt modelId="{07AF95FC-20A6-4C35-904C-5BD10A927E26}" type="sibTrans" cxnId="{83D3F0BA-26F7-4F01-B964-553EAEE4AEEC}">
      <dgm:prSet/>
      <dgm:spPr/>
      <dgm:t>
        <a:bodyPr/>
        <a:lstStyle/>
        <a:p>
          <a:endParaRPr lang="en-IN" sz="1600"/>
        </a:p>
      </dgm:t>
    </dgm:pt>
    <dgm:pt modelId="{F7D42E3F-A7E9-45F5-A296-9E64D4A48F70}" type="pres">
      <dgm:prSet presAssocID="{94A0BFAD-ED91-4737-A735-2646F3672B26}" presName="vert0" presStyleCnt="0">
        <dgm:presLayoutVars>
          <dgm:dir/>
          <dgm:animOne val="branch"/>
          <dgm:animLvl val="lvl"/>
        </dgm:presLayoutVars>
      </dgm:prSet>
      <dgm:spPr/>
      <dgm:t>
        <a:bodyPr/>
        <a:lstStyle/>
        <a:p>
          <a:endParaRPr lang="en-GB"/>
        </a:p>
      </dgm:t>
    </dgm:pt>
    <dgm:pt modelId="{1A46EB44-3790-4B26-902D-2F94F39E2C00}" type="pres">
      <dgm:prSet presAssocID="{B05B3D03-9047-44BE-9B18-B06C9C9E2BE6}" presName="thickLine" presStyleLbl="alignNode1" presStyleIdx="0" presStyleCnt="4"/>
      <dgm:spPr/>
    </dgm:pt>
    <dgm:pt modelId="{1DE48E97-DC1F-44EC-A8AB-2376807A22A6}" type="pres">
      <dgm:prSet presAssocID="{B05B3D03-9047-44BE-9B18-B06C9C9E2BE6}" presName="horz1" presStyleCnt="0"/>
      <dgm:spPr/>
    </dgm:pt>
    <dgm:pt modelId="{70F6D181-991A-412F-96B8-E7BA8152D395}" type="pres">
      <dgm:prSet presAssocID="{B05B3D03-9047-44BE-9B18-B06C9C9E2BE6}" presName="tx1" presStyleLbl="revTx" presStyleIdx="0" presStyleCnt="4"/>
      <dgm:spPr/>
      <dgm:t>
        <a:bodyPr/>
        <a:lstStyle/>
        <a:p>
          <a:endParaRPr lang="en-GB"/>
        </a:p>
      </dgm:t>
    </dgm:pt>
    <dgm:pt modelId="{A841EF08-4567-4A82-B3A2-EA74824FBCB8}" type="pres">
      <dgm:prSet presAssocID="{B05B3D03-9047-44BE-9B18-B06C9C9E2BE6}" presName="vert1" presStyleCnt="0"/>
      <dgm:spPr/>
    </dgm:pt>
    <dgm:pt modelId="{8CE73166-3852-471B-8271-B44FA84AF916}" type="pres">
      <dgm:prSet presAssocID="{39F3158D-59AC-40C2-93ED-F9E8526B9AA3}" presName="thickLine" presStyleLbl="alignNode1" presStyleIdx="1" presStyleCnt="4"/>
      <dgm:spPr/>
    </dgm:pt>
    <dgm:pt modelId="{DBE5DCA9-1E1B-4661-9F99-62AFFD373C0D}" type="pres">
      <dgm:prSet presAssocID="{39F3158D-59AC-40C2-93ED-F9E8526B9AA3}" presName="horz1" presStyleCnt="0"/>
      <dgm:spPr/>
    </dgm:pt>
    <dgm:pt modelId="{675B1D6C-1D00-44EE-AE35-4F63826FA082}" type="pres">
      <dgm:prSet presAssocID="{39F3158D-59AC-40C2-93ED-F9E8526B9AA3}" presName="tx1" presStyleLbl="revTx" presStyleIdx="1" presStyleCnt="4"/>
      <dgm:spPr/>
      <dgm:t>
        <a:bodyPr/>
        <a:lstStyle/>
        <a:p>
          <a:endParaRPr lang="en-GB"/>
        </a:p>
      </dgm:t>
    </dgm:pt>
    <dgm:pt modelId="{7973066C-B50E-4DAF-9D91-5270F5D41D2C}" type="pres">
      <dgm:prSet presAssocID="{39F3158D-59AC-40C2-93ED-F9E8526B9AA3}" presName="vert1" presStyleCnt="0"/>
      <dgm:spPr/>
    </dgm:pt>
    <dgm:pt modelId="{421E2B5C-FDED-4493-8630-F1F3AE2CFF62}" type="pres">
      <dgm:prSet presAssocID="{1D6BC3FD-A00A-495B-AC18-AAE626A0A39A}" presName="thickLine" presStyleLbl="alignNode1" presStyleIdx="2" presStyleCnt="4"/>
      <dgm:spPr/>
    </dgm:pt>
    <dgm:pt modelId="{60A4B9C3-A993-4451-8346-CA9E63993A85}" type="pres">
      <dgm:prSet presAssocID="{1D6BC3FD-A00A-495B-AC18-AAE626A0A39A}" presName="horz1" presStyleCnt="0"/>
      <dgm:spPr/>
    </dgm:pt>
    <dgm:pt modelId="{2EC57D82-6689-4696-9CEF-F655BE4E22EB}" type="pres">
      <dgm:prSet presAssocID="{1D6BC3FD-A00A-495B-AC18-AAE626A0A39A}" presName="tx1" presStyleLbl="revTx" presStyleIdx="2" presStyleCnt="4"/>
      <dgm:spPr/>
      <dgm:t>
        <a:bodyPr/>
        <a:lstStyle/>
        <a:p>
          <a:endParaRPr lang="en-GB"/>
        </a:p>
      </dgm:t>
    </dgm:pt>
    <dgm:pt modelId="{65C1E007-55D4-44C4-B6DC-4D12EA9F9EA6}" type="pres">
      <dgm:prSet presAssocID="{1D6BC3FD-A00A-495B-AC18-AAE626A0A39A}" presName="vert1" presStyleCnt="0"/>
      <dgm:spPr/>
    </dgm:pt>
    <dgm:pt modelId="{218DF368-220D-409A-B913-8C37F9B6992B}" type="pres">
      <dgm:prSet presAssocID="{2BD3CD65-CC89-4FD0-8132-05E61D377322}" presName="thickLine" presStyleLbl="alignNode1" presStyleIdx="3" presStyleCnt="4"/>
      <dgm:spPr/>
    </dgm:pt>
    <dgm:pt modelId="{C83B4FF2-7AE4-45E3-AD8A-39D6F41F747F}" type="pres">
      <dgm:prSet presAssocID="{2BD3CD65-CC89-4FD0-8132-05E61D377322}" presName="horz1" presStyleCnt="0"/>
      <dgm:spPr/>
    </dgm:pt>
    <dgm:pt modelId="{3A236C79-91BD-4A9A-94E4-84E1130025EE}" type="pres">
      <dgm:prSet presAssocID="{2BD3CD65-CC89-4FD0-8132-05E61D377322}" presName="tx1" presStyleLbl="revTx" presStyleIdx="3" presStyleCnt="4"/>
      <dgm:spPr/>
      <dgm:t>
        <a:bodyPr/>
        <a:lstStyle/>
        <a:p>
          <a:endParaRPr lang="en-GB"/>
        </a:p>
      </dgm:t>
    </dgm:pt>
    <dgm:pt modelId="{AE78F6D7-4B0A-4ED2-AD55-F4C9C760FE5F}" type="pres">
      <dgm:prSet presAssocID="{2BD3CD65-CC89-4FD0-8132-05E61D377322}" presName="vert1" presStyleCnt="0"/>
      <dgm:spPr/>
    </dgm:pt>
  </dgm:ptLst>
  <dgm:cxnLst>
    <dgm:cxn modelId="{52B1893C-8BCF-4760-9D03-4C6487B18C2F}" type="presOf" srcId="{B05B3D03-9047-44BE-9B18-B06C9C9E2BE6}" destId="{70F6D181-991A-412F-96B8-E7BA8152D395}" srcOrd="0" destOrd="0" presId="urn:microsoft.com/office/officeart/2008/layout/LinedList"/>
    <dgm:cxn modelId="{909D0AA7-037E-4922-A324-67441653DEA6}" type="presOf" srcId="{1D6BC3FD-A00A-495B-AC18-AAE626A0A39A}" destId="{2EC57D82-6689-4696-9CEF-F655BE4E22EB}" srcOrd="0" destOrd="0" presId="urn:microsoft.com/office/officeart/2008/layout/LinedList"/>
    <dgm:cxn modelId="{8FDA4CB9-FA13-464A-AAE4-FDAA473C8BEF}" type="presOf" srcId="{94A0BFAD-ED91-4737-A735-2646F3672B26}" destId="{F7D42E3F-A7E9-45F5-A296-9E64D4A48F70}" srcOrd="0" destOrd="0" presId="urn:microsoft.com/office/officeart/2008/layout/LinedList"/>
    <dgm:cxn modelId="{81D38C45-FE74-4F68-961C-5DF6032F49E7}" type="presOf" srcId="{2BD3CD65-CC89-4FD0-8132-05E61D377322}" destId="{3A236C79-91BD-4A9A-94E4-84E1130025EE}" srcOrd="0" destOrd="0" presId="urn:microsoft.com/office/officeart/2008/layout/LinedList"/>
    <dgm:cxn modelId="{A6FD8406-05CC-4F85-BD7F-84565A1CFBA9}" srcId="{94A0BFAD-ED91-4737-A735-2646F3672B26}" destId="{1D6BC3FD-A00A-495B-AC18-AAE626A0A39A}" srcOrd="2" destOrd="0" parTransId="{E9D8DD09-6FA7-4587-AE24-BD7BC2CC1E54}" sibTransId="{6FE60612-CCE1-4582-87C4-83CB18490C56}"/>
    <dgm:cxn modelId="{3F3D13BC-0CCD-4EC4-8754-B54DF49D857E}" srcId="{94A0BFAD-ED91-4737-A735-2646F3672B26}" destId="{B05B3D03-9047-44BE-9B18-B06C9C9E2BE6}" srcOrd="0" destOrd="0" parTransId="{B66090C0-681F-47B8-897F-622A14150630}" sibTransId="{720AD2C8-9982-494D-B9E9-2AA7DC09B685}"/>
    <dgm:cxn modelId="{FB318D62-D80F-4EA4-B61E-0A194CB9737A}" type="presOf" srcId="{39F3158D-59AC-40C2-93ED-F9E8526B9AA3}" destId="{675B1D6C-1D00-44EE-AE35-4F63826FA082}" srcOrd="0" destOrd="0" presId="urn:microsoft.com/office/officeart/2008/layout/LinedList"/>
    <dgm:cxn modelId="{6E4BFEB6-38E3-46AE-AC6C-EA305FD3723D}" srcId="{94A0BFAD-ED91-4737-A735-2646F3672B26}" destId="{39F3158D-59AC-40C2-93ED-F9E8526B9AA3}" srcOrd="1" destOrd="0" parTransId="{36E89EBC-64FA-49FB-8E8F-69D9341780BC}" sibTransId="{184E4D0A-1391-4C82-BECA-A69FE7FD5653}"/>
    <dgm:cxn modelId="{83D3F0BA-26F7-4F01-B964-553EAEE4AEEC}" srcId="{94A0BFAD-ED91-4737-A735-2646F3672B26}" destId="{2BD3CD65-CC89-4FD0-8132-05E61D377322}" srcOrd="3" destOrd="0" parTransId="{3FF39B2A-DFF5-466C-B27E-D7E0170F4427}" sibTransId="{07AF95FC-20A6-4C35-904C-5BD10A927E26}"/>
    <dgm:cxn modelId="{E16341D3-178D-4EE9-9624-50CA23B958B1}" type="presParOf" srcId="{F7D42E3F-A7E9-45F5-A296-9E64D4A48F70}" destId="{1A46EB44-3790-4B26-902D-2F94F39E2C00}" srcOrd="0" destOrd="0" presId="urn:microsoft.com/office/officeart/2008/layout/LinedList"/>
    <dgm:cxn modelId="{B66F7687-FFD2-4974-87F4-68A7029D23F7}" type="presParOf" srcId="{F7D42E3F-A7E9-45F5-A296-9E64D4A48F70}" destId="{1DE48E97-DC1F-44EC-A8AB-2376807A22A6}" srcOrd="1" destOrd="0" presId="urn:microsoft.com/office/officeart/2008/layout/LinedList"/>
    <dgm:cxn modelId="{D910625C-6B79-4A43-81A3-561CC3BCD998}" type="presParOf" srcId="{1DE48E97-DC1F-44EC-A8AB-2376807A22A6}" destId="{70F6D181-991A-412F-96B8-E7BA8152D395}" srcOrd="0" destOrd="0" presId="urn:microsoft.com/office/officeart/2008/layout/LinedList"/>
    <dgm:cxn modelId="{F3D55B98-81A0-4C63-A4E3-AD5F3C3647B8}" type="presParOf" srcId="{1DE48E97-DC1F-44EC-A8AB-2376807A22A6}" destId="{A841EF08-4567-4A82-B3A2-EA74824FBCB8}" srcOrd="1" destOrd="0" presId="urn:microsoft.com/office/officeart/2008/layout/LinedList"/>
    <dgm:cxn modelId="{D2A6D594-CE91-44C5-86A9-014D72EC5BC2}" type="presParOf" srcId="{F7D42E3F-A7E9-45F5-A296-9E64D4A48F70}" destId="{8CE73166-3852-471B-8271-B44FA84AF916}" srcOrd="2" destOrd="0" presId="urn:microsoft.com/office/officeart/2008/layout/LinedList"/>
    <dgm:cxn modelId="{6A4A1A0B-97F0-4597-859A-FCC2FA7A0EF0}" type="presParOf" srcId="{F7D42E3F-A7E9-45F5-A296-9E64D4A48F70}" destId="{DBE5DCA9-1E1B-4661-9F99-62AFFD373C0D}" srcOrd="3" destOrd="0" presId="urn:microsoft.com/office/officeart/2008/layout/LinedList"/>
    <dgm:cxn modelId="{06AC840F-0AE7-4105-ADF4-3F8E8E75C27C}" type="presParOf" srcId="{DBE5DCA9-1E1B-4661-9F99-62AFFD373C0D}" destId="{675B1D6C-1D00-44EE-AE35-4F63826FA082}" srcOrd="0" destOrd="0" presId="urn:microsoft.com/office/officeart/2008/layout/LinedList"/>
    <dgm:cxn modelId="{4B05F9F9-29C7-404B-93C5-F2B49351D5CF}" type="presParOf" srcId="{DBE5DCA9-1E1B-4661-9F99-62AFFD373C0D}" destId="{7973066C-B50E-4DAF-9D91-5270F5D41D2C}" srcOrd="1" destOrd="0" presId="urn:microsoft.com/office/officeart/2008/layout/LinedList"/>
    <dgm:cxn modelId="{225A4BB5-17C2-4488-B38A-518FE57D7D8A}" type="presParOf" srcId="{F7D42E3F-A7E9-45F5-A296-9E64D4A48F70}" destId="{421E2B5C-FDED-4493-8630-F1F3AE2CFF62}" srcOrd="4" destOrd="0" presId="urn:microsoft.com/office/officeart/2008/layout/LinedList"/>
    <dgm:cxn modelId="{989533A8-CC0F-47B1-8CEF-12CF87D079D8}" type="presParOf" srcId="{F7D42E3F-A7E9-45F5-A296-9E64D4A48F70}" destId="{60A4B9C3-A993-4451-8346-CA9E63993A85}" srcOrd="5" destOrd="0" presId="urn:microsoft.com/office/officeart/2008/layout/LinedList"/>
    <dgm:cxn modelId="{E2B5DD72-43B0-4427-9BFE-77F29B0B706C}" type="presParOf" srcId="{60A4B9C3-A993-4451-8346-CA9E63993A85}" destId="{2EC57D82-6689-4696-9CEF-F655BE4E22EB}" srcOrd="0" destOrd="0" presId="urn:microsoft.com/office/officeart/2008/layout/LinedList"/>
    <dgm:cxn modelId="{100B67EE-ABAC-4DAD-938A-86136D68D232}" type="presParOf" srcId="{60A4B9C3-A993-4451-8346-CA9E63993A85}" destId="{65C1E007-55D4-44C4-B6DC-4D12EA9F9EA6}" srcOrd="1" destOrd="0" presId="urn:microsoft.com/office/officeart/2008/layout/LinedList"/>
    <dgm:cxn modelId="{8CF0C842-9557-4BEE-8D24-AAE1C617E9C0}" type="presParOf" srcId="{F7D42E3F-A7E9-45F5-A296-9E64D4A48F70}" destId="{218DF368-220D-409A-B913-8C37F9B6992B}" srcOrd="6" destOrd="0" presId="urn:microsoft.com/office/officeart/2008/layout/LinedList"/>
    <dgm:cxn modelId="{29F844B6-3BE4-4015-8C4A-595133F1FD9F}" type="presParOf" srcId="{F7D42E3F-A7E9-45F5-A296-9E64D4A48F70}" destId="{C83B4FF2-7AE4-45E3-AD8A-39D6F41F747F}" srcOrd="7" destOrd="0" presId="urn:microsoft.com/office/officeart/2008/layout/LinedList"/>
    <dgm:cxn modelId="{350BE57D-7B19-4B4A-BE25-312F93927DFB}" type="presParOf" srcId="{C83B4FF2-7AE4-45E3-AD8A-39D6F41F747F}" destId="{3A236C79-91BD-4A9A-94E4-84E1130025EE}" srcOrd="0" destOrd="0" presId="urn:microsoft.com/office/officeart/2008/layout/LinedList"/>
    <dgm:cxn modelId="{551B0FAC-90AE-43C8-BD46-115CA9B209C0}" type="presParOf" srcId="{C83B4FF2-7AE4-45E3-AD8A-39D6F41F747F}" destId="{AE78F6D7-4B0A-4ED2-AD55-F4C9C760FE5F}" srcOrd="1"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A0BFAD-ED91-4737-A735-2646F3672B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B05B3D03-9047-44BE-9B18-B06C9C9E2BE6}">
      <dgm:prSet phldrT="[Text]"/>
      <dgm:spPr/>
      <dgm:t>
        <a:bodyPr/>
        <a:lstStyle/>
        <a:p>
          <a:r>
            <a:rPr lang="en-US" dirty="0" smtClean="0"/>
            <a:t>Fine grained agent models</a:t>
          </a:r>
          <a:endParaRPr lang="en-IN" dirty="0"/>
        </a:p>
      </dgm:t>
    </dgm:pt>
    <dgm:pt modelId="{B66090C0-681F-47B8-897F-622A14150630}" type="parTrans" cxnId="{3F3D13BC-0CCD-4EC4-8754-B54DF49D857E}">
      <dgm:prSet/>
      <dgm:spPr/>
      <dgm:t>
        <a:bodyPr/>
        <a:lstStyle/>
        <a:p>
          <a:endParaRPr lang="en-IN"/>
        </a:p>
      </dgm:t>
    </dgm:pt>
    <dgm:pt modelId="{720AD2C8-9982-494D-B9E9-2AA7DC09B685}" type="sibTrans" cxnId="{3F3D13BC-0CCD-4EC4-8754-B54DF49D857E}">
      <dgm:prSet/>
      <dgm:spPr/>
      <dgm:t>
        <a:bodyPr/>
        <a:lstStyle/>
        <a:p>
          <a:endParaRPr lang="en-IN"/>
        </a:p>
      </dgm:t>
    </dgm:pt>
    <dgm:pt modelId="{39F3158D-59AC-40C2-93ED-F9E8526B9AA3}">
      <dgm:prSet phldrT="[Text]"/>
      <dgm:spPr/>
      <dgm:t>
        <a:bodyPr/>
        <a:lstStyle/>
        <a:p>
          <a:r>
            <a:rPr lang="en-US" dirty="0" smtClean="0"/>
            <a:t>Model elements lie in a </a:t>
          </a:r>
          <a:r>
            <a:rPr lang="en-US" dirty="0" err="1" smtClean="0"/>
            <a:t>behaviour</a:t>
          </a:r>
          <a:r>
            <a:rPr lang="en-US" dirty="0" smtClean="0"/>
            <a:t> repository</a:t>
          </a:r>
          <a:endParaRPr lang="en-IN" dirty="0"/>
        </a:p>
      </dgm:t>
    </dgm:pt>
    <dgm:pt modelId="{36E89EBC-64FA-49FB-8E8F-69D9341780BC}" type="parTrans" cxnId="{6E4BFEB6-38E3-46AE-AC6C-EA305FD3723D}">
      <dgm:prSet/>
      <dgm:spPr/>
      <dgm:t>
        <a:bodyPr/>
        <a:lstStyle/>
        <a:p>
          <a:endParaRPr lang="en-IN"/>
        </a:p>
      </dgm:t>
    </dgm:pt>
    <dgm:pt modelId="{184E4D0A-1391-4C82-BECA-A69FE7FD5653}" type="sibTrans" cxnId="{6E4BFEB6-38E3-46AE-AC6C-EA305FD3723D}">
      <dgm:prSet/>
      <dgm:spPr/>
      <dgm:t>
        <a:bodyPr/>
        <a:lstStyle/>
        <a:p>
          <a:endParaRPr lang="en-IN"/>
        </a:p>
      </dgm:t>
    </dgm:pt>
    <dgm:pt modelId="{1D6BC3FD-A00A-495B-AC18-AAE626A0A39A}">
      <dgm:prSet phldrT="[Text]"/>
      <dgm:spPr/>
      <dgm:t>
        <a:bodyPr/>
        <a:lstStyle/>
        <a:p>
          <a:r>
            <a:rPr lang="en-US" dirty="0" smtClean="0"/>
            <a:t>Repository contents mined from literature</a:t>
          </a:r>
          <a:endParaRPr lang="en-IN" dirty="0"/>
        </a:p>
      </dgm:t>
    </dgm:pt>
    <dgm:pt modelId="{E9D8DD09-6FA7-4587-AE24-BD7BC2CC1E54}" type="parTrans" cxnId="{A6FD8406-05CC-4F85-BD7F-84565A1CFBA9}">
      <dgm:prSet/>
      <dgm:spPr/>
      <dgm:t>
        <a:bodyPr/>
        <a:lstStyle/>
        <a:p>
          <a:endParaRPr lang="en-IN"/>
        </a:p>
      </dgm:t>
    </dgm:pt>
    <dgm:pt modelId="{6FE60612-CCE1-4582-87C4-83CB18490C56}" type="sibTrans" cxnId="{A6FD8406-05CC-4F85-BD7F-84565A1CFBA9}">
      <dgm:prSet/>
      <dgm:spPr/>
      <dgm:t>
        <a:bodyPr/>
        <a:lstStyle/>
        <a:p>
          <a:endParaRPr lang="en-IN"/>
        </a:p>
      </dgm:t>
    </dgm:pt>
    <dgm:pt modelId="{2BD3CD65-CC89-4FD0-8132-05E61D377322}">
      <dgm:prSet phldrT="[Text]"/>
      <dgm:spPr/>
      <dgm:t>
        <a:bodyPr/>
        <a:lstStyle/>
        <a:p>
          <a:r>
            <a:rPr lang="en-US" dirty="0" smtClean="0"/>
            <a:t>Models are then ‘composed’ by a process</a:t>
          </a:r>
          <a:endParaRPr lang="en-IN" dirty="0"/>
        </a:p>
      </dgm:t>
    </dgm:pt>
    <dgm:pt modelId="{3FF39B2A-DFF5-466C-B27E-D7E0170F4427}" type="parTrans" cxnId="{83D3F0BA-26F7-4F01-B964-553EAEE4AEEC}">
      <dgm:prSet/>
      <dgm:spPr/>
      <dgm:t>
        <a:bodyPr/>
        <a:lstStyle/>
        <a:p>
          <a:endParaRPr lang="en-IN"/>
        </a:p>
      </dgm:t>
    </dgm:pt>
    <dgm:pt modelId="{07AF95FC-20A6-4C35-904C-5BD10A927E26}" type="sibTrans" cxnId="{83D3F0BA-26F7-4F01-B964-553EAEE4AEEC}">
      <dgm:prSet/>
      <dgm:spPr/>
      <dgm:t>
        <a:bodyPr/>
        <a:lstStyle/>
        <a:p>
          <a:endParaRPr lang="en-IN"/>
        </a:p>
      </dgm:t>
    </dgm:pt>
    <dgm:pt modelId="{58EA585C-D860-4284-B074-4CB133C0EB87}">
      <dgm:prSet phldrT="[Text]"/>
      <dgm:spPr/>
      <dgm:t>
        <a:bodyPr/>
        <a:lstStyle/>
        <a:p>
          <a:r>
            <a:rPr lang="en-IN" dirty="0" smtClean="0"/>
            <a:t>And made ready for simulation</a:t>
          </a:r>
          <a:endParaRPr lang="en-IN" dirty="0"/>
        </a:p>
      </dgm:t>
    </dgm:pt>
    <dgm:pt modelId="{A00B2991-12E5-4F3E-A897-EBFC980ADB5A}" type="parTrans" cxnId="{00D90492-25E0-4C60-89A4-AFCA226ADBDC}">
      <dgm:prSet/>
      <dgm:spPr/>
      <dgm:t>
        <a:bodyPr/>
        <a:lstStyle/>
        <a:p>
          <a:endParaRPr lang="en-GB"/>
        </a:p>
      </dgm:t>
    </dgm:pt>
    <dgm:pt modelId="{4B31DC24-3BD1-4238-8291-26D1978672D6}" type="sibTrans" cxnId="{00D90492-25E0-4C60-89A4-AFCA226ADBDC}">
      <dgm:prSet/>
      <dgm:spPr/>
      <dgm:t>
        <a:bodyPr/>
        <a:lstStyle/>
        <a:p>
          <a:endParaRPr lang="en-GB"/>
        </a:p>
      </dgm:t>
    </dgm:pt>
    <dgm:pt modelId="{F7D42E3F-A7E9-45F5-A296-9E64D4A48F70}" type="pres">
      <dgm:prSet presAssocID="{94A0BFAD-ED91-4737-A735-2646F3672B26}" presName="vert0" presStyleCnt="0">
        <dgm:presLayoutVars>
          <dgm:dir/>
          <dgm:animOne val="branch"/>
          <dgm:animLvl val="lvl"/>
        </dgm:presLayoutVars>
      </dgm:prSet>
      <dgm:spPr/>
      <dgm:t>
        <a:bodyPr/>
        <a:lstStyle/>
        <a:p>
          <a:endParaRPr lang="en-GB"/>
        </a:p>
      </dgm:t>
    </dgm:pt>
    <dgm:pt modelId="{1A46EB44-3790-4B26-902D-2F94F39E2C00}" type="pres">
      <dgm:prSet presAssocID="{B05B3D03-9047-44BE-9B18-B06C9C9E2BE6}" presName="thickLine" presStyleLbl="alignNode1" presStyleIdx="0" presStyleCnt="5"/>
      <dgm:spPr/>
    </dgm:pt>
    <dgm:pt modelId="{1DE48E97-DC1F-44EC-A8AB-2376807A22A6}" type="pres">
      <dgm:prSet presAssocID="{B05B3D03-9047-44BE-9B18-B06C9C9E2BE6}" presName="horz1" presStyleCnt="0"/>
      <dgm:spPr/>
    </dgm:pt>
    <dgm:pt modelId="{70F6D181-991A-412F-96B8-E7BA8152D395}" type="pres">
      <dgm:prSet presAssocID="{B05B3D03-9047-44BE-9B18-B06C9C9E2BE6}" presName="tx1" presStyleLbl="revTx" presStyleIdx="0" presStyleCnt="5"/>
      <dgm:spPr/>
      <dgm:t>
        <a:bodyPr/>
        <a:lstStyle/>
        <a:p>
          <a:endParaRPr lang="en-GB"/>
        </a:p>
      </dgm:t>
    </dgm:pt>
    <dgm:pt modelId="{A841EF08-4567-4A82-B3A2-EA74824FBCB8}" type="pres">
      <dgm:prSet presAssocID="{B05B3D03-9047-44BE-9B18-B06C9C9E2BE6}" presName="vert1" presStyleCnt="0"/>
      <dgm:spPr/>
    </dgm:pt>
    <dgm:pt modelId="{8CE73166-3852-471B-8271-B44FA84AF916}" type="pres">
      <dgm:prSet presAssocID="{39F3158D-59AC-40C2-93ED-F9E8526B9AA3}" presName="thickLine" presStyleLbl="alignNode1" presStyleIdx="1" presStyleCnt="5"/>
      <dgm:spPr/>
    </dgm:pt>
    <dgm:pt modelId="{DBE5DCA9-1E1B-4661-9F99-62AFFD373C0D}" type="pres">
      <dgm:prSet presAssocID="{39F3158D-59AC-40C2-93ED-F9E8526B9AA3}" presName="horz1" presStyleCnt="0"/>
      <dgm:spPr/>
    </dgm:pt>
    <dgm:pt modelId="{675B1D6C-1D00-44EE-AE35-4F63826FA082}" type="pres">
      <dgm:prSet presAssocID="{39F3158D-59AC-40C2-93ED-F9E8526B9AA3}" presName="tx1" presStyleLbl="revTx" presStyleIdx="1" presStyleCnt="5"/>
      <dgm:spPr/>
      <dgm:t>
        <a:bodyPr/>
        <a:lstStyle/>
        <a:p>
          <a:endParaRPr lang="en-GB"/>
        </a:p>
      </dgm:t>
    </dgm:pt>
    <dgm:pt modelId="{7973066C-B50E-4DAF-9D91-5270F5D41D2C}" type="pres">
      <dgm:prSet presAssocID="{39F3158D-59AC-40C2-93ED-F9E8526B9AA3}" presName="vert1" presStyleCnt="0"/>
      <dgm:spPr/>
    </dgm:pt>
    <dgm:pt modelId="{421E2B5C-FDED-4493-8630-F1F3AE2CFF62}" type="pres">
      <dgm:prSet presAssocID="{1D6BC3FD-A00A-495B-AC18-AAE626A0A39A}" presName="thickLine" presStyleLbl="alignNode1" presStyleIdx="2" presStyleCnt="5"/>
      <dgm:spPr/>
    </dgm:pt>
    <dgm:pt modelId="{60A4B9C3-A993-4451-8346-CA9E63993A85}" type="pres">
      <dgm:prSet presAssocID="{1D6BC3FD-A00A-495B-AC18-AAE626A0A39A}" presName="horz1" presStyleCnt="0"/>
      <dgm:spPr/>
    </dgm:pt>
    <dgm:pt modelId="{2EC57D82-6689-4696-9CEF-F655BE4E22EB}" type="pres">
      <dgm:prSet presAssocID="{1D6BC3FD-A00A-495B-AC18-AAE626A0A39A}" presName="tx1" presStyleLbl="revTx" presStyleIdx="2" presStyleCnt="5"/>
      <dgm:spPr/>
      <dgm:t>
        <a:bodyPr/>
        <a:lstStyle/>
        <a:p>
          <a:endParaRPr lang="en-GB"/>
        </a:p>
      </dgm:t>
    </dgm:pt>
    <dgm:pt modelId="{65C1E007-55D4-44C4-B6DC-4D12EA9F9EA6}" type="pres">
      <dgm:prSet presAssocID="{1D6BC3FD-A00A-495B-AC18-AAE626A0A39A}" presName="vert1" presStyleCnt="0"/>
      <dgm:spPr/>
    </dgm:pt>
    <dgm:pt modelId="{218DF368-220D-409A-B913-8C37F9B6992B}" type="pres">
      <dgm:prSet presAssocID="{2BD3CD65-CC89-4FD0-8132-05E61D377322}" presName="thickLine" presStyleLbl="alignNode1" presStyleIdx="3" presStyleCnt="5"/>
      <dgm:spPr/>
    </dgm:pt>
    <dgm:pt modelId="{C83B4FF2-7AE4-45E3-AD8A-39D6F41F747F}" type="pres">
      <dgm:prSet presAssocID="{2BD3CD65-CC89-4FD0-8132-05E61D377322}" presName="horz1" presStyleCnt="0"/>
      <dgm:spPr/>
    </dgm:pt>
    <dgm:pt modelId="{3A236C79-91BD-4A9A-94E4-84E1130025EE}" type="pres">
      <dgm:prSet presAssocID="{2BD3CD65-CC89-4FD0-8132-05E61D377322}" presName="tx1" presStyleLbl="revTx" presStyleIdx="3" presStyleCnt="5"/>
      <dgm:spPr/>
      <dgm:t>
        <a:bodyPr/>
        <a:lstStyle/>
        <a:p>
          <a:endParaRPr lang="en-GB"/>
        </a:p>
      </dgm:t>
    </dgm:pt>
    <dgm:pt modelId="{AE78F6D7-4B0A-4ED2-AD55-F4C9C760FE5F}" type="pres">
      <dgm:prSet presAssocID="{2BD3CD65-CC89-4FD0-8132-05E61D377322}" presName="vert1" presStyleCnt="0"/>
      <dgm:spPr/>
    </dgm:pt>
    <dgm:pt modelId="{BF9A23DB-BB0B-4935-84D6-8ADA54208AD7}" type="pres">
      <dgm:prSet presAssocID="{58EA585C-D860-4284-B074-4CB133C0EB87}" presName="thickLine" presStyleLbl="alignNode1" presStyleIdx="4" presStyleCnt="5"/>
      <dgm:spPr/>
    </dgm:pt>
    <dgm:pt modelId="{D2245DA3-1A81-4506-B79F-3F84B2BB936F}" type="pres">
      <dgm:prSet presAssocID="{58EA585C-D860-4284-B074-4CB133C0EB87}" presName="horz1" presStyleCnt="0"/>
      <dgm:spPr/>
    </dgm:pt>
    <dgm:pt modelId="{58CC3CF3-8A25-4148-9796-D0384658C391}" type="pres">
      <dgm:prSet presAssocID="{58EA585C-D860-4284-B074-4CB133C0EB87}" presName="tx1" presStyleLbl="revTx" presStyleIdx="4" presStyleCnt="5"/>
      <dgm:spPr/>
      <dgm:t>
        <a:bodyPr/>
        <a:lstStyle/>
        <a:p>
          <a:endParaRPr lang="en-GB"/>
        </a:p>
      </dgm:t>
    </dgm:pt>
    <dgm:pt modelId="{30F0B009-7981-40A5-89C9-5CCACFDF20F7}" type="pres">
      <dgm:prSet presAssocID="{58EA585C-D860-4284-B074-4CB133C0EB87}" presName="vert1" presStyleCnt="0"/>
      <dgm:spPr/>
    </dgm:pt>
  </dgm:ptLst>
  <dgm:cxnLst>
    <dgm:cxn modelId="{6FE5791F-64FC-4BCA-B7BB-21429BCB85AA}" type="presOf" srcId="{94A0BFAD-ED91-4737-A735-2646F3672B26}" destId="{F7D42E3F-A7E9-45F5-A296-9E64D4A48F70}" srcOrd="0" destOrd="0" presId="urn:microsoft.com/office/officeart/2008/layout/LinedList"/>
    <dgm:cxn modelId="{A6FD8406-05CC-4F85-BD7F-84565A1CFBA9}" srcId="{94A0BFAD-ED91-4737-A735-2646F3672B26}" destId="{1D6BC3FD-A00A-495B-AC18-AAE626A0A39A}" srcOrd="2" destOrd="0" parTransId="{E9D8DD09-6FA7-4587-AE24-BD7BC2CC1E54}" sibTransId="{6FE60612-CCE1-4582-87C4-83CB18490C56}"/>
    <dgm:cxn modelId="{6E4BFEB6-38E3-46AE-AC6C-EA305FD3723D}" srcId="{94A0BFAD-ED91-4737-A735-2646F3672B26}" destId="{39F3158D-59AC-40C2-93ED-F9E8526B9AA3}" srcOrd="1" destOrd="0" parTransId="{36E89EBC-64FA-49FB-8E8F-69D9341780BC}" sibTransId="{184E4D0A-1391-4C82-BECA-A69FE7FD5653}"/>
    <dgm:cxn modelId="{838FBA2E-B88B-4A38-98E1-474A88FF736E}" type="presOf" srcId="{2BD3CD65-CC89-4FD0-8132-05E61D377322}" destId="{3A236C79-91BD-4A9A-94E4-84E1130025EE}" srcOrd="0" destOrd="0" presId="urn:microsoft.com/office/officeart/2008/layout/LinedList"/>
    <dgm:cxn modelId="{3F3D13BC-0CCD-4EC4-8754-B54DF49D857E}" srcId="{94A0BFAD-ED91-4737-A735-2646F3672B26}" destId="{B05B3D03-9047-44BE-9B18-B06C9C9E2BE6}" srcOrd="0" destOrd="0" parTransId="{B66090C0-681F-47B8-897F-622A14150630}" sibTransId="{720AD2C8-9982-494D-B9E9-2AA7DC09B685}"/>
    <dgm:cxn modelId="{9B2B6C7E-E625-4824-9E34-48FE5583D9F5}" type="presOf" srcId="{58EA585C-D860-4284-B074-4CB133C0EB87}" destId="{58CC3CF3-8A25-4148-9796-D0384658C391}" srcOrd="0" destOrd="0" presId="urn:microsoft.com/office/officeart/2008/layout/LinedList"/>
    <dgm:cxn modelId="{00D90492-25E0-4C60-89A4-AFCA226ADBDC}" srcId="{94A0BFAD-ED91-4737-A735-2646F3672B26}" destId="{58EA585C-D860-4284-B074-4CB133C0EB87}" srcOrd="4" destOrd="0" parTransId="{A00B2991-12E5-4F3E-A897-EBFC980ADB5A}" sibTransId="{4B31DC24-3BD1-4238-8291-26D1978672D6}"/>
    <dgm:cxn modelId="{83D3F0BA-26F7-4F01-B964-553EAEE4AEEC}" srcId="{94A0BFAD-ED91-4737-A735-2646F3672B26}" destId="{2BD3CD65-CC89-4FD0-8132-05E61D377322}" srcOrd="3" destOrd="0" parTransId="{3FF39B2A-DFF5-466C-B27E-D7E0170F4427}" sibTransId="{07AF95FC-20A6-4C35-904C-5BD10A927E26}"/>
    <dgm:cxn modelId="{A2485F23-93BC-451A-A351-14283CD35DAC}" type="presOf" srcId="{B05B3D03-9047-44BE-9B18-B06C9C9E2BE6}" destId="{70F6D181-991A-412F-96B8-E7BA8152D395}" srcOrd="0" destOrd="0" presId="urn:microsoft.com/office/officeart/2008/layout/LinedList"/>
    <dgm:cxn modelId="{335F57F9-32A5-41CB-B9FD-69BFC4089D68}" type="presOf" srcId="{1D6BC3FD-A00A-495B-AC18-AAE626A0A39A}" destId="{2EC57D82-6689-4696-9CEF-F655BE4E22EB}" srcOrd="0" destOrd="0" presId="urn:microsoft.com/office/officeart/2008/layout/LinedList"/>
    <dgm:cxn modelId="{433D10FC-EFDE-4F00-8B46-4B0799CA91FB}" type="presOf" srcId="{39F3158D-59AC-40C2-93ED-F9E8526B9AA3}" destId="{675B1D6C-1D00-44EE-AE35-4F63826FA082}" srcOrd="0" destOrd="0" presId="urn:microsoft.com/office/officeart/2008/layout/LinedList"/>
    <dgm:cxn modelId="{8ACD822D-B382-4B59-9048-B016C4F1DBEF}" type="presParOf" srcId="{F7D42E3F-A7E9-45F5-A296-9E64D4A48F70}" destId="{1A46EB44-3790-4B26-902D-2F94F39E2C00}" srcOrd="0" destOrd="0" presId="urn:microsoft.com/office/officeart/2008/layout/LinedList"/>
    <dgm:cxn modelId="{155148AA-837E-4895-A91D-51B81B7E1868}" type="presParOf" srcId="{F7D42E3F-A7E9-45F5-A296-9E64D4A48F70}" destId="{1DE48E97-DC1F-44EC-A8AB-2376807A22A6}" srcOrd="1" destOrd="0" presId="urn:microsoft.com/office/officeart/2008/layout/LinedList"/>
    <dgm:cxn modelId="{C1B546F1-62F1-4950-9694-DB0A00FE72F2}" type="presParOf" srcId="{1DE48E97-DC1F-44EC-A8AB-2376807A22A6}" destId="{70F6D181-991A-412F-96B8-E7BA8152D395}" srcOrd="0" destOrd="0" presId="urn:microsoft.com/office/officeart/2008/layout/LinedList"/>
    <dgm:cxn modelId="{3D3594D4-0592-41E6-AE45-4A26D09B2F0E}" type="presParOf" srcId="{1DE48E97-DC1F-44EC-A8AB-2376807A22A6}" destId="{A841EF08-4567-4A82-B3A2-EA74824FBCB8}" srcOrd="1" destOrd="0" presId="urn:microsoft.com/office/officeart/2008/layout/LinedList"/>
    <dgm:cxn modelId="{82A4EBFF-3125-491D-9E09-80F3B5C8ED6F}" type="presParOf" srcId="{F7D42E3F-A7E9-45F5-A296-9E64D4A48F70}" destId="{8CE73166-3852-471B-8271-B44FA84AF916}" srcOrd="2" destOrd="0" presId="urn:microsoft.com/office/officeart/2008/layout/LinedList"/>
    <dgm:cxn modelId="{7A81D7CA-BAFF-473A-AE4D-FEF07697FF81}" type="presParOf" srcId="{F7D42E3F-A7E9-45F5-A296-9E64D4A48F70}" destId="{DBE5DCA9-1E1B-4661-9F99-62AFFD373C0D}" srcOrd="3" destOrd="0" presId="urn:microsoft.com/office/officeart/2008/layout/LinedList"/>
    <dgm:cxn modelId="{758C31E9-63D9-4641-BF63-5CDE5C7980EB}" type="presParOf" srcId="{DBE5DCA9-1E1B-4661-9F99-62AFFD373C0D}" destId="{675B1D6C-1D00-44EE-AE35-4F63826FA082}" srcOrd="0" destOrd="0" presId="urn:microsoft.com/office/officeart/2008/layout/LinedList"/>
    <dgm:cxn modelId="{94123BF5-E7DD-4CEB-BBF2-CA5F6F6F25DE}" type="presParOf" srcId="{DBE5DCA9-1E1B-4661-9F99-62AFFD373C0D}" destId="{7973066C-B50E-4DAF-9D91-5270F5D41D2C}" srcOrd="1" destOrd="0" presId="urn:microsoft.com/office/officeart/2008/layout/LinedList"/>
    <dgm:cxn modelId="{52378C79-64F5-4820-91B2-DDD15230F720}" type="presParOf" srcId="{F7D42E3F-A7E9-45F5-A296-9E64D4A48F70}" destId="{421E2B5C-FDED-4493-8630-F1F3AE2CFF62}" srcOrd="4" destOrd="0" presId="urn:microsoft.com/office/officeart/2008/layout/LinedList"/>
    <dgm:cxn modelId="{80C6BA63-D90F-40E8-A8A0-1ACC725BD584}" type="presParOf" srcId="{F7D42E3F-A7E9-45F5-A296-9E64D4A48F70}" destId="{60A4B9C3-A993-4451-8346-CA9E63993A85}" srcOrd="5" destOrd="0" presId="urn:microsoft.com/office/officeart/2008/layout/LinedList"/>
    <dgm:cxn modelId="{44137B02-C1F9-4B49-88FA-CBC0FCB171C3}" type="presParOf" srcId="{60A4B9C3-A993-4451-8346-CA9E63993A85}" destId="{2EC57D82-6689-4696-9CEF-F655BE4E22EB}" srcOrd="0" destOrd="0" presId="urn:microsoft.com/office/officeart/2008/layout/LinedList"/>
    <dgm:cxn modelId="{999F4F9D-BEF4-420A-B6F8-E696E90B4E8F}" type="presParOf" srcId="{60A4B9C3-A993-4451-8346-CA9E63993A85}" destId="{65C1E007-55D4-44C4-B6DC-4D12EA9F9EA6}" srcOrd="1" destOrd="0" presId="urn:microsoft.com/office/officeart/2008/layout/LinedList"/>
    <dgm:cxn modelId="{D7CC3141-FD8A-4843-925D-FDD594CA42F7}" type="presParOf" srcId="{F7D42E3F-A7E9-45F5-A296-9E64D4A48F70}" destId="{218DF368-220D-409A-B913-8C37F9B6992B}" srcOrd="6" destOrd="0" presId="urn:microsoft.com/office/officeart/2008/layout/LinedList"/>
    <dgm:cxn modelId="{38588955-821F-42FC-B944-08D894C56E16}" type="presParOf" srcId="{F7D42E3F-A7E9-45F5-A296-9E64D4A48F70}" destId="{C83B4FF2-7AE4-45E3-AD8A-39D6F41F747F}" srcOrd="7" destOrd="0" presId="urn:microsoft.com/office/officeart/2008/layout/LinedList"/>
    <dgm:cxn modelId="{2BBEEDBB-8C06-4D2F-9976-BA3D2FD619D6}" type="presParOf" srcId="{C83B4FF2-7AE4-45E3-AD8A-39D6F41F747F}" destId="{3A236C79-91BD-4A9A-94E4-84E1130025EE}" srcOrd="0" destOrd="0" presId="urn:microsoft.com/office/officeart/2008/layout/LinedList"/>
    <dgm:cxn modelId="{15EDDF72-6601-48EF-A51C-03E55E6480E6}" type="presParOf" srcId="{C83B4FF2-7AE4-45E3-AD8A-39D6F41F747F}" destId="{AE78F6D7-4B0A-4ED2-AD55-F4C9C760FE5F}" srcOrd="1" destOrd="0" presId="urn:microsoft.com/office/officeart/2008/layout/LinedList"/>
    <dgm:cxn modelId="{2962BD61-6B8C-4B5A-B838-22AB027F96A8}" type="presParOf" srcId="{F7D42E3F-A7E9-45F5-A296-9E64D4A48F70}" destId="{BF9A23DB-BB0B-4935-84D6-8ADA54208AD7}" srcOrd="8" destOrd="0" presId="urn:microsoft.com/office/officeart/2008/layout/LinedList"/>
    <dgm:cxn modelId="{2CFAE962-8F40-4078-B6B9-5E4AF2CF333A}" type="presParOf" srcId="{F7D42E3F-A7E9-45F5-A296-9E64D4A48F70}" destId="{D2245DA3-1A81-4506-B79F-3F84B2BB936F}" srcOrd="9" destOrd="0" presId="urn:microsoft.com/office/officeart/2008/layout/LinedList"/>
    <dgm:cxn modelId="{F175A608-2CD2-4836-9030-DB51B2D829EA}" type="presParOf" srcId="{D2245DA3-1A81-4506-B79F-3F84B2BB936F}" destId="{58CC3CF3-8A25-4148-9796-D0384658C391}" srcOrd="0" destOrd="0" presId="urn:microsoft.com/office/officeart/2008/layout/LinedList"/>
    <dgm:cxn modelId="{356643D4-8091-43EA-B47C-CB7E15EF96C8}" type="presParOf" srcId="{D2245DA3-1A81-4506-B79F-3F84B2BB936F}" destId="{30F0B009-7981-40A5-89C9-5CCACFDF20F7}" srcOrd="1"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13E1F-4F2E-4DBB-A42F-EDBEF1681382}" type="datetimeFigureOut">
              <a:rPr lang="en-US" smtClean="0"/>
              <a:pPr/>
              <a:t>7/6/2017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B5475-FC87-42AD-A958-49A800AC97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PopGen</a:t>
            </a:r>
            <a:r>
              <a:rPr lang="en-US" dirty="0" smtClean="0"/>
              <a:t> is developed by the</a:t>
            </a:r>
            <a:r>
              <a:rPr lang="en-US" baseline="0" dirty="0" smtClean="0"/>
              <a:t> Mobility Analytics Research Group at Arizona State University. </a:t>
            </a:r>
            <a:r>
              <a:rPr lang="en-US" baseline="0" dirty="0" err="1" smtClean="0"/>
              <a:t>PopGen</a:t>
            </a:r>
            <a:r>
              <a:rPr lang="en-US" baseline="0" dirty="0" smtClean="0"/>
              <a:t> is an open source software package for generating a synthetic population in support of agent based microsimulation applications in a number of domains.  To date, it has largely been used for simulation of agent behaviors in transportation networks.  The procedure uses readily available census sample and marginal distribution data as inputs to the algorithm.  </a:t>
            </a:r>
            <a:r>
              <a:rPr lang="en-US" baseline="0" dirty="0" err="1" smtClean="0"/>
              <a:t>PopGen</a:t>
            </a:r>
            <a:r>
              <a:rPr lang="en-US" baseline="0" dirty="0" smtClean="0"/>
              <a:t> incorporates a special iterative proportional updating algorithm to derive sample (household) weights such that marginal distributions on both household and person level variables are closely replicated in the resulting </a:t>
            </a:r>
            <a:r>
              <a:rPr lang="en-US" baseline="0" smtClean="0"/>
              <a:t>synthetic population.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view cancer cell populations in an</a:t>
            </a:r>
            <a:r>
              <a:rPr lang="en-US" baseline="0" dirty="0" smtClean="0"/>
              <a:t> energy landscape—where different cancer cell subpopulations occupy distinct phenotypic states—each exhibiting distinct fitness in drugs. In addition to their own distinct drug responses, these cells can transition among states to withstand drug challenge. Our simple model of cell proliferation and transition can capture the drug response dynamics in our experimental data. Our data shows that most cells under drug perturbation occupy a non-quiescent state of balanced death and division similar to a drug-tolerant state, before they acquire drug resistance.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14</a:t>
            </a:fld>
            <a:endParaRPr lang="en-US" dirty="0"/>
          </a:p>
        </p:txBody>
      </p:sp>
    </p:spTree>
    <p:extLst>
      <p:ext uri="{BB962C8B-B14F-4D97-AF65-F5344CB8AC3E}">
        <p14:creationId xmlns="" xmlns:p14="http://schemas.microsoft.com/office/powerpoint/2010/main" val="8520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N" smtClean="0"/>
              <a:t>We are the Human Centric Systems Research Effort and part of </a:t>
            </a:r>
            <a:r>
              <a:rPr lang="en-IN" baseline="0" smtClean="0"/>
              <a:t>TCS Research. TCS or Tata Consultancy Services is one of the world’s largest IT and services organizations. </a:t>
            </a:r>
          </a:p>
          <a:p>
            <a:endParaRPr lang="en-IN" baseline="0" smtClean="0"/>
          </a:p>
          <a:p>
            <a:r>
              <a:rPr lang="en-IN" smtClean="0"/>
              <a:t>Our focus is</a:t>
            </a:r>
            <a:r>
              <a:rPr lang="en-IN" baseline="0" smtClean="0"/>
              <a:t> on creating ‘good’ fine grained agent models using model elements which have been mined from social science research papers. These mined elements reside in a repository which acts as a library using which fine grained models for an agent in a situation or context can be composed. Model composition is a difficult enterprise and needs to fulfil several constraints relating to social science, the domain, statistics and then converted to a simulation model. The approach has been used by us to build several models in organization behaviour particularly in the area of Support Services. </a:t>
            </a:r>
          </a:p>
          <a:p>
            <a:endParaRPr lang="en-IN" baseline="0" smtClean="0"/>
          </a:p>
          <a:p>
            <a:r>
              <a:rPr lang="en-IN" baseline="0" smtClean="0"/>
              <a:t>The simulation system is part of a larger landscape of work that addresses the spectrum from behaviour data collection to building serious games. </a:t>
            </a:r>
          </a:p>
          <a:p>
            <a:endParaRPr lang="en-IN" baseline="0" smtClean="0"/>
          </a:p>
          <a:p>
            <a:r>
              <a:rPr lang="en-IN" baseline="0" smtClean="0"/>
              <a:t>The work has several research challenges from mining results in literature, understanding synonymy and polysemy considerations (called the Jingle Jangle problem in social science), challenges in behaviour composition and in defining and generating objective notions of model goodness. </a:t>
            </a:r>
          </a:p>
          <a:p>
            <a:endParaRPr lang="en-IN" baseline="0" smtClean="0"/>
          </a:p>
          <a:p>
            <a:r>
              <a:rPr lang="en-IN" baseline="0" smtClean="0"/>
              <a:t>Our group and work are multi-disciplinary and we have people with a background in psychology, behavioural finance, gaming, machine learning, natural language processing, representation and reasoning and agent based modelling and simulation</a:t>
            </a:r>
            <a:endParaRPr lang="en-IN"/>
          </a:p>
        </p:txBody>
      </p:sp>
      <p:sp>
        <p:nvSpPr>
          <p:cNvPr id="4" name="Slide Number Placeholder 3"/>
          <p:cNvSpPr>
            <a:spLocks noGrp="1"/>
          </p:cNvSpPr>
          <p:nvPr>
            <p:ph type="sldNum" sz="quarter" idx="10"/>
          </p:nvPr>
        </p:nvSpPr>
        <p:spPr/>
        <p:txBody>
          <a:bodyPr/>
          <a:lstStyle/>
          <a:p>
            <a:fld id="{6A014286-E4FB-4C9C-BF39-52DDBF2B380F}" type="slidenum">
              <a:rPr lang="en-IN" smtClean="0"/>
              <a:pPr/>
              <a:t>17</a:t>
            </a:fld>
            <a:endParaRPr lang="en-IN"/>
          </a:p>
        </p:txBody>
      </p:sp>
    </p:spTree>
    <p:extLst>
      <p:ext uri="{BB962C8B-B14F-4D97-AF65-F5344CB8AC3E}">
        <p14:creationId xmlns:p14="http://schemas.microsoft.com/office/powerpoint/2010/main" xmlns="" val="53154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Myers research group is active in standard development and tool development that can be applied towards population modeling. Namely, the </a:t>
            </a:r>
            <a:r>
              <a:rPr lang="en-US" sz="1200" kern="1200" dirty="0" err="1">
                <a:solidFill>
                  <a:schemeClr val="tx1"/>
                </a:solidFill>
                <a:effectLst/>
                <a:latin typeface="+mn-lt"/>
                <a:ea typeface="+mn-ea"/>
                <a:cs typeface="+mn-cs"/>
              </a:rPr>
              <a:t>iBioSim</a:t>
            </a:r>
            <a:r>
              <a:rPr lang="en-US" sz="1200" kern="1200" dirty="0">
                <a:solidFill>
                  <a:schemeClr val="tx1"/>
                </a:solidFill>
                <a:effectLst/>
                <a:latin typeface="+mn-lt"/>
                <a:ea typeface="+mn-ea"/>
                <a:cs typeface="+mn-cs"/>
              </a:rPr>
              <a:t> tool is a tool for modeling and simulating models represented in the Systems Biology Markup Language (SBML) among others. SBML is the </a:t>
            </a:r>
            <a:r>
              <a:rPr lang="en-US" sz="1200" kern="1200" dirty="0" err="1">
                <a:solidFill>
                  <a:schemeClr val="tx1"/>
                </a:solidFill>
                <a:effectLst/>
                <a:latin typeface="+mn-lt"/>
                <a:ea typeface="+mn-ea"/>
                <a:cs typeface="+mn-cs"/>
              </a:rPr>
              <a:t>defacto</a:t>
            </a:r>
            <a:r>
              <a:rPr lang="en-US" sz="1200" kern="1200" dirty="0">
                <a:solidFill>
                  <a:schemeClr val="tx1"/>
                </a:solidFill>
                <a:effectLst/>
                <a:latin typeface="+mn-lt"/>
                <a:ea typeface="+mn-ea"/>
                <a:cs typeface="+mn-cs"/>
              </a:rPr>
              <a:t> modeling standard in the systems/synthetic biology fields for representing mathematical models of reaction-based models. SBML supports extensions that increases the usability of the standard for different applications. The arrays package has been proposed to allow the representation of regular structures more concisely. Here we show an example of a population-based model corresponding to a population of genetic toggle switch where cells interact between each other using the arrays package.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You may add notes to help the presenter focus on some points, yet focus on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6</a:t>
            </a:fld>
            <a:endParaRPr lang="en-US" dirty="0"/>
          </a:p>
        </p:txBody>
      </p:sp>
    </p:spTree>
    <p:extLst>
      <p:ext uri="{BB962C8B-B14F-4D97-AF65-F5344CB8AC3E}">
        <p14:creationId xmlns:p14="http://schemas.microsoft.com/office/powerpoint/2010/main" xmlns="" val="117768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Variability in the </a:t>
            </a:r>
            <a:r>
              <a:rPr lang="en-US" dirty="0" err="1" smtClean="0"/>
              <a:t>neurcomputational</a:t>
            </a:r>
            <a:r>
              <a:rPr lang="en-US" baseline="0" dirty="0" smtClean="0"/>
              <a:t> properties of developmental mechanisms is captured by small variations in many low level neurocomputational properties, such as, e.g., the level of connectivity between neurons, the number of neurons, the level of processing noise, the plasticity of connections.</a:t>
            </a:r>
          </a:p>
          <a:p>
            <a:r>
              <a:rPr lang="en-US" baseline="0" dirty="0" smtClean="0"/>
              <a:t>References:</a:t>
            </a:r>
          </a:p>
          <a:p>
            <a:r>
              <a:rPr lang="en-US" baseline="0" dirty="0" smtClean="0"/>
              <a:t>Thomas, M. S. C. (2016a). Do more intelligent brains retain heightened plasticity for longer in development? A computational investigation. Developmental Cognitive Neuroscience, 19, 258-269.</a:t>
            </a:r>
          </a:p>
          <a:p>
            <a:r>
              <a:rPr lang="en-US" baseline="0" dirty="0" smtClean="0"/>
              <a:t>Thomas, M. S. C. (2016b). Understanding delay in developmental disorders. Child Development Perspectives, 10(2), 73-80.</a:t>
            </a:r>
          </a:p>
          <a:p>
            <a:r>
              <a:rPr lang="en-US" baseline="0" dirty="0" smtClean="0"/>
              <a:t>Thomas, M. S. C., Davis, R., </a:t>
            </a:r>
            <a:r>
              <a:rPr lang="en-US" baseline="0" dirty="0" err="1" smtClean="0"/>
              <a:t>Karmiloff</a:t>
            </a:r>
            <a:r>
              <a:rPr lang="en-US" baseline="0" dirty="0" smtClean="0"/>
              <a:t>-Smith, A., </a:t>
            </a:r>
            <a:r>
              <a:rPr lang="en-US" baseline="0" dirty="0" err="1" smtClean="0"/>
              <a:t>Knowland</a:t>
            </a:r>
            <a:r>
              <a:rPr lang="en-US" baseline="0" dirty="0" smtClean="0"/>
              <a:t>, V. C. P., &amp; </a:t>
            </a:r>
            <a:r>
              <a:rPr lang="en-US" baseline="0" dirty="0" err="1" smtClean="0"/>
              <a:t>Charman</a:t>
            </a:r>
            <a:r>
              <a:rPr lang="en-US" baseline="0" dirty="0" smtClean="0"/>
              <a:t>, T. (2016). The over-pruning hypothesis of autism. Developmental Science, 19(2), 284–305. </a:t>
            </a:r>
            <a:r>
              <a:rPr lang="en-US" baseline="0" dirty="0" err="1" smtClean="0"/>
              <a:t>doi</a:t>
            </a:r>
            <a:r>
              <a:rPr lang="en-US" baseline="0" dirty="0" smtClean="0"/>
              <a:t>: 10.1111/desc.12303.</a:t>
            </a:r>
          </a:p>
          <a:p>
            <a:r>
              <a:rPr lang="en-US" baseline="0" dirty="0" smtClean="0"/>
              <a:t>Thomas, M. S. C., Forrester, N. A., &amp; Ronald, A. (2013). Modeling socio-economic status effects on language development. Developmental Psychology, 49 (12), 2325-43. </a:t>
            </a:r>
            <a:r>
              <a:rPr lang="en-US" baseline="0" dirty="0" err="1" smtClean="0"/>
              <a:t>doi</a:t>
            </a:r>
            <a:r>
              <a:rPr lang="en-US" baseline="0" dirty="0" smtClean="0"/>
              <a:t>: 10.1037/a0032301</a:t>
            </a:r>
          </a:p>
          <a:p>
            <a:r>
              <a:rPr lang="en-US" baseline="0" dirty="0" smtClean="0"/>
              <a:t>Thomas, M. S. C., Forrester, N. A., &amp; Ronald, A. (2016). Multi-scale modeling of gene-behavior associations in an artificial neural network model of cognitive development. Cognitive Science, 40(1), 51–99. </a:t>
            </a:r>
            <a:r>
              <a:rPr lang="en-US" baseline="0" dirty="0" err="1" smtClean="0"/>
              <a:t>doi</a:t>
            </a:r>
            <a:r>
              <a:rPr lang="en-US" baseline="0" dirty="0" smtClean="0"/>
              <a:t>: 10.1111/cogs.12230.</a:t>
            </a:r>
          </a:p>
          <a:p>
            <a:r>
              <a:rPr lang="en-US" baseline="0" dirty="0" smtClean="0"/>
              <a:t>Thomas, M. S. C., </a:t>
            </a:r>
            <a:r>
              <a:rPr lang="en-US" baseline="0" dirty="0" err="1" smtClean="0"/>
              <a:t>Fedor</a:t>
            </a:r>
            <a:r>
              <a:rPr lang="en-US" baseline="0" dirty="0" smtClean="0"/>
              <a:t>, A., Davis, R., Yang, J., </a:t>
            </a:r>
            <a:r>
              <a:rPr lang="en-US" baseline="0" dirty="0" err="1" smtClean="0"/>
              <a:t>Alireza</a:t>
            </a:r>
            <a:r>
              <a:rPr lang="en-US" baseline="0" dirty="0" smtClean="0"/>
              <a:t>, H., </a:t>
            </a:r>
            <a:r>
              <a:rPr lang="en-US" baseline="0" dirty="0" err="1" smtClean="0"/>
              <a:t>Charman</a:t>
            </a:r>
            <a:r>
              <a:rPr lang="en-US" baseline="0" dirty="0" smtClean="0"/>
              <a:t>, T., Masterson, J., &amp; Best, W. (2017). Computational </a:t>
            </a:r>
            <a:r>
              <a:rPr lang="en-US" baseline="0" dirty="0" err="1" smtClean="0"/>
              <a:t>modelling</a:t>
            </a:r>
            <a:r>
              <a:rPr lang="en-US" baseline="0" dirty="0" smtClean="0"/>
              <a:t> of interventions for developmental disorders. Manuscript submitted for publication.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matrix for the UK: This plot represents the </a:t>
            </a:r>
            <a:r>
              <a:rPr lang="en-US" baseline="0" dirty="0" smtClean="0"/>
              <a:t>of </a:t>
            </a:r>
            <a:r>
              <a:rPr lang="en-US" baseline="0" dirty="0" smtClean="0"/>
              <a:t>he </a:t>
            </a:r>
            <a:r>
              <a:rPr lang="en-US" baseline="0" dirty="0" err="1" smtClean="0"/>
              <a:t>matrix</a:t>
            </a:r>
            <a:r>
              <a:rPr lang="en-US" dirty="0" err="1" smtClean="0"/>
              <a:t>average</a:t>
            </a:r>
            <a:r>
              <a:rPr lang="en-US" dirty="0" smtClean="0"/>
              <a:t> frequency of contacts</a:t>
            </a:r>
            <a:r>
              <a:rPr lang="en-US" baseline="0" dirty="0" smtClean="0"/>
              <a:t> by age in the simulated population for the UK. The scale goes from blue (low frequency of contacts) to red (high frequency of contacts). (Note that this is a frequency of contacts and not a number of contacts, so I did not put the scale on the slide as it is very hard to interpret). The matrix shows some interesting features: </a:t>
            </a:r>
          </a:p>
          <a:p>
            <a:pPr marL="0" indent="0">
              <a:buFontTx/>
              <a:buNone/>
            </a:pPr>
            <a:r>
              <a:rPr lang="en-US" baseline="0" dirty="0" smtClean="0"/>
              <a:t>- School contacts -&gt; small “squares” on the lower part of the main diagonal</a:t>
            </a:r>
          </a:p>
          <a:p>
            <a:pPr marL="0" indent="0">
              <a:buFontTx/>
              <a:buNone/>
            </a:pPr>
            <a:r>
              <a:rPr lang="en-US" baseline="0" dirty="0" smtClean="0"/>
              <a:t>- Workplace contacts -&gt; “green/orange” area in the middle </a:t>
            </a:r>
            <a:r>
              <a:rPr lang="en-US" baseline="0" dirty="0" smtClean="0"/>
              <a:t/>
            </a:r>
            <a:br>
              <a:rPr lang="en-US" baseline="0" dirty="0" smtClean="0"/>
            </a:br>
            <a:r>
              <a:rPr lang="en-US" baseline="0" dirty="0" smtClean="0"/>
              <a:t>- 2 secondary diagonals representing contacts between kids and parents and parents with kids</a:t>
            </a:r>
            <a:br>
              <a:rPr lang="en-US" baseline="0" dirty="0" smtClean="0"/>
            </a:br>
            <a:r>
              <a:rPr lang="en-US" baseline="0" dirty="0" smtClean="0"/>
              <a:t>Final note: the matrix is not symmetric as it represent the “average frequency of contacts”. On the other hand, a matrix showing the absolute frequency would have been symmetric.</a:t>
            </a:r>
            <a:br>
              <a:rPr lang="en-US" baseline="0" dirty="0" smtClean="0"/>
            </a:br>
            <a:r>
              <a:rPr lang="en-US" baseline="0" dirty="0" smtClean="0"/>
              <a:t/>
            </a:r>
            <a:br>
              <a:rPr lang="en-US" baseline="0" dirty="0" smtClean="0"/>
            </a:br>
            <a:r>
              <a:rPr lang="en-US" baseline="0" dirty="0" smtClean="0"/>
              <a:t>Attack rate </a:t>
            </a:r>
            <a:r>
              <a:rPr lang="en-US" baseline="0" dirty="0" err="1" smtClean="0"/>
              <a:t>vs</a:t>
            </a:r>
            <a:r>
              <a:rPr lang="en-US" baseline="0" dirty="0" smtClean="0"/>
              <a:t> R0: attack rate (i.e., the ration between the total number of infected individuals at the end of the epidemic and the number of individual in the population) </a:t>
            </a:r>
            <a:r>
              <a:rPr lang="en-US" baseline="0" dirty="0" err="1" smtClean="0"/>
              <a:t>vs</a:t>
            </a:r>
            <a:r>
              <a:rPr lang="en-US" baseline="0" dirty="0" smtClean="0"/>
              <a:t> R0 (basic reproduction number). Each dot represents one European country (standard coding: e.g., SK=Slovak Republic, CY=Cyprus, IT=Italy, etc.). </a:t>
            </a:r>
            <a:r>
              <a:rPr lang="en-US" baseline="0" dirty="0" smtClean="0"/>
              <a:t>Results </a:t>
            </a:r>
            <a:r>
              <a:rPr lang="en-US" baseline="0" dirty="0" smtClean="0"/>
              <a:t>are obtained by simulating an influenza-like epidemic with an ordinary differential equation model, assuming the same transmission rate in all countries and fully susceptible populations. The plot shows the variability between the different countries both in terms of attack rate and R0 and thus the importance of considering country-specific age mixing patterns.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02DD0F9-104E-8147-8D05-CEF08BD87022}" type="slidenum">
              <a:rPr lang="en-US" smtClean="0"/>
              <a:pPr/>
              <a:t>11</a:t>
            </a:fld>
            <a:endParaRPr lang="en-US"/>
          </a:p>
        </p:txBody>
      </p:sp>
    </p:spTree>
    <p:extLst>
      <p:ext uri="{BB962C8B-B14F-4D97-AF65-F5344CB8AC3E}">
        <p14:creationId xmlns:p14="http://schemas.microsoft.com/office/powerpoint/2010/main" xmlns="" val="197919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B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a:t>Body Level One</a:t>
            </a:r>
          </a:p>
          <a:p>
            <a:pPr lvl="1">
              <a:defRPr sz="1800"/>
            </a:pPr>
            <a:r>
              <a:rPr sz="2200" dirty="0"/>
              <a:t>Body Level Two</a:t>
            </a:r>
          </a:p>
          <a:p>
            <a:pPr lvl="2">
              <a:defRPr sz="1800"/>
            </a:pPr>
            <a:r>
              <a:rPr sz="2200" dirty="0"/>
              <a:t>Body Level Three</a:t>
            </a:r>
          </a:p>
          <a:p>
            <a:pPr lvl="3">
              <a:defRPr sz="1800"/>
            </a:pPr>
            <a:r>
              <a:rPr sz="2200" dirty="0"/>
              <a:t>Body Level Four</a:t>
            </a:r>
          </a:p>
          <a:p>
            <a:pPr lvl="4">
              <a:defRPr sz="1800"/>
            </a:pPr>
            <a:r>
              <a:rPr sz="2200"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6096000" y="6400800"/>
            <a:ext cx="2846189" cy="307777"/>
          </a:xfrm>
          <a:prstGeom prst="rect">
            <a:avLst/>
          </a:prstGeom>
        </p:spPr>
        <p:txBody>
          <a:bodyPr wrap="square">
            <a:spAutoFit/>
          </a:bodyPr>
          <a:lstStyle/>
          <a:p>
            <a:r>
              <a:rPr lang="en-US" sz="1400" dirty="0" smtClean="0">
                <a:solidFill>
                  <a:prstClr val="black">
                    <a:lumMod val="65000"/>
                    <a:lumOff val="35000"/>
                  </a:prstClr>
                </a:solidFill>
              </a:rPr>
              <a:t>Population Modeling Working</a:t>
            </a:r>
            <a:r>
              <a:rPr lang="en-US" sz="1400" baseline="0" dirty="0" smtClean="0">
                <a:solidFill>
                  <a:prstClr val="black">
                    <a:lumMod val="65000"/>
                    <a:lumOff val="35000"/>
                  </a:prstClr>
                </a:solidFill>
              </a:rPr>
              <a:t> Group</a:t>
            </a:r>
            <a:r>
              <a:rPr lang="en-US" sz="1400" dirty="0" smtClean="0">
                <a:solidFill>
                  <a:prstClr val="black">
                    <a:lumMod val="65000"/>
                    <a:lumOff val="35000"/>
                  </a:prstClr>
                </a:solidFill>
              </a:rPr>
              <a:t> </a:t>
            </a:r>
            <a:endParaRPr lang="en-US" sz="1400" dirty="0">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pmodwkgrpimag-news@simt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hyperlink" Target="http://www.mobilityanalytics.org/popge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framsticks.com/" TargetMode="External"/><Relationship Id="rId2" Type="http://schemas.openxmlformats.org/officeDocument/2006/relationships/hyperlink" Target="http://www.age.agh.edu.p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6.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ran.r-project.org/package=simPo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imtk.org/mailman/listinfo/popmodwkgrpimag-news" TargetMode="External"/><Relationship Id="rId5" Type="http://schemas.openxmlformats.org/officeDocument/2006/relationships/image" Target="../media/image39.gif"/><Relationship Id="rId4" Type="http://schemas.openxmlformats.org/officeDocument/2006/relationships/hyperlink" Target="https://simtk.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dt-ma.com/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youtu.be/p0ua9sMK6V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Modeling by Examples III</a:t>
            </a:r>
            <a:endParaRPr lang="en-US" dirty="0"/>
          </a:p>
        </p:txBody>
      </p:sp>
      <p:sp>
        <p:nvSpPr>
          <p:cNvPr id="4" name="Subtitle 3"/>
          <p:cNvSpPr>
            <a:spLocks noGrp="1"/>
          </p:cNvSpPr>
          <p:nvPr>
            <p:ph type="subTitle" idx="1"/>
          </p:nvPr>
        </p:nvSpPr>
        <p:spPr>
          <a:xfrm>
            <a:off x="1371600" y="3886200"/>
            <a:ext cx="6400800" cy="2590800"/>
          </a:xfrm>
        </p:spPr>
        <p:txBody>
          <a:bodyPr>
            <a:normAutofit fontScale="85000" lnSpcReduction="20000"/>
          </a:bodyPr>
          <a:lstStyle/>
          <a:p>
            <a:pPr marL="342900" indent="-342900"/>
            <a:r>
              <a:rPr lang="en-US" b="1" dirty="0" smtClean="0">
                <a:solidFill>
                  <a:schemeClr val="tx1"/>
                </a:solidFill>
              </a:rPr>
              <a:t>Population Modeling Working Group</a:t>
            </a:r>
          </a:p>
          <a:p>
            <a:r>
              <a:rPr lang="en-US" b="1" dirty="0" smtClean="0">
                <a:hlinkClick r:id="rId2"/>
              </a:rPr>
              <a:t>popmodwkgrpimag-news@simtk.org</a:t>
            </a:r>
            <a:endParaRPr lang="en-US" b="1" dirty="0" smtClean="0"/>
          </a:p>
          <a:p>
            <a:endParaRPr lang="en-US" dirty="0" smtClean="0"/>
          </a:p>
          <a:p>
            <a:r>
              <a:rPr lang="en-US" dirty="0" err="1" smtClean="0">
                <a:solidFill>
                  <a:schemeClr val="tx1"/>
                </a:solidFill>
              </a:rPr>
              <a:t>SummerSim</a:t>
            </a:r>
            <a:r>
              <a:rPr lang="en-US" dirty="0" smtClean="0">
                <a:solidFill>
                  <a:schemeClr val="tx1"/>
                </a:solidFill>
              </a:rPr>
              <a:t> 2017</a:t>
            </a:r>
          </a:p>
          <a:p>
            <a:r>
              <a:rPr lang="en-US" dirty="0" smtClean="0">
                <a:solidFill>
                  <a:schemeClr val="tx1"/>
                </a:solidFill>
              </a:rPr>
              <a:t>July 9-12 , 2017 </a:t>
            </a:r>
          </a:p>
          <a:p>
            <a:r>
              <a:rPr lang="en-US" dirty="0" smtClean="0">
                <a:solidFill>
                  <a:schemeClr val="tx1"/>
                </a:solidFill>
              </a:rPr>
              <a:t>Bellevue, WA, USA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Development</a:t>
            </a:r>
            <a:endParaRPr lang="en-US" dirty="0"/>
          </a:p>
        </p:txBody>
      </p:sp>
      <p:sp>
        <p:nvSpPr>
          <p:cNvPr id="3" name="Content Placeholder 2"/>
          <p:cNvSpPr>
            <a:spLocks noGrp="1"/>
          </p:cNvSpPr>
          <p:nvPr>
            <p:ph idx="1"/>
          </p:nvPr>
        </p:nvSpPr>
        <p:spPr>
          <a:xfrm>
            <a:off x="457200" y="1600200"/>
            <a:ext cx="5638800" cy="5486400"/>
          </a:xfrm>
        </p:spPr>
        <p:txBody>
          <a:bodyPr>
            <a:normAutofit fontScale="55000" lnSpcReduction="20000"/>
          </a:bodyPr>
          <a:lstStyle/>
          <a:p>
            <a:r>
              <a:rPr lang="en-US" dirty="0" smtClean="0"/>
              <a:t>Artificial neural network (ANN) models have been used to simulate mechanisms of cognitive development, e.g., in language, reasoning</a:t>
            </a:r>
          </a:p>
          <a:p>
            <a:pPr lvl="1"/>
            <a:r>
              <a:rPr lang="en-US" dirty="0" smtClean="0"/>
              <a:t>Experience-dependent system exposed to a structured learning environment</a:t>
            </a:r>
          </a:p>
          <a:p>
            <a:r>
              <a:rPr lang="en-US" dirty="0" smtClean="0"/>
              <a:t>Neurocomputational parameters of ANN + richness of learning environment shape developmental trajectories</a:t>
            </a:r>
          </a:p>
          <a:p>
            <a:r>
              <a:rPr lang="en-US" dirty="0" smtClean="0"/>
              <a:t>Vary these factors to simulate populations of learners</a:t>
            </a:r>
          </a:p>
          <a:p>
            <a:r>
              <a:rPr lang="en-US" dirty="0" smtClean="0"/>
              <a:t>Enables us to capture children’s cognitive development and individual differences (intelligence) in a common mechanistic framework</a:t>
            </a:r>
          </a:p>
          <a:p>
            <a:r>
              <a:rPr lang="en-US" dirty="0" smtClean="0"/>
              <a:t>Encoding parameters in a genotype enables simulation of behavior genetic studies, e.g., twin study designs</a:t>
            </a:r>
          </a:p>
          <a:p>
            <a:r>
              <a:rPr lang="en-US" dirty="0" smtClean="0"/>
              <a:t>Work so far: investigation of socio-economic status effects on language development, simulation of genome-wide association studies for behavioural traits, relation of brain structure to intelligence, genetic causes of autism, differences in how children with disorders respond to behavioral interventions </a:t>
            </a:r>
            <a:r>
              <a:rPr lang="en-US" sz="2545" dirty="0" smtClean="0">
                <a:solidFill>
                  <a:schemeClr val="bg1">
                    <a:lumMod val="50000"/>
                  </a:schemeClr>
                </a:solidFill>
              </a:rPr>
              <a:t>(Thomas, Forrester &amp; Ronald, 2013, 2016; Thomas, 2016a,b; Thomas et al., 2016; Thomas et al., submitted)</a:t>
            </a:r>
            <a:r>
              <a:rPr lang="en-US" dirty="0" smtClean="0"/>
              <a:t> </a:t>
            </a:r>
          </a:p>
        </p:txBody>
      </p:sp>
      <p:pic>
        <p:nvPicPr>
          <p:cNvPr id="7" name="Picture 6"/>
          <p:cNvPicPr>
            <a:picLocks noChangeAspect="1"/>
          </p:cNvPicPr>
          <p:nvPr/>
        </p:nvPicPr>
        <p:blipFill>
          <a:blip r:embed="rId3" cstate="print"/>
          <a:stretch>
            <a:fillRect/>
          </a:stretch>
        </p:blipFill>
        <p:spPr>
          <a:xfrm>
            <a:off x="6019800" y="1447800"/>
            <a:ext cx="2984500" cy="1983545"/>
          </a:xfrm>
          <a:prstGeom prst="rect">
            <a:avLst/>
          </a:prstGeom>
        </p:spPr>
      </p:pic>
      <p:pic>
        <p:nvPicPr>
          <p:cNvPr id="9" name="Picture 8"/>
          <p:cNvPicPr>
            <a:picLocks noChangeAspect="1"/>
          </p:cNvPicPr>
          <p:nvPr/>
        </p:nvPicPr>
        <p:blipFill>
          <a:blip r:embed="rId4" cstate="print"/>
          <a:stretch>
            <a:fillRect/>
          </a:stretch>
        </p:blipFill>
        <p:spPr>
          <a:xfrm>
            <a:off x="6019800" y="3733800"/>
            <a:ext cx="2912512" cy="1600200"/>
          </a:xfrm>
          <a:prstGeom prst="rect">
            <a:avLst/>
          </a:prstGeom>
        </p:spPr>
      </p:pic>
      <p:sp>
        <p:nvSpPr>
          <p:cNvPr id="10" name="TextBox 9"/>
          <p:cNvSpPr txBox="1"/>
          <p:nvPr/>
        </p:nvSpPr>
        <p:spPr>
          <a:xfrm>
            <a:off x="6172200" y="3581400"/>
            <a:ext cx="2819400" cy="230832"/>
          </a:xfrm>
          <a:prstGeom prst="rect">
            <a:avLst/>
          </a:prstGeom>
          <a:noFill/>
        </p:spPr>
        <p:txBody>
          <a:bodyPr wrap="square" rtlCol="0">
            <a:spAutoFit/>
          </a:bodyPr>
          <a:lstStyle/>
          <a:p>
            <a:r>
              <a:rPr lang="en-US" sz="900" dirty="0" smtClean="0">
                <a:solidFill>
                  <a:srgbClr val="0000FF"/>
                </a:solidFill>
              </a:rPr>
              <a:t>A population of behavioral developmental trajectories</a:t>
            </a:r>
            <a:endParaRPr lang="en-US" sz="900" dirty="0">
              <a:solidFill>
                <a:srgbClr val="0000FF"/>
              </a:solidFill>
            </a:endParaRPr>
          </a:p>
        </p:txBody>
      </p:sp>
      <p:sp>
        <p:nvSpPr>
          <p:cNvPr id="8" name="Rectangle 7"/>
          <p:cNvSpPr/>
          <p:nvPr/>
        </p:nvSpPr>
        <p:spPr>
          <a:xfrm>
            <a:off x="533400" y="1143000"/>
            <a:ext cx="8229600" cy="461665"/>
          </a:xfrm>
          <a:prstGeom prst="rect">
            <a:avLst/>
          </a:prstGeom>
        </p:spPr>
        <p:txBody>
          <a:bodyPr wrap="square">
            <a:spAutoFit/>
          </a:bodyPr>
          <a:lstStyle/>
          <a:p>
            <a:pPr algn="ctr"/>
            <a:r>
              <a:rPr lang="en-US" sz="2400" b="1" i="1" dirty="0" smtClean="0">
                <a:solidFill>
                  <a:srgbClr val="0000FF"/>
                </a:solidFill>
              </a:rPr>
              <a:t>Michael Thomas, </a:t>
            </a:r>
            <a:r>
              <a:rPr lang="en-US" sz="2400" b="1" i="1" dirty="0" err="1" smtClean="0">
                <a:solidFill>
                  <a:srgbClr val="0000FF"/>
                </a:solidFill>
              </a:rPr>
              <a:t>Birkbeck</a:t>
            </a:r>
            <a:r>
              <a:rPr lang="en-US" sz="2400" b="1" i="1" dirty="0" smtClean="0">
                <a:solidFill>
                  <a:srgbClr val="0000FF"/>
                </a:solidFill>
              </a:rPr>
              <a:t>, University of London, UK</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30" y="153203"/>
            <a:ext cx="6607555" cy="1061870"/>
          </a:xfrm>
        </p:spPr>
        <p:txBody>
          <a:bodyPr>
            <a:normAutofit/>
          </a:bodyPr>
          <a:lstStyle/>
          <a:p>
            <a:pPr algn="l"/>
            <a:r>
              <a:rPr lang="en-US" sz="2600" dirty="0" smtClean="0"/>
              <a:t>Inferring the Structure of Social Contacts Relevant for Infectious Diseases Transmission</a:t>
            </a:r>
            <a:endParaRPr lang="en-US" sz="2600" dirty="0"/>
          </a:p>
        </p:txBody>
      </p:sp>
      <p:sp>
        <p:nvSpPr>
          <p:cNvPr id="4" name="TextBox 3"/>
          <p:cNvSpPr txBox="1"/>
          <p:nvPr/>
        </p:nvSpPr>
        <p:spPr>
          <a:xfrm>
            <a:off x="274577" y="1371600"/>
            <a:ext cx="5319938" cy="2585323"/>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r>
              <a:rPr lang="en-US" dirty="0" smtClean="0"/>
              <a:t>Use country-specific </a:t>
            </a:r>
            <a:r>
              <a:rPr lang="en-US" dirty="0" err="1" smtClean="0"/>
              <a:t>sociodemographic</a:t>
            </a:r>
            <a:r>
              <a:rPr lang="en-US" dirty="0" smtClean="0"/>
              <a:t> data to build a synthetic population of Europe</a:t>
            </a:r>
            <a:br>
              <a:rPr lang="en-US" dirty="0" smtClean="0"/>
            </a:br>
            <a:endParaRPr lang="en-US" dirty="0" smtClean="0"/>
          </a:p>
          <a:p>
            <a:pPr marL="285750" indent="-285750">
              <a:buFont typeface="Arial"/>
              <a:buChar char="•"/>
            </a:pPr>
            <a:r>
              <a:rPr lang="en-US" dirty="0" smtClean="0"/>
              <a:t>Infer age-mixing patterns from interactions between agents of the synthetic population</a:t>
            </a:r>
            <a:br>
              <a:rPr lang="en-US" dirty="0" smtClean="0"/>
            </a:br>
            <a:endParaRPr lang="en-US" dirty="0" smtClean="0"/>
          </a:p>
          <a:p>
            <a:pPr marL="285750" indent="-285750">
              <a:buFont typeface="Arial"/>
              <a:buChar char="•"/>
            </a:pPr>
            <a:r>
              <a:rPr lang="en-US" dirty="0" smtClean="0"/>
              <a:t>Quantify the impact of social contacts on the dynamics of airborne diseases</a:t>
            </a:r>
            <a:endParaRPr lang="en-US" dirty="0"/>
          </a:p>
        </p:txBody>
      </p:sp>
      <p:grpSp>
        <p:nvGrpSpPr>
          <p:cNvPr id="3" name="Group 8"/>
          <p:cNvGrpSpPr/>
          <p:nvPr/>
        </p:nvGrpSpPr>
        <p:grpSpPr>
          <a:xfrm>
            <a:off x="0" y="3573592"/>
            <a:ext cx="6756285" cy="3284408"/>
            <a:chOff x="0" y="3573592"/>
            <a:chExt cx="6756285" cy="3284408"/>
          </a:xfrm>
        </p:grpSpPr>
        <p:pic>
          <p:nvPicPr>
            <p:cNvPr id="6" name="Picture 5"/>
            <p:cNvPicPr>
              <a:picLocks noChangeAspect="1"/>
            </p:cNvPicPr>
            <p:nvPr/>
          </p:nvPicPr>
          <p:blipFill>
            <a:blip r:embed="rId3" cstate="print"/>
            <a:stretch>
              <a:fillRect/>
            </a:stretch>
          </p:blipFill>
          <p:spPr>
            <a:xfrm>
              <a:off x="148730" y="3573592"/>
              <a:ext cx="6607555" cy="3205845"/>
            </a:xfrm>
            <a:prstGeom prst="rect">
              <a:avLst/>
            </a:prstGeom>
          </p:spPr>
        </p:pic>
        <p:sp>
          <p:nvSpPr>
            <p:cNvPr id="7" name="Rectangle 6"/>
            <p:cNvSpPr/>
            <p:nvPr/>
          </p:nvSpPr>
          <p:spPr>
            <a:xfrm>
              <a:off x="0" y="6544777"/>
              <a:ext cx="366103" cy="313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573592"/>
              <a:ext cx="366103" cy="313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4" cstate="print"/>
          <a:stretch>
            <a:fillRect/>
          </a:stretch>
        </p:blipFill>
        <p:spPr>
          <a:xfrm>
            <a:off x="6039113" y="1844868"/>
            <a:ext cx="2959090" cy="2896353"/>
          </a:xfrm>
          <a:prstGeom prst="rect">
            <a:avLst/>
          </a:prstGeom>
        </p:spPr>
      </p:pic>
      <p:sp>
        <p:nvSpPr>
          <p:cNvPr id="10" name="TextBox 9"/>
          <p:cNvSpPr txBox="1"/>
          <p:nvPr/>
        </p:nvSpPr>
        <p:spPr>
          <a:xfrm>
            <a:off x="6945700" y="5286721"/>
            <a:ext cx="2198300" cy="1492716"/>
          </a:xfrm>
          <a:prstGeom prst="rect">
            <a:avLst/>
          </a:prstGeom>
          <a:noFill/>
        </p:spPr>
        <p:txBody>
          <a:bodyPr wrap="square" rtlCol="0">
            <a:spAutoFit/>
          </a:bodyPr>
          <a:lstStyle/>
          <a:p>
            <a:r>
              <a:rPr lang="en-US" sz="1300" dirty="0" smtClean="0"/>
              <a:t>Source: </a:t>
            </a:r>
            <a:r>
              <a:rPr lang="en-US" sz="1300" dirty="0" err="1" smtClean="0"/>
              <a:t>Fumanelli</a:t>
            </a:r>
            <a:r>
              <a:rPr lang="en-US" sz="1300" dirty="0" smtClean="0"/>
              <a:t> et al. </a:t>
            </a:r>
            <a:r>
              <a:rPr lang="en-US" sz="1300" i="1" dirty="0" smtClean="0"/>
              <a:t>Inferring the Structure of Social Contacts from Demographic Data in the Analysis of Infectious Diseases Spread. </a:t>
            </a:r>
            <a:r>
              <a:rPr lang="en-US" sz="1300" dirty="0" smtClean="0"/>
              <a:t>PLOS </a:t>
            </a:r>
            <a:r>
              <a:rPr lang="en-US" sz="1300" dirty="0" err="1" smtClean="0"/>
              <a:t>Comput</a:t>
            </a:r>
            <a:r>
              <a:rPr lang="en-US" sz="1300" dirty="0" smtClean="0"/>
              <a:t> </a:t>
            </a:r>
            <a:r>
              <a:rPr lang="en-US" sz="1300" dirty="0" err="1" smtClean="0"/>
              <a:t>Biol</a:t>
            </a:r>
            <a:r>
              <a:rPr lang="en-US" sz="1300" dirty="0" smtClean="0"/>
              <a:t>, 2012 </a:t>
            </a:r>
            <a:endParaRPr lang="en-US" sz="1300" dirty="0"/>
          </a:p>
        </p:txBody>
      </p:sp>
      <p:sp>
        <p:nvSpPr>
          <p:cNvPr id="11" name="TextBox 10"/>
          <p:cNvSpPr txBox="1"/>
          <p:nvPr/>
        </p:nvSpPr>
        <p:spPr>
          <a:xfrm>
            <a:off x="6466048" y="1549759"/>
            <a:ext cx="2582758" cy="369332"/>
          </a:xfrm>
          <a:prstGeom prst="rect">
            <a:avLst/>
          </a:prstGeom>
          <a:noFill/>
        </p:spPr>
        <p:txBody>
          <a:bodyPr wrap="none" rtlCol="0">
            <a:spAutoFit/>
          </a:bodyPr>
          <a:lstStyle/>
          <a:p>
            <a:r>
              <a:rPr lang="en-US" dirty="0"/>
              <a:t>C</a:t>
            </a:r>
            <a:r>
              <a:rPr lang="en-US" dirty="0" smtClean="0"/>
              <a:t>ontact matrix for the UK</a:t>
            </a:r>
            <a:endParaRPr lang="en-US" dirty="0"/>
          </a:p>
        </p:txBody>
      </p:sp>
      <p:pic>
        <p:nvPicPr>
          <p:cNvPr id="12" name="Picture 11" descr="NEU logo_with seal.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95540" y="104013"/>
            <a:ext cx="2572260" cy="472625"/>
          </a:xfrm>
          <a:prstGeom prst="rect">
            <a:avLst/>
          </a:prstGeom>
        </p:spPr>
      </p:pic>
      <p:pic>
        <p:nvPicPr>
          <p:cNvPr id="15" name="Picture 14" descr="FBK PC transparen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0" y="590578"/>
            <a:ext cx="743006" cy="628622"/>
          </a:xfrm>
          <a:prstGeom prst="rect">
            <a:avLst/>
          </a:prstGeom>
        </p:spPr>
      </p:pic>
      <p:sp>
        <p:nvSpPr>
          <p:cNvPr id="16" name="Rectangle 15"/>
          <p:cNvSpPr/>
          <p:nvPr/>
        </p:nvSpPr>
        <p:spPr>
          <a:xfrm>
            <a:off x="0" y="1200090"/>
            <a:ext cx="9144000" cy="400110"/>
          </a:xfrm>
          <a:prstGeom prst="rect">
            <a:avLst/>
          </a:prstGeom>
        </p:spPr>
        <p:txBody>
          <a:bodyPr wrap="square">
            <a:spAutoFit/>
          </a:bodyPr>
          <a:lstStyle/>
          <a:p>
            <a:pPr algn="ctr"/>
            <a:r>
              <a:rPr lang="en-US" sz="2000" b="1" i="1" dirty="0" smtClean="0">
                <a:solidFill>
                  <a:srgbClr val="0000FF"/>
                </a:solidFill>
              </a:rPr>
              <a:t>Marco </a:t>
            </a:r>
            <a:r>
              <a:rPr lang="en-US" sz="2000" b="1" i="1" dirty="0" err="1" smtClean="0">
                <a:solidFill>
                  <a:srgbClr val="0000FF"/>
                </a:solidFill>
              </a:rPr>
              <a:t>Ajelli</a:t>
            </a:r>
            <a:r>
              <a:rPr lang="en-US" sz="2000" b="1" i="1" dirty="0" smtClean="0">
                <a:solidFill>
                  <a:srgbClr val="0000FF"/>
                </a:solidFill>
              </a:rPr>
              <a:t>, Northeastern University,  USA &amp; Bruno Kessler Foundation, Italy</a:t>
            </a:r>
          </a:p>
        </p:txBody>
      </p:sp>
    </p:spTree>
    <p:extLst>
      <p:ext uri="{BB962C8B-B14F-4D97-AF65-F5344CB8AC3E}">
        <p14:creationId xmlns:p14="http://schemas.microsoft.com/office/powerpoint/2010/main" xmlns="" val="312909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Modeling the Spread of Polio During an Outbreak in Israel</a:t>
            </a:r>
            <a:br>
              <a:rPr lang="en-US" sz="3600" dirty="0" smtClean="0"/>
            </a:br>
            <a:endParaRPr lang="en-US" sz="3600" dirty="0"/>
          </a:p>
        </p:txBody>
      </p:sp>
      <p:sp>
        <p:nvSpPr>
          <p:cNvPr id="3" name="Content Placeholder 2"/>
          <p:cNvSpPr>
            <a:spLocks noGrp="1"/>
          </p:cNvSpPr>
          <p:nvPr>
            <p:ph idx="1"/>
          </p:nvPr>
        </p:nvSpPr>
        <p:spPr>
          <a:xfrm>
            <a:off x="228600" y="1524000"/>
            <a:ext cx="8686800" cy="1600200"/>
          </a:xfrm>
        </p:spPr>
        <p:txBody>
          <a:bodyPr>
            <a:noAutofit/>
          </a:bodyPr>
          <a:lstStyle/>
          <a:p>
            <a:pPr marL="0" indent="0">
              <a:buNone/>
            </a:pPr>
            <a:r>
              <a:rPr lang="en-US" sz="1400" dirty="0" smtClean="0"/>
              <a:t>In the case of infectious disease outbreaks (here we give an example from a polio outbreak) the goal is to utilize data in order to first estimate the model parameters. In the second phase, the selected model can be used to study different control methods. To study and characterize the dynamics of the polio outbreak we developed a transmission model and evaluate the effect of the vaccination  campaign on the outbreak dynamics.</a:t>
            </a:r>
          </a:p>
          <a:p>
            <a:pPr marL="0" indent="0">
              <a:buNone/>
            </a:pPr>
            <a:endParaRPr lang="en-US" sz="1400" dirty="0" smtClean="0">
              <a:solidFill>
                <a:srgbClr val="FF0000"/>
              </a:solidFill>
            </a:endParaRPr>
          </a:p>
          <a:p>
            <a:pPr marL="0" indent="0">
              <a:buNone/>
            </a:pPr>
            <a:r>
              <a:rPr lang="en-US" sz="1400" b="1" dirty="0" smtClean="0">
                <a:solidFill>
                  <a:srgbClr val="FF0000"/>
                </a:solidFill>
              </a:rPr>
              <a:t>Conclusions:</a:t>
            </a:r>
            <a:r>
              <a:rPr lang="en-US" sz="1400" dirty="0" smtClean="0"/>
              <a:t> Models can be useful to aid in designing optimal vaccination policy.  Immunization campaigns are essential for interrupting polio transmission, even in a developed country setting with a high vaccine coverage.</a:t>
            </a:r>
          </a:p>
        </p:txBody>
      </p:sp>
      <p:sp>
        <p:nvSpPr>
          <p:cNvPr id="4" name="Rectangle 3"/>
          <p:cNvSpPr/>
          <p:nvPr/>
        </p:nvSpPr>
        <p:spPr>
          <a:xfrm>
            <a:off x="0" y="1047690"/>
            <a:ext cx="9144000" cy="523220"/>
          </a:xfrm>
          <a:prstGeom prst="rect">
            <a:avLst/>
          </a:prstGeom>
        </p:spPr>
        <p:txBody>
          <a:bodyPr wrap="square">
            <a:spAutoFit/>
          </a:bodyPr>
          <a:lstStyle/>
          <a:p>
            <a:pPr algn="ctr"/>
            <a:r>
              <a:rPr lang="de-DE" sz="2800" b="1" i="1" dirty="0" smtClean="0">
                <a:solidFill>
                  <a:srgbClr val="0000FF"/>
                </a:solidFill>
              </a:rPr>
              <a:t>Amit Huppert, Gertner Institute, Israel</a:t>
            </a:r>
            <a:endParaRPr lang="en-US" sz="2800" b="1" i="1" dirty="0" smtClean="0">
              <a:solidFill>
                <a:srgbClr val="0000FF"/>
              </a:solidFill>
            </a:endParaRPr>
          </a:p>
        </p:txBody>
      </p:sp>
      <p:pic>
        <p:nvPicPr>
          <p:cNvPr id="5" name="Picture 4"/>
          <p:cNvPicPr>
            <a:picLocks noChangeAspect="1"/>
          </p:cNvPicPr>
          <p:nvPr/>
        </p:nvPicPr>
        <p:blipFill>
          <a:blip r:embed="rId3" cstate="print"/>
          <a:stretch>
            <a:fillRect/>
          </a:stretch>
        </p:blipFill>
        <p:spPr>
          <a:xfrm>
            <a:off x="228600" y="3236546"/>
            <a:ext cx="4495799" cy="3316654"/>
          </a:xfrm>
          <a:prstGeom prst="rect">
            <a:avLst/>
          </a:prstGeom>
        </p:spPr>
      </p:pic>
      <p:pic>
        <p:nvPicPr>
          <p:cNvPr id="6" name="Picture 5"/>
          <p:cNvPicPr>
            <a:picLocks noChangeAspect="1"/>
          </p:cNvPicPr>
          <p:nvPr/>
        </p:nvPicPr>
        <p:blipFill>
          <a:blip r:embed="rId4" cstate="print"/>
          <a:stretch>
            <a:fillRect/>
          </a:stretch>
        </p:blipFill>
        <p:spPr>
          <a:xfrm>
            <a:off x="5029200" y="3236546"/>
            <a:ext cx="3840299" cy="32968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PopGen</a:t>
            </a:r>
            <a:r>
              <a:rPr lang="en-US" dirty="0" smtClean="0"/>
              <a:t/>
            </a:r>
            <a:br>
              <a:rPr lang="en-US" dirty="0" smtClean="0"/>
            </a:br>
            <a:r>
              <a:rPr lang="en-US" dirty="0"/>
              <a:t/>
            </a:r>
            <a:br>
              <a:rPr lang="en-US" dirty="0"/>
            </a:br>
            <a:endParaRPr lang="en-US" sz="3100" dirty="0">
              <a:solidFill>
                <a:schemeClr val="tx1"/>
              </a:solidFill>
            </a:endParaRPr>
          </a:p>
        </p:txBody>
      </p:sp>
      <p:sp>
        <p:nvSpPr>
          <p:cNvPr id="3" name="Content Placeholder 2"/>
          <p:cNvSpPr>
            <a:spLocks noGrp="1"/>
          </p:cNvSpPr>
          <p:nvPr>
            <p:ph idx="1"/>
          </p:nvPr>
        </p:nvSpPr>
        <p:spPr>
          <a:xfrm>
            <a:off x="457200" y="1570037"/>
            <a:ext cx="8229600" cy="4525963"/>
          </a:xfrm>
        </p:spPr>
        <p:txBody>
          <a:bodyPr>
            <a:normAutofit/>
          </a:bodyPr>
          <a:lstStyle/>
          <a:p>
            <a:r>
              <a:rPr lang="en-US" dirty="0" smtClean="0"/>
              <a:t>Synthetic population generator for deploying agent-based microsimulation models</a:t>
            </a:r>
          </a:p>
        </p:txBody>
      </p:sp>
      <p:sp>
        <p:nvSpPr>
          <p:cNvPr id="5" name="TextBox 4"/>
          <p:cNvSpPr txBox="1"/>
          <p:nvPr/>
        </p:nvSpPr>
        <p:spPr>
          <a:xfrm>
            <a:off x="381000" y="2789237"/>
            <a:ext cx="1447799" cy="646331"/>
          </a:xfrm>
          <a:prstGeom prst="rect">
            <a:avLst/>
          </a:prstGeom>
          <a:solidFill>
            <a:schemeClr val="accent2">
              <a:lumMod val="40000"/>
              <a:lumOff val="60000"/>
            </a:schemeClr>
          </a:solidFill>
          <a:ln w="12700">
            <a:solidFill>
              <a:schemeClr val="tx1"/>
            </a:solidFill>
          </a:ln>
        </p:spPr>
        <p:txBody>
          <a:bodyPr wrap="square" rtlCol="0">
            <a:spAutoFit/>
          </a:bodyPr>
          <a:lstStyle/>
          <a:p>
            <a:pPr algn="ctr"/>
            <a:r>
              <a:rPr lang="en-US" dirty="0" err="1" smtClean="0"/>
              <a:t>Microsample</a:t>
            </a:r>
            <a:r>
              <a:rPr lang="en-US" dirty="0" smtClean="0"/>
              <a:t> Data</a:t>
            </a:r>
            <a:endParaRPr lang="en-US" dirty="0"/>
          </a:p>
        </p:txBody>
      </p:sp>
      <p:sp>
        <p:nvSpPr>
          <p:cNvPr id="6" name="TextBox 5"/>
          <p:cNvSpPr txBox="1"/>
          <p:nvPr/>
        </p:nvSpPr>
        <p:spPr>
          <a:xfrm>
            <a:off x="387465" y="4087685"/>
            <a:ext cx="1448955" cy="923330"/>
          </a:xfrm>
          <a:prstGeom prst="rect">
            <a:avLst/>
          </a:prstGeom>
          <a:solidFill>
            <a:schemeClr val="accent2">
              <a:lumMod val="40000"/>
              <a:lumOff val="60000"/>
            </a:schemeClr>
          </a:solidFill>
          <a:ln w="12700">
            <a:solidFill>
              <a:schemeClr val="tx1"/>
            </a:solidFill>
          </a:ln>
        </p:spPr>
        <p:txBody>
          <a:bodyPr wrap="square" rtlCol="0">
            <a:spAutoFit/>
          </a:bodyPr>
          <a:lstStyle/>
          <a:p>
            <a:pPr algn="ctr"/>
            <a:r>
              <a:rPr lang="en-US" dirty="0" smtClean="0"/>
              <a:t>Census Marginal Control Data</a:t>
            </a:r>
            <a:endParaRPr lang="en-US" dirty="0"/>
          </a:p>
        </p:txBody>
      </p:sp>
      <p:sp>
        <p:nvSpPr>
          <p:cNvPr id="7" name="TextBox 6"/>
          <p:cNvSpPr txBox="1"/>
          <p:nvPr/>
        </p:nvSpPr>
        <p:spPr>
          <a:xfrm>
            <a:off x="2438399" y="3502546"/>
            <a:ext cx="1447799" cy="92333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US" dirty="0" smtClean="0"/>
              <a:t>Iterative Proportional Fitting (IPF)</a:t>
            </a:r>
            <a:endParaRPr lang="en-US" dirty="0"/>
          </a:p>
        </p:txBody>
      </p:sp>
      <p:sp>
        <p:nvSpPr>
          <p:cNvPr id="8" name="TextBox 7"/>
          <p:cNvSpPr txBox="1"/>
          <p:nvPr/>
        </p:nvSpPr>
        <p:spPr>
          <a:xfrm>
            <a:off x="2438399" y="4871227"/>
            <a:ext cx="1447799" cy="1200329"/>
          </a:xfrm>
          <a:prstGeom prst="rect">
            <a:avLst/>
          </a:prstGeom>
          <a:solidFill>
            <a:srgbClr val="FFFF00"/>
          </a:solidFill>
          <a:ln w="12700">
            <a:solidFill>
              <a:schemeClr val="tx1"/>
            </a:solidFill>
          </a:ln>
        </p:spPr>
        <p:txBody>
          <a:bodyPr wrap="square" rtlCol="0">
            <a:spAutoFit/>
          </a:bodyPr>
          <a:lstStyle/>
          <a:p>
            <a:pPr algn="ctr"/>
            <a:r>
              <a:rPr lang="en-US" dirty="0" smtClean="0"/>
              <a:t>Multivariate Population-Level Joint Distributions</a:t>
            </a:r>
            <a:endParaRPr lang="en-US" dirty="0"/>
          </a:p>
        </p:txBody>
      </p:sp>
      <p:sp>
        <p:nvSpPr>
          <p:cNvPr id="9" name="TextBox 8"/>
          <p:cNvSpPr txBox="1"/>
          <p:nvPr/>
        </p:nvSpPr>
        <p:spPr>
          <a:xfrm>
            <a:off x="4495800" y="2789237"/>
            <a:ext cx="1600200" cy="92333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US" dirty="0" smtClean="0"/>
              <a:t>Iterative Proportional Updating (IPU)</a:t>
            </a:r>
            <a:endParaRPr lang="en-US" dirty="0"/>
          </a:p>
        </p:txBody>
      </p:sp>
      <p:sp>
        <p:nvSpPr>
          <p:cNvPr id="10" name="TextBox 9"/>
          <p:cNvSpPr txBox="1"/>
          <p:nvPr/>
        </p:nvSpPr>
        <p:spPr>
          <a:xfrm>
            <a:off x="4495800" y="4087685"/>
            <a:ext cx="1562100" cy="646331"/>
          </a:xfrm>
          <a:prstGeom prst="rect">
            <a:avLst/>
          </a:prstGeom>
          <a:solidFill>
            <a:srgbClr val="FFFF00"/>
          </a:solidFill>
          <a:ln w="12700">
            <a:solidFill>
              <a:schemeClr val="tx1"/>
            </a:solidFill>
          </a:ln>
        </p:spPr>
        <p:txBody>
          <a:bodyPr wrap="square" rtlCol="0">
            <a:spAutoFit/>
          </a:bodyPr>
          <a:lstStyle/>
          <a:p>
            <a:pPr algn="ctr"/>
            <a:r>
              <a:rPr lang="en-US" dirty="0" smtClean="0"/>
              <a:t>Derive Sample Weights </a:t>
            </a:r>
            <a:endParaRPr lang="en-US" dirty="0"/>
          </a:p>
        </p:txBody>
      </p:sp>
      <p:sp>
        <p:nvSpPr>
          <p:cNvPr id="11" name="TextBox 10"/>
          <p:cNvSpPr txBox="1"/>
          <p:nvPr/>
        </p:nvSpPr>
        <p:spPr>
          <a:xfrm>
            <a:off x="6726936" y="2789237"/>
            <a:ext cx="1807464" cy="1200329"/>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en-US" dirty="0" smtClean="0"/>
              <a:t>Monte Carlo Draws of Households from Sample File </a:t>
            </a:r>
            <a:endParaRPr lang="en-US" dirty="0"/>
          </a:p>
        </p:txBody>
      </p:sp>
      <p:sp>
        <p:nvSpPr>
          <p:cNvPr id="12" name="TextBox 11"/>
          <p:cNvSpPr txBox="1"/>
          <p:nvPr/>
        </p:nvSpPr>
        <p:spPr>
          <a:xfrm>
            <a:off x="6726935" y="4714698"/>
            <a:ext cx="1807465" cy="1200329"/>
          </a:xfrm>
          <a:prstGeom prst="rect">
            <a:avLst/>
          </a:prstGeom>
          <a:solidFill>
            <a:srgbClr val="FFC000"/>
          </a:solidFill>
          <a:ln w="12700">
            <a:solidFill>
              <a:schemeClr val="tx1"/>
            </a:solidFill>
          </a:ln>
        </p:spPr>
        <p:txBody>
          <a:bodyPr wrap="square" rtlCol="0">
            <a:spAutoFit/>
          </a:bodyPr>
          <a:lstStyle/>
          <a:p>
            <a:pPr algn="ctr"/>
            <a:r>
              <a:rPr lang="en-US" dirty="0" smtClean="0"/>
              <a:t>Synthetic Population of Households and Persons</a:t>
            </a:r>
            <a:endParaRPr lang="en-US" dirty="0"/>
          </a:p>
        </p:txBody>
      </p:sp>
      <p:cxnSp>
        <p:nvCxnSpPr>
          <p:cNvPr id="17" name="Straight Arrow Connector 16"/>
          <p:cNvCxnSpPr>
            <a:stCxn id="5" idx="3"/>
          </p:cNvCxnSpPr>
          <p:nvPr/>
        </p:nvCxnSpPr>
        <p:spPr>
          <a:xfrm flipV="1">
            <a:off x="1828799" y="3112402"/>
            <a:ext cx="266700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7" idx="2"/>
            <a:endCxn id="8" idx="0"/>
          </p:cNvCxnSpPr>
          <p:nvPr/>
        </p:nvCxnSpPr>
        <p:spPr>
          <a:xfrm>
            <a:off x="3162299" y="4425876"/>
            <a:ext cx="0" cy="4453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Freeform 24"/>
          <p:cNvSpPr/>
          <p:nvPr/>
        </p:nvSpPr>
        <p:spPr>
          <a:xfrm>
            <a:off x="1088136" y="3441509"/>
            <a:ext cx="0" cy="649224"/>
          </a:xfrm>
          <a:custGeom>
            <a:avLst/>
            <a:gdLst>
              <a:gd name="connsiteX0" fmla="*/ 0 w 0"/>
              <a:gd name="connsiteY0" fmla="*/ 0 h 649224"/>
              <a:gd name="connsiteX1" fmla="*/ 0 w 0"/>
              <a:gd name="connsiteY1" fmla="*/ 649224 h 649224"/>
            </a:gdLst>
            <a:ahLst/>
            <a:cxnLst>
              <a:cxn ang="0">
                <a:pos x="connsiteX0" y="connsiteY0"/>
              </a:cxn>
              <a:cxn ang="0">
                <a:pos x="connsiteX1" y="connsiteY1"/>
              </a:cxn>
            </a:cxnLst>
            <a:rect l="l" t="t" r="r" b="b"/>
            <a:pathLst>
              <a:path h="649224">
                <a:moveTo>
                  <a:pt x="0" y="0"/>
                </a:moveTo>
                <a:lnTo>
                  <a:pt x="0" y="649224"/>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 name="Straight Arrow Connector 26"/>
          <p:cNvCxnSpPr/>
          <p:nvPr/>
        </p:nvCxnSpPr>
        <p:spPr>
          <a:xfrm>
            <a:off x="1066800" y="3712567"/>
            <a:ext cx="137159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Freeform 27"/>
          <p:cNvSpPr/>
          <p:nvPr/>
        </p:nvSpPr>
        <p:spPr>
          <a:xfrm>
            <a:off x="3886200" y="3112325"/>
            <a:ext cx="283464" cy="2359152"/>
          </a:xfrm>
          <a:custGeom>
            <a:avLst/>
            <a:gdLst>
              <a:gd name="connsiteX0" fmla="*/ 0 w 283464"/>
              <a:gd name="connsiteY0" fmla="*/ 2359152 h 2359152"/>
              <a:gd name="connsiteX1" fmla="*/ 283464 w 283464"/>
              <a:gd name="connsiteY1" fmla="*/ 2359152 h 2359152"/>
              <a:gd name="connsiteX2" fmla="*/ 265176 w 283464"/>
              <a:gd name="connsiteY2" fmla="*/ 0 h 2359152"/>
            </a:gdLst>
            <a:ahLst/>
            <a:cxnLst>
              <a:cxn ang="0">
                <a:pos x="connsiteX0" y="connsiteY0"/>
              </a:cxn>
              <a:cxn ang="0">
                <a:pos x="connsiteX1" y="connsiteY1"/>
              </a:cxn>
              <a:cxn ang="0">
                <a:pos x="connsiteX2" y="connsiteY2"/>
              </a:cxn>
            </a:cxnLst>
            <a:rect l="l" t="t" r="r" b="b"/>
            <a:pathLst>
              <a:path w="283464" h="2359152">
                <a:moveTo>
                  <a:pt x="0" y="2359152"/>
                </a:moveTo>
                <a:lnTo>
                  <a:pt x="283464" y="2359152"/>
                </a:lnTo>
                <a:lnTo>
                  <a:pt x="265176"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Freeform 33"/>
          <p:cNvSpPr/>
          <p:nvPr/>
        </p:nvSpPr>
        <p:spPr>
          <a:xfrm>
            <a:off x="5257799" y="3712567"/>
            <a:ext cx="45719" cy="375118"/>
          </a:xfrm>
          <a:custGeom>
            <a:avLst/>
            <a:gdLst>
              <a:gd name="connsiteX0" fmla="*/ 0 w 0"/>
              <a:gd name="connsiteY0" fmla="*/ 0 h 649224"/>
              <a:gd name="connsiteX1" fmla="*/ 0 w 0"/>
              <a:gd name="connsiteY1" fmla="*/ 649224 h 649224"/>
            </a:gdLst>
            <a:ahLst/>
            <a:cxnLst>
              <a:cxn ang="0">
                <a:pos x="connsiteX0" y="connsiteY0"/>
              </a:cxn>
              <a:cxn ang="0">
                <a:pos x="connsiteX1" y="connsiteY1"/>
              </a:cxn>
            </a:cxnLst>
            <a:rect l="l" t="t" r="r" b="b"/>
            <a:pathLst>
              <a:path h="649224">
                <a:moveTo>
                  <a:pt x="0" y="0"/>
                </a:moveTo>
                <a:lnTo>
                  <a:pt x="0" y="649224"/>
                </a:lnTo>
              </a:path>
            </a:pathLst>
          </a:custGeom>
          <a:ln w="3810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34"/>
          <p:cNvSpPr/>
          <p:nvPr/>
        </p:nvSpPr>
        <p:spPr>
          <a:xfrm>
            <a:off x="6062472" y="3468941"/>
            <a:ext cx="667512" cy="960120"/>
          </a:xfrm>
          <a:custGeom>
            <a:avLst/>
            <a:gdLst>
              <a:gd name="connsiteX0" fmla="*/ 0 w 667512"/>
              <a:gd name="connsiteY0" fmla="*/ 950976 h 960120"/>
              <a:gd name="connsiteX1" fmla="*/ 301752 w 667512"/>
              <a:gd name="connsiteY1" fmla="*/ 960120 h 960120"/>
              <a:gd name="connsiteX2" fmla="*/ 301752 w 667512"/>
              <a:gd name="connsiteY2" fmla="*/ 0 h 960120"/>
              <a:gd name="connsiteX3" fmla="*/ 667512 w 667512"/>
              <a:gd name="connsiteY3" fmla="*/ 9144 h 960120"/>
            </a:gdLst>
            <a:ahLst/>
            <a:cxnLst>
              <a:cxn ang="0">
                <a:pos x="connsiteX0" y="connsiteY0"/>
              </a:cxn>
              <a:cxn ang="0">
                <a:pos x="connsiteX1" y="connsiteY1"/>
              </a:cxn>
              <a:cxn ang="0">
                <a:pos x="connsiteX2" y="connsiteY2"/>
              </a:cxn>
              <a:cxn ang="0">
                <a:pos x="connsiteX3" y="connsiteY3"/>
              </a:cxn>
            </a:cxnLst>
            <a:rect l="l" t="t" r="r" b="b"/>
            <a:pathLst>
              <a:path w="667512" h="960120">
                <a:moveTo>
                  <a:pt x="0" y="950976"/>
                </a:moveTo>
                <a:lnTo>
                  <a:pt x="301752" y="960120"/>
                </a:lnTo>
                <a:lnTo>
                  <a:pt x="301752" y="0"/>
                </a:lnTo>
                <a:lnTo>
                  <a:pt x="667512" y="9144"/>
                </a:lnTo>
              </a:path>
            </a:pathLst>
          </a:custGeom>
          <a:ln w="3810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p:cNvCxnSpPr>
            <a:stCxn id="11" idx="2"/>
            <a:endCxn id="12" idx="0"/>
          </p:cNvCxnSpPr>
          <p:nvPr/>
        </p:nvCxnSpPr>
        <p:spPr>
          <a:xfrm>
            <a:off x="7630668" y="3989566"/>
            <a:ext cx="0" cy="725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609600"/>
            <a:ext cx="9144000" cy="400110"/>
          </a:xfrm>
          <a:prstGeom prst="rect">
            <a:avLst/>
          </a:prstGeom>
        </p:spPr>
        <p:txBody>
          <a:bodyPr wrap="square">
            <a:spAutoFit/>
          </a:bodyPr>
          <a:lstStyle/>
          <a:p>
            <a:pPr algn="ctr"/>
            <a:r>
              <a:rPr lang="it-IT" sz="2000" b="1" i="1" dirty="0" smtClean="0">
                <a:solidFill>
                  <a:srgbClr val="0000FF"/>
                </a:solidFill>
              </a:rPr>
              <a:t>Ram Pendyala, </a:t>
            </a:r>
            <a:r>
              <a:rPr lang="en-US" sz="2000" b="1" i="1" dirty="0" smtClean="0">
                <a:solidFill>
                  <a:srgbClr val="0000FF"/>
                </a:solidFill>
              </a:rPr>
              <a:t>Mobility Analytics Research Group, Arizona State University </a:t>
            </a:r>
          </a:p>
        </p:txBody>
      </p:sp>
      <p:sp>
        <p:nvSpPr>
          <p:cNvPr id="24" name="TextBox 23"/>
          <p:cNvSpPr txBox="1"/>
          <p:nvPr/>
        </p:nvSpPr>
        <p:spPr>
          <a:xfrm>
            <a:off x="609600" y="914400"/>
            <a:ext cx="8057206" cy="1077218"/>
          </a:xfrm>
          <a:prstGeom prst="rect">
            <a:avLst/>
          </a:prstGeom>
          <a:noFill/>
        </p:spPr>
        <p:txBody>
          <a:bodyPr wrap="none" rtlCol="0">
            <a:spAutoFit/>
          </a:bodyPr>
          <a:lstStyle/>
          <a:p>
            <a:r>
              <a:rPr lang="en-US" sz="3200" dirty="0" smtClean="0">
                <a:hlinkClick r:id="rId3"/>
              </a:rPr>
              <a:t>http://www.mobilityanalytics.org/popgen.html</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Phenotypic State Transitions As Survival Strategy for Cancer Cells</a:t>
            </a:r>
            <a:endParaRPr lang="en-US" dirty="0"/>
          </a:p>
        </p:txBody>
      </p:sp>
      <p:pic>
        <p:nvPicPr>
          <p:cNvPr id="6" name="Picture 5"/>
          <p:cNvPicPr>
            <a:picLocks noChangeAspect="1"/>
          </p:cNvPicPr>
          <p:nvPr/>
        </p:nvPicPr>
        <p:blipFill>
          <a:blip r:embed="rId3" cstate="print"/>
          <a:stretch>
            <a:fillRect/>
          </a:stretch>
        </p:blipFill>
        <p:spPr>
          <a:xfrm>
            <a:off x="257247" y="1657906"/>
            <a:ext cx="4692005" cy="2816900"/>
          </a:xfrm>
          <a:prstGeom prst="rect">
            <a:avLst/>
          </a:prstGeom>
        </p:spPr>
      </p:pic>
      <p:sp>
        <p:nvSpPr>
          <p:cNvPr id="5" name="Content Placeholder 2"/>
          <p:cNvSpPr>
            <a:spLocks noGrp="1"/>
          </p:cNvSpPr>
          <p:nvPr>
            <p:ph idx="1"/>
          </p:nvPr>
        </p:nvSpPr>
        <p:spPr>
          <a:xfrm>
            <a:off x="4648201" y="1910241"/>
            <a:ext cx="4267198" cy="2444827"/>
          </a:xfrm>
        </p:spPr>
        <p:txBody>
          <a:bodyPr>
            <a:normAutofit/>
          </a:bodyPr>
          <a:lstStyle/>
          <a:p>
            <a:r>
              <a:rPr lang="en-US" sz="3000" dirty="0"/>
              <a:t>Cells occupy distinct </a:t>
            </a:r>
            <a:r>
              <a:rPr lang="en-US" sz="3000" dirty="0" smtClean="0"/>
              <a:t>phenotypic states and can transition among states to withstand drug challenge. </a:t>
            </a:r>
          </a:p>
        </p:txBody>
      </p:sp>
      <p:sp>
        <p:nvSpPr>
          <p:cNvPr id="8" name="Content Placeholder 2"/>
          <p:cNvSpPr txBox="1">
            <a:spLocks/>
          </p:cNvSpPr>
          <p:nvPr/>
        </p:nvSpPr>
        <p:spPr>
          <a:xfrm>
            <a:off x="648908" y="4330084"/>
            <a:ext cx="8266491" cy="18537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 simple model of cell proliferation captures drug response dynamics.</a:t>
            </a:r>
          </a:p>
          <a:p>
            <a:r>
              <a:rPr lang="en-US" dirty="0" smtClean="0"/>
              <a:t>Most cells occupy a non-quiescent state before resistance develops.</a:t>
            </a:r>
          </a:p>
        </p:txBody>
      </p:sp>
      <p:sp>
        <p:nvSpPr>
          <p:cNvPr id="3" name="TextBox 2"/>
          <p:cNvSpPr txBox="1"/>
          <p:nvPr/>
        </p:nvSpPr>
        <p:spPr>
          <a:xfrm>
            <a:off x="6340839" y="6550702"/>
            <a:ext cx="184731" cy="369332"/>
          </a:xfrm>
          <a:prstGeom prst="rect">
            <a:avLst/>
          </a:prstGeom>
          <a:noFill/>
        </p:spPr>
        <p:txBody>
          <a:bodyPr wrap="none" rtlCol="0">
            <a:spAutoFit/>
          </a:bodyPr>
          <a:lstStyle/>
          <a:p>
            <a:endParaRPr lang="en-US" dirty="0"/>
          </a:p>
        </p:txBody>
      </p:sp>
      <p:sp>
        <p:nvSpPr>
          <p:cNvPr id="9" name="Rectangle 8"/>
          <p:cNvSpPr/>
          <p:nvPr/>
        </p:nvSpPr>
        <p:spPr>
          <a:xfrm>
            <a:off x="0" y="1371600"/>
            <a:ext cx="9144000" cy="461665"/>
          </a:xfrm>
          <a:prstGeom prst="rect">
            <a:avLst/>
          </a:prstGeom>
        </p:spPr>
        <p:txBody>
          <a:bodyPr wrap="square">
            <a:spAutoFit/>
          </a:bodyPr>
          <a:lstStyle/>
          <a:p>
            <a:pPr algn="ctr"/>
            <a:r>
              <a:rPr lang="en-US" sz="2400" b="1" i="1" dirty="0" err="1" smtClean="0">
                <a:solidFill>
                  <a:srgbClr val="0000FF"/>
                </a:solidFill>
              </a:rPr>
              <a:t>Bishal</a:t>
            </a:r>
            <a:r>
              <a:rPr lang="en-US" sz="2400" b="1" i="1" dirty="0" smtClean="0">
                <a:solidFill>
                  <a:srgbClr val="0000FF"/>
                </a:solidFill>
              </a:rPr>
              <a:t> </a:t>
            </a:r>
            <a:r>
              <a:rPr lang="en-US" sz="2400" b="1" i="1" dirty="0" err="1" smtClean="0">
                <a:solidFill>
                  <a:srgbClr val="0000FF"/>
                </a:solidFill>
              </a:rPr>
              <a:t>Paudel</a:t>
            </a:r>
            <a:r>
              <a:rPr lang="en-US" sz="2400" b="1" i="1" dirty="0" smtClean="0">
                <a:solidFill>
                  <a:srgbClr val="0000FF"/>
                </a:solidFill>
              </a:rPr>
              <a:t>, Dr. Vito </a:t>
            </a:r>
            <a:r>
              <a:rPr lang="en-US" sz="2400" b="1" i="1" dirty="0" err="1" smtClean="0">
                <a:solidFill>
                  <a:srgbClr val="0000FF"/>
                </a:solidFill>
              </a:rPr>
              <a:t>Quaranta’s</a:t>
            </a:r>
            <a:r>
              <a:rPr lang="en-US" sz="2400" b="1" i="1" dirty="0" smtClean="0">
                <a:solidFill>
                  <a:srgbClr val="0000FF"/>
                </a:solidFill>
              </a:rPr>
              <a:t> Lab Vanderbilt University</a:t>
            </a:r>
          </a:p>
        </p:txBody>
      </p:sp>
    </p:spTree>
    <p:extLst>
      <p:ext uri="{BB962C8B-B14F-4D97-AF65-F5344CB8AC3E}">
        <p14:creationId xmlns="" xmlns:p14="http://schemas.microsoft.com/office/powerpoint/2010/main" val="173363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Applied Ecology and Conservation Biology</a:t>
            </a:r>
            <a:br>
              <a:rPr lang="en-US" sz="3600" dirty="0" smtClean="0"/>
            </a:br>
            <a:endParaRPr lang="en-US" sz="3600"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Predicting Extinction</a:t>
            </a:r>
          </a:p>
          <a:p>
            <a:pPr lvl="1"/>
            <a:r>
              <a:rPr lang="en-US" dirty="0" smtClean="0"/>
              <a:t>Using linked models to estimate extinction risks under climate change.</a:t>
            </a:r>
          </a:p>
          <a:p>
            <a:pPr lvl="2"/>
            <a:r>
              <a:rPr lang="en-US" dirty="0" smtClean="0"/>
              <a:t>Climate Models</a:t>
            </a:r>
          </a:p>
          <a:p>
            <a:pPr lvl="2"/>
            <a:r>
              <a:rPr lang="en-US" dirty="0" smtClean="0"/>
              <a:t>Ecological Niche Models</a:t>
            </a:r>
          </a:p>
          <a:p>
            <a:pPr lvl="2"/>
            <a:r>
              <a:rPr lang="en-US" dirty="0" err="1" smtClean="0"/>
              <a:t>Metapopulation</a:t>
            </a:r>
            <a:r>
              <a:rPr lang="en-US" dirty="0" smtClean="0"/>
              <a:t> Models</a:t>
            </a:r>
          </a:p>
          <a:p>
            <a:pPr lvl="1"/>
            <a:r>
              <a:rPr lang="en-US" dirty="0" smtClean="0"/>
              <a:t>Modeling species interactions with linked predator-prey-disease models</a:t>
            </a:r>
          </a:p>
          <a:p>
            <a:endParaRPr lang="en-US" dirty="0" smtClean="0"/>
          </a:p>
          <a:p>
            <a:r>
              <a:rPr lang="en-US" dirty="0" smtClean="0"/>
              <a:t>Diagnosing Threats</a:t>
            </a:r>
          </a:p>
          <a:p>
            <a:pPr lvl="1"/>
            <a:r>
              <a:rPr lang="en-US" dirty="0" smtClean="0"/>
              <a:t>Inferring anthropogenic threats from long-term abundance records.</a:t>
            </a:r>
          </a:p>
          <a:p>
            <a:endParaRPr lang="en-US" dirty="0" smtClean="0"/>
          </a:p>
          <a:p>
            <a:r>
              <a:rPr lang="en-US" dirty="0" smtClean="0"/>
              <a:t>Optimizing Conservation</a:t>
            </a:r>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p:txBody>
      </p:sp>
      <p:pic>
        <p:nvPicPr>
          <p:cNvPr id="5" name="Picture 148"/>
          <p:cNvPicPr>
            <a:picLocks noChangeAspect="1" noChangeArrowheads="1"/>
          </p:cNvPicPr>
          <p:nvPr/>
        </p:nvPicPr>
        <p:blipFill>
          <a:blip r:embed="rId3" cstate="print"/>
          <a:srcRect/>
          <a:stretch>
            <a:fillRect/>
          </a:stretch>
        </p:blipFill>
        <p:spPr bwMode="auto">
          <a:xfrm>
            <a:off x="7315200" y="838200"/>
            <a:ext cx="1514471" cy="637672"/>
          </a:xfrm>
          <a:prstGeom prst="rect">
            <a:avLst/>
          </a:prstGeom>
          <a:noFill/>
          <a:ln w="9525">
            <a:noFill/>
            <a:miter lim="800000"/>
            <a:headEnd/>
            <a:tailEnd/>
          </a:ln>
        </p:spPr>
      </p:pic>
      <p:pic>
        <p:nvPicPr>
          <p:cNvPr id="6" name="Picture 2" descr="C:\Resit\SBU\SBU stack_2clr.jpg"/>
          <p:cNvPicPr>
            <a:picLocks noChangeAspect="1" noChangeArrowheads="1"/>
          </p:cNvPicPr>
          <p:nvPr/>
        </p:nvPicPr>
        <p:blipFill>
          <a:blip r:embed="rId4" cstate="print"/>
          <a:srcRect l="-1578" t="-4311" r="-1359" b="-4226"/>
          <a:stretch>
            <a:fillRect/>
          </a:stretch>
        </p:blipFill>
        <p:spPr bwMode="auto">
          <a:xfrm>
            <a:off x="271712" y="838200"/>
            <a:ext cx="1785688" cy="663575"/>
          </a:xfrm>
          <a:prstGeom prst="rect">
            <a:avLst/>
          </a:prstGeom>
          <a:solidFill>
            <a:schemeClr val="bg1"/>
          </a:solidFill>
        </p:spPr>
      </p:pic>
      <p:grpSp>
        <p:nvGrpSpPr>
          <p:cNvPr id="13" name="Group 12"/>
          <p:cNvGrpSpPr/>
          <p:nvPr/>
        </p:nvGrpSpPr>
        <p:grpSpPr>
          <a:xfrm>
            <a:off x="6477000" y="3698295"/>
            <a:ext cx="2133600" cy="1407105"/>
            <a:chOff x="26669993" y="15372735"/>
            <a:chExt cx="5344766" cy="3524865"/>
          </a:xfrm>
        </p:grpSpPr>
        <p:pic>
          <p:nvPicPr>
            <p:cNvPr id="10" name="Picture 9"/>
            <p:cNvPicPr>
              <a:picLocks noChangeAspect="1" noChangeArrowheads="1"/>
            </p:cNvPicPr>
            <p:nvPr/>
          </p:nvPicPr>
          <p:blipFill>
            <a:blip r:embed="rId5"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26669993" y="15372735"/>
              <a:ext cx="5344766" cy="3524865"/>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11" name="Picture 10" descr="http://www.polyvore.com/cgi/img-thing?.out=jpg&amp;size=l&amp;tid=22060773"/>
            <p:cNvPicPr>
              <a:picLocks noChangeAspect="1" noChangeArrowheads="1"/>
            </p:cNvPicPr>
            <p:nvPr/>
          </p:nvPicPr>
          <p:blipFill>
            <a:blip r:embed="rId6"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flipH="1">
              <a:off x="30632400" y="16287747"/>
              <a:ext cx="1066799" cy="1066799"/>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
          <p:nvSpPr>
            <p:cNvPr id="12" name="TextBox 11"/>
            <p:cNvSpPr txBox="1"/>
            <p:nvPr/>
          </p:nvSpPr>
          <p:spPr>
            <a:xfrm>
              <a:off x="27584400" y="17380803"/>
              <a:ext cx="3810000" cy="523220"/>
            </a:xfrm>
            <a:prstGeom prst="rect">
              <a:avLst/>
            </a:prstGeom>
            <a:noFill/>
          </p:spPr>
          <p:txBody>
            <a:bodyPr wrap="square" rtlCol="0">
              <a:spAutoFit/>
            </a:bodyPr>
            <a:lstStyle/>
            <a:p>
              <a:r>
                <a:rPr lang="en-US" sz="1400" b="1" dirty="0" smtClean="0"/>
                <a:t>Harvest = 31%</a:t>
              </a:r>
            </a:p>
            <a:p>
              <a:r>
                <a:rPr lang="en-US" sz="1400" b="1" dirty="0" smtClean="0"/>
                <a:t>Habitat loss=57%</a:t>
              </a:r>
            </a:p>
          </p:txBody>
        </p:sp>
      </p:grpSp>
      <p:pic>
        <p:nvPicPr>
          <p:cNvPr id="15" name="Picture 155"/>
          <p:cNvPicPr>
            <a:picLocks noChangeAspect="1" noChangeArrowheads="1"/>
          </p:cNvPicPr>
          <p:nvPr/>
        </p:nvPicPr>
        <p:blipFill>
          <a:blip r:embed="rId7" cstate="print"/>
          <a:srcRect/>
          <a:stretch>
            <a:fillRect/>
          </a:stretch>
        </p:blipFill>
        <p:spPr bwMode="auto">
          <a:xfrm flipH="1">
            <a:off x="1676301" y="4954090"/>
            <a:ext cx="1574800" cy="1062990"/>
          </a:xfrm>
          <a:prstGeom prst="rect">
            <a:avLst/>
          </a:prstGeom>
          <a:noFill/>
          <a:ln w="9525">
            <a:noFill/>
            <a:miter lim="800000"/>
            <a:headEnd/>
            <a:tailEnd/>
          </a:ln>
        </p:spPr>
      </p:pic>
      <p:sp>
        <p:nvSpPr>
          <p:cNvPr id="18" name="TextBox 17"/>
          <p:cNvSpPr txBox="1"/>
          <p:nvPr/>
        </p:nvSpPr>
        <p:spPr>
          <a:xfrm>
            <a:off x="1600200" y="4536358"/>
            <a:ext cx="1650901" cy="646331"/>
          </a:xfrm>
          <a:prstGeom prst="rect">
            <a:avLst/>
          </a:prstGeom>
          <a:noFill/>
        </p:spPr>
        <p:txBody>
          <a:bodyPr wrap="none" rtlCol="0">
            <a:spAutoFit/>
          </a:bodyPr>
          <a:lstStyle/>
          <a:p>
            <a:r>
              <a:rPr lang="en-US" dirty="0" smtClean="0"/>
              <a:t>European Bison</a:t>
            </a:r>
          </a:p>
          <a:p>
            <a:endParaRPr lang="en-US" dirty="0"/>
          </a:p>
        </p:txBody>
      </p:sp>
      <p:pic>
        <p:nvPicPr>
          <p:cNvPr id="1026" name="Picture 2"/>
          <p:cNvPicPr>
            <a:picLocks noChangeAspect="1" noChangeArrowheads="1"/>
          </p:cNvPicPr>
          <p:nvPr/>
        </p:nvPicPr>
        <p:blipFill>
          <a:blip r:embed="rId8" cstate="print"/>
          <a:srcRect/>
          <a:stretch>
            <a:fillRect/>
          </a:stretch>
        </p:blipFill>
        <p:spPr bwMode="auto">
          <a:xfrm>
            <a:off x="3323747" y="4340679"/>
            <a:ext cx="2315053" cy="2060121"/>
          </a:xfrm>
          <a:prstGeom prst="rect">
            <a:avLst/>
          </a:prstGeom>
          <a:noFill/>
          <a:ln w="9525">
            <a:noFill/>
            <a:miter lim="800000"/>
            <a:headEnd/>
            <a:tailEnd/>
          </a:ln>
        </p:spPr>
      </p:pic>
      <p:pic>
        <p:nvPicPr>
          <p:cNvPr id="23" name="Picture 1"/>
          <p:cNvPicPr>
            <a:picLocks noChangeAspect="1" noChangeArrowheads="1"/>
          </p:cNvPicPr>
          <p:nvPr/>
        </p:nvPicPr>
        <p:blipFill>
          <a:blip r:embed="rId9" cstate="print"/>
          <a:srcRect/>
          <a:stretch>
            <a:fillRect/>
          </a:stretch>
        </p:blipFill>
        <p:spPr bwMode="auto">
          <a:xfrm>
            <a:off x="6934200" y="1817979"/>
            <a:ext cx="1697263" cy="1687221"/>
          </a:xfrm>
          <a:prstGeom prst="rect">
            <a:avLst/>
          </a:prstGeom>
          <a:noFill/>
          <a:ln w="9525">
            <a:noFill/>
            <a:miter lim="800000"/>
            <a:headEnd/>
            <a:tailEnd/>
          </a:ln>
        </p:spPr>
      </p:pic>
      <p:sp>
        <p:nvSpPr>
          <p:cNvPr id="16" name="Rectangle 15"/>
          <p:cNvSpPr/>
          <p:nvPr/>
        </p:nvSpPr>
        <p:spPr>
          <a:xfrm>
            <a:off x="304800" y="968514"/>
            <a:ext cx="8610600" cy="707886"/>
          </a:xfrm>
          <a:prstGeom prst="rect">
            <a:avLst/>
          </a:prstGeom>
        </p:spPr>
        <p:txBody>
          <a:bodyPr wrap="square">
            <a:spAutoFit/>
          </a:bodyPr>
          <a:lstStyle/>
          <a:p>
            <a:pPr algn="ctr"/>
            <a:r>
              <a:rPr lang="en-US" sz="2000" b="1" i="1" dirty="0" err="1" smtClean="0">
                <a:solidFill>
                  <a:srgbClr val="0000FF"/>
                </a:solidFill>
              </a:rPr>
              <a:t>Resit</a:t>
            </a:r>
            <a:r>
              <a:rPr lang="en-US" sz="2000" b="1" i="1" dirty="0" smtClean="0">
                <a:solidFill>
                  <a:srgbClr val="0000FF"/>
                </a:solidFill>
              </a:rPr>
              <a:t> </a:t>
            </a:r>
            <a:r>
              <a:rPr lang="en-US" sz="2000" b="1" i="1" dirty="0" err="1" smtClean="0">
                <a:solidFill>
                  <a:srgbClr val="0000FF"/>
                </a:solidFill>
              </a:rPr>
              <a:t>Akçakaya</a:t>
            </a:r>
            <a:r>
              <a:rPr lang="en-US" sz="2000" b="1" i="1" dirty="0" smtClean="0">
                <a:solidFill>
                  <a:srgbClr val="0000FF"/>
                </a:solidFill>
              </a:rPr>
              <a:t>, Stony Brook University, USA</a:t>
            </a:r>
          </a:p>
          <a:p>
            <a:pPr algn="ctr"/>
            <a:endParaRPr lang="en-US" sz="2000" b="1" i="1" dirty="0" smtClean="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eVOLUTUS</a:t>
            </a:r>
            <a:r>
              <a:rPr lang="en-US" sz="3200" dirty="0" smtClean="0"/>
              <a:t>: the Simulator of </a:t>
            </a:r>
            <a:r>
              <a:rPr lang="en-US" sz="3200" dirty="0" err="1" smtClean="0"/>
              <a:t>Multiscale</a:t>
            </a:r>
            <a:r>
              <a:rPr lang="en-US" sz="3200" dirty="0" smtClean="0"/>
              <a:t> Evolutionary Processes Tested on Foraminifera</a:t>
            </a:r>
            <a:br>
              <a:rPr lang="en-US" sz="3200" dirty="0" smtClean="0"/>
            </a:br>
            <a:endParaRPr lang="en-US" sz="3200" dirty="0"/>
          </a:p>
        </p:txBody>
      </p:sp>
      <p:sp>
        <p:nvSpPr>
          <p:cNvPr id="3" name="Content Placeholder 2"/>
          <p:cNvSpPr>
            <a:spLocks noGrp="1"/>
          </p:cNvSpPr>
          <p:nvPr>
            <p:ph idx="1"/>
          </p:nvPr>
        </p:nvSpPr>
        <p:spPr/>
        <p:txBody>
          <a:bodyPr>
            <a:noAutofit/>
          </a:bodyPr>
          <a:lstStyle/>
          <a:p>
            <a:endParaRPr lang="en-US" sz="1200" dirty="0" smtClean="0"/>
          </a:p>
          <a:p>
            <a:r>
              <a:rPr lang="en-US" sz="1300" dirty="0" smtClean="0"/>
              <a:t>New algorithmic framework for testing and simulating evolution in defined environments at various spatiotemporal scales.</a:t>
            </a:r>
          </a:p>
          <a:p>
            <a:r>
              <a:rPr lang="en-US" sz="1300" dirty="0" smtClean="0"/>
              <a:t>Foraminifera: -  single cellular marine organisms with</a:t>
            </a:r>
          </a:p>
          <a:p>
            <a:pPr lvl="1">
              <a:buNone/>
            </a:pPr>
            <a:r>
              <a:rPr lang="en-US" sz="1300" dirty="0" smtClean="0"/>
              <a:t>shells made of CaCO3</a:t>
            </a:r>
          </a:p>
          <a:p>
            <a:pPr lvl="1">
              <a:buNone/>
            </a:pPr>
            <a:r>
              <a:rPr lang="en-US" sz="1300" dirty="0" smtClean="0"/>
              <a:t>two habitats: benthic (bottom sediments) and open water</a:t>
            </a:r>
          </a:p>
          <a:p>
            <a:pPr lvl="1">
              <a:buNone/>
            </a:pPr>
            <a:r>
              <a:rPr lang="en-US" sz="1300" dirty="0" smtClean="0"/>
              <a:t>two types of reproduction: sexual and asexual</a:t>
            </a:r>
          </a:p>
          <a:p>
            <a:pPr lvl="1">
              <a:buNone/>
            </a:pPr>
            <a:r>
              <a:rPr lang="en-US" sz="1300" dirty="0" smtClean="0"/>
              <a:t>live on Earth since Cambrian (500 </a:t>
            </a:r>
            <a:r>
              <a:rPr lang="en-US" sz="1300" dirty="0" err="1" smtClean="0"/>
              <a:t>Mya</a:t>
            </a:r>
            <a:r>
              <a:rPr lang="en-US" sz="1300" dirty="0" smtClean="0"/>
              <a:t>)</a:t>
            </a:r>
          </a:p>
          <a:p>
            <a:pPr lvl="1">
              <a:buNone/>
            </a:pPr>
            <a:r>
              <a:rPr lang="en-US" sz="1300" dirty="0" smtClean="0"/>
              <a:t>perfectly preserved fossils</a:t>
            </a:r>
          </a:p>
          <a:p>
            <a:r>
              <a:rPr lang="en-US" sz="1300" dirty="0" err="1" smtClean="0"/>
              <a:t>Metodology</a:t>
            </a:r>
            <a:r>
              <a:rPr lang="en-US" sz="1300" dirty="0" smtClean="0"/>
              <a:t>: Individual Based </a:t>
            </a:r>
            <a:r>
              <a:rPr lang="en-US" sz="1300" dirty="0" err="1" smtClean="0"/>
              <a:t>Modelling</a:t>
            </a:r>
            <a:r>
              <a:rPr lang="en-US" sz="1300" dirty="0" smtClean="0"/>
              <a:t> and Agent Based </a:t>
            </a:r>
            <a:r>
              <a:rPr lang="en-US" sz="1300" dirty="0" err="1" smtClean="0"/>
              <a:t>Modelling</a:t>
            </a:r>
            <a:endParaRPr lang="en-US" sz="1300" dirty="0" smtClean="0"/>
          </a:p>
          <a:p>
            <a:r>
              <a:rPr lang="en-US" sz="1300" dirty="0" smtClean="0"/>
              <a:t>Two implementations:</a:t>
            </a:r>
          </a:p>
          <a:p>
            <a:pPr lvl="1"/>
            <a:r>
              <a:rPr lang="en-US" sz="1300" dirty="0" smtClean="0"/>
              <a:t>EMAS (Evolutionary Multi-Agent Systems) </a:t>
            </a:r>
            <a:r>
              <a:rPr lang="en-US" sz="1300" dirty="0" smtClean="0">
                <a:hlinkClick r:id="rId2"/>
              </a:rPr>
              <a:t>www.age.agh.edu.pl</a:t>
            </a:r>
            <a:r>
              <a:rPr lang="en-US" sz="1300" dirty="0" smtClean="0"/>
              <a:t> </a:t>
            </a:r>
          </a:p>
          <a:p>
            <a:pPr lvl="1"/>
            <a:r>
              <a:rPr lang="en-US" sz="1300" dirty="0" err="1" smtClean="0"/>
              <a:t>Framsticks</a:t>
            </a:r>
            <a:r>
              <a:rPr lang="en-US" sz="1300" dirty="0" smtClean="0"/>
              <a:t> - </a:t>
            </a:r>
            <a:r>
              <a:rPr lang="en-US" sz="1300" dirty="0" smtClean="0">
                <a:hlinkClick r:id="rId3"/>
              </a:rPr>
              <a:t>www.framsticks.com</a:t>
            </a:r>
            <a:r>
              <a:rPr lang="en-US" sz="1300" dirty="0" smtClean="0"/>
              <a:t>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pic>
        <p:nvPicPr>
          <p:cNvPr id="1026" name="Picture 2"/>
          <p:cNvPicPr>
            <a:picLocks noChangeAspect="1" noChangeArrowheads="1"/>
          </p:cNvPicPr>
          <p:nvPr/>
        </p:nvPicPr>
        <p:blipFill>
          <a:blip r:embed="rId4" cstate="print"/>
          <a:srcRect/>
          <a:stretch>
            <a:fillRect/>
          </a:stretch>
        </p:blipFill>
        <p:spPr bwMode="auto">
          <a:xfrm>
            <a:off x="6400800" y="2590800"/>
            <a:ext cx="2057400" cy="164592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24730" y="4384086"/>
            <a:ext cx="4490670" cy="209291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33400" y="4718854"/>
            <a:ext cx="2938463" cy="1910546"/>
          </a:xfrm>
          <a:prstGeom prst="rect">
            <a:avLst/>
          </a:prstGeom>
          <a:noFill/>
          <a:ln w="9525">
            <a:noFill/>
            <a:miter lim="800000"/>
            <a:headEnd/>
            <a:tailEnd/>
          </a:ln>
        </p:spPr>
      </p:pic>
      <p:sp>
        <p:nvSpPr>
          <p:cNvPr id="7" name="TextBox 6"/>
          <p:cNvSpPr txBox="1"/>
          <p:nvPr/>
        </p:nvSpPr>
        <p:spPr>
          <a:xfrm>
            <a:off x="0" y="1143000"/>
            <a:ext cx="9144000" cy="461665"/>
          </a:xfrm>
          <a:prstGeom prst="rect">
            <a:avLst/>
          </a:prstGeom>
          <a:noFill/>
        </p:spPr>
        <p:txBody>
          <a:bodyPr wrap="square" rtlCol="0">
            <a:spAutoFit/>
          </a:bodyPr>
          <a:lstStyle/>
          <a:p>
            <a:pPr algn="ctr">
              <a:buNone/>
            </a:pPr>
            <a:r>
              <a:rPr lang="en-US" sz="2400" b="1" i="1" dirty="0" err="1" smtClean="0">
                <a:solidFill>
                  <a:srgbClr val="0000FF"/>
                </a:solidFill>
              </a:rPr>
              <a:t>Paweł</a:t>
            </a:r>
            <a:r>
              <a:rPr lang="en-US" sz="2400" b="1" i="1" dirty="0" smtClean="0">
                <a:solidFill>
                  <a:srgbClr val="0000FF"/>
                </a:solidFill>
              </a:rPr>
              <a:t> </a:t>
            </a:r>
            <a:r>
              <a:rPr lang="en-US" sz="2400" b="1" i="1" dirty="0" err="1" smtClean="0">
                <a:solidFill>
                  <a:srgbClr val="0000FF"/>
                </a:solidFill>
              </a:rPr>
              <a:t>Topa</a:t>
            </a:r>
            <a:r>
              <a:rPr lang="en-US" sz="2400" b="1" i="1" dirty="0" smtClean="0">
                <a:solidFill>
                  <a:srgbClr val="0000FF"/>
                </a:solidFill>
              </a:rPr>
              <a:t>, AGH University of Science and Technology, Poland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64506" y="857250"/>
            <a:ext cx="25079" cy="514350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34290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163" y="904880"/>
            <a:ext cx="864724" cy="300082"/>
          </a:xfrm>
          <a:prstGeom prst="rect">
            <a:avLst/>
          </a:prstGeom>
          <a:noFill/>
          <a:ln>
            <a:solidFill>
              <a:schemeClr val="tx1"/>
            </a:solidFill>
          </a:ln>
        </p:spPr>
        <p:txBody>
          <a:bodyPr wrap="none" rtlCol="0">
            <a:spAutoFit/>
          </a:bodyPr>
          <a:lstStyle/>
          <a:p>
            <a:r>
              <a:rPr lang="en-US" sz="1350"/>
              <a:t>Approach</a:t>
            </a:r>
            <a:endParaRPr lang="en-IN" sz="1350" dirty="0"/>
          </a:p>
        </p:txBody>
      </p:sp>
      <p:sp>
        <p:nvSpPr>
          <p:cNvPr id="10" name="TextBox 9"/>
          <p:cNvSpPr txBox="1"/>
          <p:nvPr/>
        </p:nvSpPr>
        <p:spPr>
          <a:xfrm>
            <a:off x="6894975" y="891276"/>
            <a:ext cx="2003882" cy="300082"/>
          </a:xfrm>
          <a:prstGeom prst="rect">
            <a:avLst/>
          </a:prstGeom>
          <a:noFill/>
          <a:ln>
            <a:solidFill>
              <a:schemeClr val="tx1"/>
            </a:solidFill>
          </a:ln>
        </p:spPr>
        <p:txBody>
          <a:bodyPr wrap="none" rtlCol="0">
            <a:spAutoFit/>
          </a:bodyPr>
          <a:lstStyle/>
          <a:p>
            <a:r>
              <a:rPr lang="en-US" sz="1350"/>
              <a:t>Overall landscape of work</a:t>
            </a:r>
            <a:endParaRPr lang="en-IN" sz="1350" dirty="0"/>
          </a:p>
        </p:txBody>
      </p:sp>
      <p:sp>
        <p:nvSpPr>
          <p:cNvPr id="11" name="TextBox 10"/>
          <p:cNvSpPr txBox="1"/>
          <p:nvPr/>
        </p:nvSpPr>
        <p:spPr>
          <a:xfrm>
            <a:off x="441163" y="3602664"/>
            <a:ext cx="3728944" cy="300082"/>
          </a:xfrm>
          <a:prstGeom prst="rect">
            <a:avLst/>
          </a:prstGeom>
          <a:noFill/>
          <a:ln>
            <a:solidFill>
              <a:schemeClr val="tx1"/>
            </a:solidFill>
          </a:ln>
        </p:spPr>
        <p:txBody>
          <a:bodyPr wrap="square" rtlCol="0">
            <a:spAutoFit/>
          </a:bodyPr>
          <a:lstStyle/>
          <a:p>
            <a:r>
              <a:rPr lang="en-US" sz="1350"/>
              <a:t>Recent work – Modeling organizational behavior</a:t>
            </a:r>
            <a:endParaRPr lang="en-IN" sz="1350" dirty="0"/>
          </a:p>
        </p:txBody>
      </p:sp>
      <p:sp>
        <p:nvSpPr>
          <p:cNvPr id="12" name="TextBox 11"/>
          <p:cNvSpPr txBox="1"/>
          <p:nvPr/>
        </p:nvSpPr>
        <p:spPr>
          <a:xfrm>
            <a:off x="7277243" y="3594286"/>
            <a:ext cx="1621982" cy="300082"/>
          </a:xfrm>
          <a:prstGeom prst="rect">
            <a:avLst/>
          </a:prstGeom>
          <a:noFill/>
          <a:ln>
            <a:solidFill>
              <a:schemeClr val="tx1"/>
            </a:solidFill>
          </a:ln>
        </p:spPr>
        <p:txBody>
          <a:bodyPr wrap="none" rtlCol="0">
            <a:spAutoFit/>
          </a:bodyPr>
          <a:lstStyle/>
          <a:p>
            <a:r>
              <a:rPr lang="en-US" sz="1350"/>
              <a:t>Research Challenges</a:t>
            </a:r>
            <a:endParaRPr lang="en-IN" sz="1350" dirty="0"/>
          </a:p>
        </p:txBody>
      </p:sp>
      <p:graphicFrame>
        <p:nvGraphicFramePr>
          <p:cNvPr id="21" name="Diagram 20"/>
          <p:cNvGraphicFramePr/>
          <p:nvPr>
            <p:extLst>
              <p:ext uri="{D42A27DB-BD31-4B8C-83A1-F6EECF244321}">
                <p14:modId xmlns:p14="http://schemas.microsoft.com/office/powerpoint/2010/main" xmlns="" val="1948450374"/>
              </p:ext>
            </p:extLst>
          </p:nvPr>
        </p:nvGraphicFramePr>
        <p:xfrm>
          <a:off x="374133" y="4129099"/>
          <a:ext cx="3993173" cy="196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p:cNvGraphicFramePr/>
          <p:nvPr>
            <p:extLst>
              <p:ext uri="{D42A27DB-BD31-4B8C-83A1-F6EECF244321}">
                <p14:modId xmlns:p14="http://schemas.microsoft.com/office/powerpoint/2010/main" xmlns="" val="1743628566"/>
              </p:ext>
            </p:extLst>
          </p:nvPr>
        </p:nvGraphicFramePr>
        <p:xfrm>
          <a:off x="4867841" y="4191000"/>
          <a:ext cx="3898893" cy="1518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Box 28"/>
          <p:cNvSpPr txBox="1"/>
          <p:nvPr/>
        </p:nvSpPr>
        <p:spPr>
          <a:xfrm>
            <a:off x="5321475" y="6172200"/>
            <a:ext cx="3555611" cy="300082"/>
          </a:xfrm>
          <a:prstGeom prst="rect">
            <a:avLst/>
          </a:prstGeom>
          <a:noFill/>
          <a:ln>
            <a:solidFill>
              <a:schemeClr val="tx1"/>
            </a:solidFill>
          </a:ln>
        </p:spPr>
        <p:txBody>
          <a:bodyPr wrap="square" rtlCol="0">
            <a:spAutoFit/>
          </a:bodyPr>
          <a:lstStyle/>
          <a:p>
            <a:pPr algn="r"/>
            <a:r>
              <a:rPr lang="en-US" sz="1350"/>
              <a:t>Contact: vivek.Balaraman@tcs.com</a:t>
            </a:r>
            <a:endParaRPr lang="en-IN" sz="1350" dirty="0"/>
          </a:p>
        </p:txBody>
      </p:sp>
      <p:sp>
        <p:nvSpPr>
          <p:cNvPr id="7" name="TextBox 6"/>
          <p:cNvSpPr txBox="1"/>
          <p:nvPr/>
        </p:nvSpPr>
        <p:spPr>
          <a:xfrm>
            <a:off x="1305887" y="71735"/>
            <a:ext cx="6390313" cy="461665"/>
          </a:xfrm>
          <a:prstGeom prst="rect">
            <a:avLst/>
          </a:prstGeom>
          <a:solidFill>
            <a:schemeClr val="bg1"/>
          </a:solidFill>
        </p:spPr>
        <p:txBody>
          <a:bodyPr wrap="square" rtlCol="0">
            <a:spAutoFit/>
          </a:bodyPr>
          <a:lstStyle/>
          <a:p>
            <a:pPr algn="ctr"/>
            <a:r>
              <a:rPr lang="en-US" sz="2400" b="1" dirty="0">
                <a:solidFill>
                  <a:srgbClr val="00B050"/>
                </a:solidFill>
              </a:rPr>
              <a:t>Human Centric </a:t>
            </a:r>
            <a:r>
              <a:rPr lang="en-US" sz="2400" b="1" dirty="0" smtClean="0">
                <a:solidFill>
                  <a:srgbClr val="00B050"/>
                </a:solidFill>
              </a:rPr>
              <a:t>Systems</a:t>
            </a:r>
            <a:endParaRPr lang="en-GB" sz="2000" b="1" dirty="0">
              <a:solidFill>
                <a:srgbClr val="00B050"/>
              </a:solidFill>
            </a:endParaRPr>
          </a:p>
        </p:txBody>
      </p:sp>
      <p:graphicFrame>
        <p:nvGraphicFramePr>
          <p:cNvPr id="27" name="Diagram 26"/>
          <p:cNvGraphicFramePr/>
          <p:nvPr>
            <p:extLst>
              <p:ext uri="{D42A27DB-BD31-4B8C-83A1-F6EECF244321}">
                <p14:modId xmlns:p14="http://schemas.microsoft.com/office/powerpoint/2010/main" xmlns="" val="1245290069"/>
              </p:ext>
            </p:extLst>
          </p:nvPr>
        </p:nvGraphicFramePr>
        <p:xfrm>
          <a:off x="416335" y="1388342"/>
          <a:ext cx="3898893" cy="17358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Picture 12"/>
          <p:cNvPicPr>
            <a:picLocks noChangeAspect="1"/>
          </p:cNvPicPr>
          <p:nvPr/>
        </p:nvPicPr>
        <p:blipFill>
          <a:blip r:embed="rId18" cstate="print"/>
          <a:stretch>
            <a:fillRect/>
          </a:stretch>
        </p:blipFill>
        <p:spPr>
          <a:xfrm>
            <a:off x="4630275" y="1217947"/>
            <a:ext cx="4113848" cy="2168591"/>
          </a:xfrm>
          <a:prstGeom prst="rect">
            <a:avLst/>
          </a:prstGeom>
        </p:spPr>
      </p:pic>
      <p:sp>
        <p:nvSpPr>
          <p:cNvPr id="14" name="Rectangle 13"/>
          <p:cNvSpPr/>
          <p:nvPr/>
        </p:nvSpPr>
        <p:spPr>
          <a:xfrm>
            <a:off x="0" y="381000"/>
            <a:ext cx="9144000" cy="400110"/>
          </a:xfrm>
          <a:prstGeom prst="rect">
            <a:avLst/>
          </a:prstGeom>
        </p:spPr>
        <p:txBody>
          <a:bodyPr wrap="square">
            <a:spAutoFit/>
          </a:bodyPr>
          <a:lstStyle/>
          <a:p>
            <a:pPr algn="ctr"/>
            <a:r>
              <a:rPr lang="en-US" sz="2000" b="1" i="1" dirty="0" err="1" smtClean="0">
                <a:solidFill>
                  <a:srgbClr val="0000FF"/>
                </a:solidFill>
              </a:rPr>
              <a:t>Vivek</a:t>
            </a:r>
            <a:r>
              <a:rPr lang="en-US" sz="2000" b="1" i="1" dirty="0" smtClean="0">
                <a:solidFill>
                  <a:srgbClr val="0000FF"/>
                </a:solidFill>
              </a:rPr>
              <a:t> </a:t>
            </a:r>
            <a:r>
              <a:rPr lang="en-US" sz="2000" b="1" i="1" dirty="0" err="1" smtClean="0">
                <a:solidFill>
                  <a:srgbClr val="0000FF"/>
                </a:solidFill>
              </a:rPr>
              <a:t>Balaraman</a:t>
            </a:r>
            <a:r>
              <a:rPr lang="en-US" sz="2000" b="1" i="1" dirty="0" smtClean="0">
                <a:solidFill>
                  <a:srgbClr val="0000FF"/>
                </a:solidFill>
              </a:rPr>
              <a:t>, Human Centric Systems Research Group  TCS Research – India</a:t>
            </a:r>
          </a:p>
        </p:txBody>
      </p:sp>
    </p:spTree>
    <p:extLst>
      <p:ext uri="{BB962C8B-B14F-4D97-AF65-F5344CB8AC3E}">
        <p14:creationId xmlns:p14="http://schemas.microsoft.com/office/powerpoint/2010/main" xmlns="" val="53494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simPop</a:t>
            </a:r>
            <a:r>
              <a:rPr lang="en-US" dirty="0" smtClean="0"/>
              <a:t> (R) for synthetic data generation</a:t>
            </a:r>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Produce synthetic data from survey data and aggregated information</a:t>
            </a:r>
          </a:p>
          <a:p>
            <a:r>
              <a:rPr lang="en-US" dirty="0" smtClean="0"/>
              <a:t>Model-based (generalized linear models, random forests, etc)</a:t>
            </a:r>
          </a:p>
          <a:p>
            <a:r>
              <a:rPr lang="en-US" dirty="0" smtClean="0"/>
              <a:t>Can calibrate surveys and synthetic data using iterative proportional updating and combinatorial optimization</a:t>
            </a:r>
          </a:p>
          <a:p>
            <a:r>
              <a:rPr lang="en-US" dirty="0" smtClean="0"/>
              <a:t>Can allocate finer geographical details</a:t>
            </a:r>
          </a:p>
          <a:p>
            <a:r>
              <a:rPr lang="en-US" dirty="0" smtClean="0"/>
              <a:t>Can deal with complex data (hierarchical and cluster structures, missing values, finite samples)</a:t>
            </a:r>
          </a:p>
          <a:p>
            <a:r>
              <a:rPr lang="en-US" dirty="0" smtClean="0"/>
              <a:t>Disclosure risk of synthetic data is very low</a:t>
            </a:r>
          </a:p>
          <a:p>
            <a:pPr>
              <a:buNone/>
            </a:pPr>
            <a:r>
              <a:rPr lang="en-US" dirty="0" smtClean="0">
                <a:hlinkClick r:id="rId3"/>
              </a:rPr>
              <a:t>https://cran.r-project.org/package=simPop</a:t>
            </a:r>
            <a:r>
              <a:rPr lang="en-US" dirty="0" smtClean="0"/>
              <a:t> </a:t>
            </a:r>
          </a:p>
          <a:p>
            <a:pPr>
              <a:buNone/>
            </a:pPr>
            <a:endParaRPr lang="en-US" dirty="0" smtClean="0"/>
          </a:p>
          <a:p>
            <a:pPr>
              <a:buNone/>
            </a:pPr>
            <a:endParaRPr lang="en-US" dirty="0" smtClean="0"/>
          </a:p>
        </p:txBody>
      </p:sp>
      <p:sp>
        <p:nvSpPr>
          <p:cNvPr id="7" name="Rectangle 6"/>
          <p:cNvSpPr/>
          <p:nvPr/>
        </p:nvSpPr>
        <p:spPr>
          <a:xfrm>
            <a:off x="685800" y="1524000"/>
            <a:ext cx="8001000" cy="461665"/>
          </a:xfrm>
          <a:prstGeom prst="rect">
            <a:avLst/>
          </a:prstGeom>
        </p:spPr>
        <p:txBody>
          <a:bodyPr wrap="square">
            <a:spAutoFit/>
          </a:bodyPr>
          <a:lstStyle/>
          <a:p>
            <a:pPr algn="ctr"/>
            <a:r>
              <a:rPr lang="en-US" sz="2400" b="1" i="1" dirty="0" smtClean="0">
                <a:solidFill>
                  <a:srgbClr val="0000FF"/>
                </a:solidFill>
              </a:rPr>
              <a:t>Matthias</a:t>
            </a:r>
            <a:r>
              <a:rPr lang="en-US" sz="2400" b="1" dirty="0" smtClean="0">
                <a:solidFill>
                  <a:srgbClr val="0000FF"/>
                </a:solidFill>
              </a:rPr>
              <a:t> </a:t>
            </a:r>
            <a:r>
              <a:rPr lang="en-US" sz="2400" b="1" dirty="0" err="1" smtClean="0">
                <a:solidFill>
                  <a:srgbClr val="0000FF"/>
                </a:solidFill>
              </a:rPr>
              <a:t>Templ</a:t>
            </a:r>
            <a:r>
              <a:rPr lang="en-US" sz="2400" b="1" dirty="0" smtClean="0">
                <a:solidFill>
                  <a:srgbClr val="0000FF"/>
                </a:solidFill>
              </a:rPr>
              <a:t>, Vienna University of Technology, Austria</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Population Modeling in </a:t>
            </a:r>
            <a:r>
              <a:rPr lang="en-US" dirty="0" err="1"/>
              <a:t>iBioSim</a:t>
            </a:r>
            <a:r>
              <a:rPr lang="en-US" dirty="0"/>
              <a:t/>
            </a:r>
            <a:br>
              <a:rPr lang="en-US" dirty="0"/>
            </a:br>
            <a:endParaRPr lang="en-US" sz="1600" dirty="0">
              <a:solidFill>
                <a:srgbClr val="0000FF"/>
              </a:solidFill>
            </a:endParaRPr>
          </a:p>
        </p:txBody>
      </p:sp>
      <p:sp>
        <p:nvSpPr>
          <p:cNvPr id="3" name="Content Placeholder 2"/>
          <p:cNvSpPr>
            <a:spLocks noGrp="1"/>
          </p:cNvSpPr>
          <p:nvPr>
            <p:ph idx="1"/>
          </p:nvPr>
        </p:nvSpPr>
        <p:spPr/>
        <p:txBody>
          <a:bodyPr>
            <a:normAutofit/>
          </a:bodyPr>
          <a:lstStyle/>
          <a:p>
            <a:r>
              <a:rPr lang="en-US" sz="2000" dirty="0"/>
              <a:t>A standard-enabled tool for modeling and simulating biological models.</a:t>
            </a:r>
          </a:p>
          <a:p>
            <a:r>
              <a:rPr lang="en-US" sz="2000" dirty="0"/>
              <a:t>Supports the Systems Biology Markup Language (SBML).</a:t>
            </a:r>
          </a:p>
          <a:p>
            <a:pPr lvl="1"/>
            <a:r>
              <a:rPr lang="en-US" sz="1800" dirty="0"/>
              <a:t>De factor modeling standard for reaction-based models.</a:t>
            </a:r>
          </a:p>
          <a:p>
            <a:pPr lvl="1"/>
            <a:r>
              <a:rPr lang="en-US" sz="1800" dirty="0"/>
              <a:t>Uses package extensions to extend its functionality.</a:t>
            </a:r>
          </a:p>
          <a:p>
            <a:pPr lvl="1"/>
            <a:r>
              <a:rPr lang="en-US" sz="1800" dirty="0"/>
              <a:t>Arrays package is used to </a:t>
            </a:r>
            <a:r>
              <a:rPr lang="en-US" sz="2000" dirty="0"/>
              <a:t>represent regular structures more efficiently.</a:t>
            </a:r>
          </a:p>
          <a:p>
            <a:r>
              <a:rPr lang="en-US" sz="2000" dirty="0"/>
              <a:t>Using the arrays package, population models can be constructed within </a:t>
            </a:r>
            <a:r>
              <a:rPr lang="en-US" sz="2000" dirty="0" err="1"/>
              <a:t>iBioSim</a:t>
            </a:r>
            <a:r>
              <a:rPr lang="en-US" sz="2000" dirty="0"/>
              <a:t>.</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3886200"/>
            <a:ext cx="4191000" cy="2539254"/>
          </a:xfrm>
          <a:prstGeom prst="rect">
            <a:avLst/>
          </a:prstGeom>
        </p:spPr>
      </p:pic>
      <p:sp>
        <p:nvSpPr>
          <p:cNvPr id="5" name="Rectangle 4"/>
          <p:cNvSpPr/>
          <p:nvPr/>
        </p:nvSpPr>
        <p:spPr>
          <a:xfrm>
            <a:off x="0" y="1047690"/>
            <a:ext cx="9144000" cy="461665"/>
          </a:xfrm>
          <a:prstGeom prst="rect">
            <a:avLst/>
          </a:prstGeom>
        </p:spPr>
        <p:txBody>
          <a:bodyPr wrap="square">
            <a:spAutoFit/>
          </a:bodyPr>
          <a:lstStyle/>
          <a:p>
            <a:pPr algn="ctr"/>
            <a:r>
              <a:rPr lang="en-US" sz="2400" b="1" i="1" dirty="0" smtClean="0">
                <a:solidFill>
                  <a:srgbClr val="0000FF"/>
                </a:solidFill>
              </a:rPr>
              <a:t>Leandro Watanabe, Myers Lab, University of Utah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Inter Agency Modeling and Analysis Group (IMAG) hosts a population modeling working group</a:t>
            </a:r>
          </a:p>
          <a:p>
            <a:endParaRPr lang="en-US" dirty="0" smtClean="0"/>
          </a:p>
          <a:p>
            <a:r>
              <a:rPr lang="en-US" dirty="0" smtClean="0"/>
              <a:t>Initial definition for population modeling was:</a:t>
            </a:r>
          </a:p>
          <a:p>
            <a:pPr lvl="1">
              <a:buNone/>
            </a:pPr>
            <a:r>
              <a:rPr lang="en-US" dirty="0" smtClean="0"/>
              <a:t>“Modeling a collection of entities with different levels of heterogeneity“</a:t>
            </a:r>
          </a:p>
          <a:p>
            <a:endParaRPr lang="en-US" dirty="0" smtClean="0"/>
          </a:p>
          <a:p>
            <a:r>
              <a:rPr lang="en-US" dirty="0" smtClean="0"/>
              <a:t>We created a mailing list and asked people to join and share their research</a:t>
            </a:r>
          </a:p>
          <a:p>
            <a:endParaRPr lang="en-US" dirty="0" smtClean="0"/>
          </a:p>
          <a:p>
            <a:r>
              <a:rPr lang="en-US" dirty="0" smtClean="0"/>
              <a:t>Their contributions were assembled into review papers</a:t>
            </a:r>
          </a:p>
          <a:p>
            <a:endParaRPr lang="en-US" dirty="0" smtClean="0"/>
          </a:p>
          <a:p>
            <a:r>
              <a:rPr lang="en-US" dirty="0" smtClean="0"/>
              <a:t>This is the third review paper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Population Modeling</a:t>
            </a:r>
            <a:endParaRPr lang="en-US" dirty="0"/>
          </a:p>
        </p:txBody>
      </p:sp>
      <p:graphicFrame>
        <p:nvGraphicFramePr>
          <p:cNvPr id="4" name="Content Placeholder 3"/>
          <p:cNvGraphicFramePr>
            <a:graphicFrameLocks noGrp="1"/>
          </p:cNvGraphicFramePr>
          <p:nvPr>
            <p:ph idx="1"/>
          </p:nvPr>
        </p:nvGraphicFramePr>
        <p:xfrm>
          <a:off x="228600" y="1600200"/>
          <a:ext cx="8686800" cy="4520799"/>
        </p:xfrm>
        <a:graphic>
          <a:graphicData uri="http://schemas.openxmlformats.org/drawingml/2006/table">
            <a:tbl>
              <a:tblPr/>
              <a:tblGrid>
                <a:gridCol w="620479"/>
                <a:gridCol w="775608"/>
                <a:gridCol w="698047"/>
                <a:gridCol w="698047"/>
                <a:gridCol w="698047"/>
                <a:gridCol w="698047"/>
                <a:gridCol w="775608"/>
                <a:gridCol w="620486"/>
                <a:gridCol w="620486"/>
                <a:gridCol w="465365"/>
                <a:gridCol w="2016580"/>
              </a:tblGrid>
              <a:tr h="859516">
                <a:tc>
                  <a:txBody>
                    <a:bodyPr/>
                    <a:lstStyle/>
                    <a:p>
                      <a:pPr marL="0" marR="0" algn="just">
                        <a:spcBef>
                          <a:spcPts val="0"/>
                        </a:spcBef>
                        <a:spcAft>
                          <a:spcPts val="800"/>
                        </a:spcAft>
                        <a:tabLst>
                          <a:tab pos="228600" algn="l"/>
                          <a:tab pos="457200" algn="l"/>
                          <a:tab pos="685800" algn="l"/>
                        </a:tabLst>
                      </a:pP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Epidemiology and public health</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Managing disease spread</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Resource planning &amp; allocation, economics</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Predicting drug effects</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Risk assessment</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Ecosystem management</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Testing theory</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Behavior modeling</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Tools</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700" b="1" dirty="0">
                          <a:latin typeface="Times New Roman"/>
                          <a:ea typeface="Times New Roman"/>
                        </a:rPr>
                        <a:t>Summary of methods</a:t>
                      </a:r>
                      <a:endParaRPr lang="en-US" sz="700" dirty="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537">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Nathan Geffen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matching algorithms, equation based models, microsimulation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Christopher Fonnesbeck</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MCMC, Baysian models, meta analysis, reinforcement learning</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Dan Yamin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Cost effectiveness, Markov chains, differential equations, game theory</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Katherine Ogurtsova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Cost effectiveness analysis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Jeff Shrager</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Machine learning, Bayesian methods.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Feilim Mac Gabhann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Differential equations, optimization, population generation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46">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Carl Asche</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Cost effectiveness analysis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Michael Thomas</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Machine learning, Genetic Algorithms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Marco Ajelli</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models, synthetic populations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Amit Huppert</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Predator prey models, Differential equations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Ram Pendyala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Population generation, microsimulation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Bishal Paudel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Differential equations, MCMC </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547">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Resit Akcakaya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Coupled niche-demographic models, matrix population models, </a:t>
                      </a:r>
                      <a:r>
                        <a:rPr lang="en-US" sz="700" dirty="0" err="1">
                          <a:latin typeface="Times New Roman"/>
                          <a:ea typeface="Times New Roman"/>
                        </a:rPr>
                        <a:t>metapopulation</a:t>
                      </a:r>
                      <a:r>
                        <a:rPr lang="en-US" sz="700" dirty="0">
                          <a:latin typeface="Times New Roman"/>
                          <a:ea typeface="Times New Roman"/>
                        </a:rPr>
                        <a:t> models with dynamic spatial structure</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Pawel Topa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Evolutionary Computations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Vivek Balaraman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surveys, serious games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Matthias Templ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Population generation, iterative proportional fitting</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Leandro Watanabe</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SBML arrays, stochastic 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modelers now work at the individual level</a:t>
            </a:r>
          </a:p>
          <a:p>
            <a:endParaRPr lang="en-US" dirty="0" smtClean="0"/>
          </a:p>
          <a:p>
            <a:r>
              <a:rPr lang="en-US" dirty="0" smtClean="0"/>
              <a:t>The map has expanded from previous years</a:t>
            </a:r>
          </a:p>
          <a:p>
            <a:endParaRPr lang="en-US" dirty="0" smtClean="0"/>
          </a:p>
          <a:p>
            <a:r>
              <a:rPr lang="en-US" dirty="0" smtClean="0"/>
              <a:t>New mapping categories were added:</a:t>
            </a:r>
          </a:p>
          <a:p>
            <a:pPr lvl="1"/>
            <a:r>
              <a:rPr lang="en-US" dirty="0" smtClean="0"/>
              <a:t>Behavior modeling</a:t>
            </a:r>
          </a:p>
          <a:p>
            <a:pPr lvl="1"/>
            <a:r>
              <a:rPr lang="en-US" dirty="0" smtClean="0"/>
              <a:t>Tools</a:t>
            </a:r>
          </a:p>
          <a:p>
            <a:endParaRPr lang="en-US" dirty="0" smtClean="0"/>
          </a:p>
          <a:p>
            <a:r>
              <a:rPr lang="en-US" dirty="0" smtClean="0"/>
              <a:t>As part of this work population modelers started building new project pages in </a:t>
            </a:r>
            <a:r>
              <a:rPr lang="en-US" dirty="0" err="1" smtClean="0"/>
              <a:t>SimTK</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ork\Desktop\Present\qrcode\PopModMailingList.png"/>
          <p:cNvPicPr>
            <a:picLocks noChangeAspect="1" noChangeArrowheads="1"/>
          </p:cNvPicPr>
          <p:nvPr/>
        </p:nvPicPr>
        <p:blipFill>
          <a:blip r:embed="rId3" cstate="print"/>
          <a:srcRect/>
          <a:stretch>
            <a:fillRect/>
          </a:stretch>
        </p:blipFill>
        <p:spPr bwMode="auto">
          <a:xfrm>
            <a:off x="4419600" y="1905000"/>
            <a:ext cx="4495800" cy="4495800"/>
          </a:xfrm>
          <a:prstGeom prst="rect">
            <a:avLst/>
          </a:prstGeom>
          <a:noFill/>
        </p:spPr>
      </p:pic>
      <p:sp>
        <p:nvSpPr>
          <p:cNvPr id="2" name="Title 1"/>
          <p:cNvSpPr>
            <a:spLocks noGrp="1"/>
          </p:cNvSpPr>
          <p:nvPr>
            <p:ph type="title"/>
          </p:nvPr>
        </p:nvSpPr>
        <p:spPr/>
        <p:txBody>
          <a:bodyPr>
            <a:normAutofit fontScale="90000"/>
          </a:bodyPr>
          <a:lstStyle/>
          <a:p>
            <a:r>
              <a:rPr lang="en-US" dirty="0" smtClean="0"/>
              <a:t>Join the Mailing List or </a:t>
            </a:r>
            <a:br>
              <a:rPr lang="en-US" dirty="0" smtClean="0"/>
            </a:br>
            <a:r>
              <a:rPr lang="en-US" dirty="0" smtClean="0"/>
              <a:t>Read the Mailing List Archives</a:t>
            </a:r>
            <a:endParaRPr lang="en-US" dirty="0"/>
          </a:p>
        </p:txBody>
      </p:sp>
      <p:sp>
        <p:nvSpPr>
          <p:cNvPr id="3" name="Content Placeholder 2"/>
          <p:cNvSpPr>
            <a:spLocks noGrp="1"/>
          </p:cNvSpPr>
          <p:nvPr>
            <p:ph idx="1"/>
          </p:nvPr>
        </p:nvSpPr>
        <p:spPr>
          <a:xfrm>
            <a:off x="457200" y="1600200"/>
            <a:ext cx="4343400" cy="4525963"/>
          </a:xfrm>
        </p:spPr>
        <p:txBody>
          <a:bodyPr>
            <a:normAutofit fontScale="55000" lnSpcReduction="20000"/>
          </a:bodyPr>
          <a:lstStyle/>
          <a:p>
            <a:endParaRPr lang="en-US" dirty="0" smtClean="0"/>
          </a:p>
          <a:p>
            <a:endParaRPr lang="en-US" dirty="0" smtClean="0"/>
          </a:p>
          <a:p>
            <a:endParaRPr lang="en-US" dirty="0" smtClean="0"/>
          </a:p>
          <a:p>
            <a:r>
              <a:rPr lang="en-US" dirty="0" smtClean="0"/>
              <a:t>This presentation is indented for reuse by educators </a:t>
            </a:r>
          </a:p>
          <a:p>
            <a:endParaRPr lang="en-US" dirty="0" smtClean="0"/>
          </a:p>
          <a:p>
            <a:r>
              <a:rPr lang="en-US" dirty="0" smtClean="0"/>
              <a:t>Please feel free to use this material while acknowledging the authors of slides you use.</a:t>
            </a:r>
          </a:p>
          <a:p>
            <a:endParaRPr lang="en-US" dirty="0" smtClean="0"/>
          </a:p>
          <a:p>
            <a:r>
              <a:rPr lang="en-US" dirty="0" smtClean="0"/>
              <a:t>Mailing list is powered by </a:t>
            </a:r>
            <a:r>
              <a:rPr lang="en-US" dirty="0" smtClean="0">
                <a:hlinkClick r:id="rId4"/>
              </a:rPr>
              <a:t>simtk.org</a:t>
            </a:r>
            <a:endParaRPr lang="en-US" dirty="0" smtClean="0"/>
          </a:p>
          <a:p>
            <a:endParaRPr lang="en-US" dirty="0" smtClean="0"/>
          </a:p>
          <a:p>
            <a:endParaRPr lang="en-US" dirty="0" smtClean="0"/>
          </a:p>
          <a:p>
            <a:endParaRPr lang="en-US" dirty="0" smtClean="0"/>
          </a:p>
          <a:p>
            <a:endParaRPr lang="en-US" dirty="0" smtClean="0"/>
          </a:p>
          <a:p>
            <a:r>
              <a:rPr lang="en-US" dirty="0" smtClean="0"/>
              <a:t>Thanks to Joy Ku and the </a:t>
            </a:r>
            <a:r>
              <a:rPr lang="en-US" dirty="0" err="1" smtClean="0"/>
              <a:t>SimTk</a:t>
            </a:r>
            <a:r>
              <a:rPr lang="en-US" dirty="0" smtClean="0"/>
              <a:t> team</a:t>
            </a:r>
          </a:p>
          <a:p>
            <a:endParaRPr lang="en-US" dirty="0" smtClean="0"/>
          </a:p>
          <a:p>
            <a:endParaRPr lang="en-US" dirty="0" smtClean="0"/>
          </a:p>
        </p:txBody>
      </p:sp>
      <p:pic>
        <p:nvPicPr>
          <p:cNvPr id="2050" name="Picture 2" descr="simTK">
            <a:hlinkClick r:id="rId4"/>
          </p:cNvPr>
          <p:cNvPicPr>
            <a:picLocks noChangeAspect="1" noChangeArrowheads="1"/>
          </p:cNvPicPr>
          <p:nvPr/>
        </p:nvPicPr>
        <p:blipFill>
          <a:blip r:embed="rId5" cstate="print"/>
          <a:srcRect/>
          <a:stretch>
            <a:fillRect/>
          </a:stretch>
        </p:blipFill>
        <p:spPr bwMode="auto">
          <a:xfrm>
            <a:off x="1524000" y="4495800"/>
            <a:ext cx="1581150" cy="1038225"/>
          </a:xfrm>
          <a:prstGeom prst="rect">
            <a:avLst/>
          </a:prstGeom>
          <a:noFill/>
        </p:spPr>
      </p:pic>
      <p:sp>
        <p:nvSpPr>
          <p:cNvPr id="6" name="TextBox 5"/>
          <p:cNvSpPr txBox="1"/>
          <p:nvPr/>
        </p:nvSpPr>
        <p:spPr>
          <a:xfrm>
            <a:off x="762000" y="1447800"/>
            <a:ext cx="8001000" cy="830997"/>
          </a:xfrm>
          <a:prstGeom prst="rect">
            <a:avLst/>
          </a:prstGeom>
          <a:noFill/>
        </p:spPr>
        <p:txBody>
          <a:bodyPr wrap="square" rtlCol="0">
            <a:spAutoFit/>
          </a:bodyPr>
          <a:lstStyle/>
          <a:p>
            <a:endParaRPr lang="en-US" sz="2400" dirty="0" smtClean="0"/>
          </a:p>
          <a:p>
            <a:pPr algn="ctr">
              <a:buNone/>
            </a:pPr>
            <a:r>
              <a:rPr lang="en-US" sz="2400" dirty="0" smtClean="0">
                <a:hlinkClick r:id="rId6"/>
              </a:rPr>
              <a:t>https://simtk.org/mailman/listinfo/popmodwkgrpimag-news</a:t>
            </a:r>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tretch/>
        </p:blipFill>
        <p:spPr>
          <a:xfrm>
            <a:off x="3962400" y="1444987"/>
            <a:ext cx="4953000" cy="2898413"/>
          </a:xfrm>
          <a:prstGeom prst="rect">
            <a:avLst/>
          </a:prstGeom>
          <a:ln>
            <a:noFill/>
          </a:ln>
        </p:spPr>
      </p:pic>
      <p:sp>
        <p:nvSpPr>
          <p:cNvPr id="2" name="Title 1"/>
          <p:cNvSpPr>
            <a:spLocks noGrp="1"/>
          </p:cNvSpPr>
          <p:nvPr>
            <p:ph type="title"/>
          </p:nvPr>
        </p:nvSpPr>
        <p:spPr/>
        <p:txBody>
          <a:bodyPr>
            <a:normAutofit/>
          </a:bodyPr>
          <a:lstStyle/>
          <a:p>
            <a:r>
              <a:rPr lang="en-US" dirty="0" smtClean="0"/>
              <a:t>Matching Algorithms</a:t>
            </a:r>
            <a:endParaRPr lang="en-US" dirty="0"/>
          </a:p>
        </p:txBody>
      </p:sp>
      <p:sp>
        <p:nvSpPr>
          <p:cNvPr id="3" name="Content Placeholder 2"/>
          <p:cNvSpPr>
            <a:spLocks noGrp="1"/>
          </p:cNvSpPr>
          <p:nvPr>
            <p:ph idx="1"/>
          </p:nvPr>
        </p:nvSpPr>
        <p:spPr/>
        <p:txBody>
          <a:bodyPr>
            <a:normAutofit fontScale="55000" lnSpcReduction="20000"/>
          </a:bodyPr>
          <a:lstStyle/>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r>
              <a:rPr lang="en-ZA" spc="-1" dirty="0" smtClean="0">
                <a:solidFill>
                  <a:srgbClr val="000000"/>
                </a:solidFill>
                <a:uFill>
                  <a:solidFill>
                    <a:srgbClr val="FFFFFF"/>
                  </a:solidFill>
                </a:uFill>
              </a:rPr>
              <a:t>Researching influence of </a:t>
            </a:r>
          </a:p>
          <a:p>
            <a:pPr marL="746125" lvl="1" indent="-346075">
              <a:buNone/>
            </a:pPr>
            <a:r>
              <a:rPr lang="en-ZA" spc="-1" dirty="0" smtClean="0">
                <a:solidFill>
                  <a:srgbClr val="000000"/>
                </a:solidFill>
                <a:uFill>
                  <a:solidFill>
                    <a:srgbClr val="FFFFFF"/>
                  </a:solidFill>
                </a:uFill>
              </a:rPr>
              <a:t>matching algorithms and </a:t>
            </a:r>
          </a:p>
          <a:p>
            <a:pPr marL="746125" lvl="1" indent="-346075">
              <a:buNone/>
            </a:pPr>
            <a:r>
              <a:rPr lang="en-ZA" spc="-1" dirty="0" smtClean="0">
                <a:solidFill>
                  <a:srgbClr val="000000"/>
                </a:solidFill>
                <a:uFill>
                  <a:solidFill>
                    <a:srgbClr val="FFFFFF"/>
                  </a:solidFill>
                </a:uFill>
              </a:rPr>
              <a:t>other design decisions on </a:t>
            </a:r>
          </a:p>
          <a:p>
            <a:pPr marL="746125" lvl="1" indent="-346075">
              <a:buNone/>
            </a:pPr>
            <a:r>
              <a:rPr lang="en-ZA" spc="-1" dirty="0" smtClean="0">
                <a:solidFill>
                  <a:srgbClr val="000000"/>
                </a:solidFill>
                <a:uFill>
                  <a:solidFill>
                    <a:srgbClr val="FFFFFF"/>
                  </a:solidFill>
                </a:uFill>
              </a:rPr>
              <a:t>epidemiological STI-models.</a:t>
            </a:r>
          </a:p>
          <a:p>
            <a:pPr marL="746125" lvl="1" indent="-346075">
              <a:buNone/>
            </a:pPr>
            <a:endParaRPr lang="en-ZA" spc="-1" dirty="0" smtClean="0">
              <a:solidFill>
                <a:srgbClr val="000000"/>
              </a:solidFill>
              <a:uFill>
                <a:solidFill>
                  <a:srgbClr val="FFFFFF"/>
                </a:solidFill>
              </a:uFill>
              <a:latin typeface="Arial"/>
            </a:endParaRPr>
          </a:p>
          <a:p>
            <a:pPr marL="346075" indent="-346075">
              <a:lnSpc>
                <a:spcPct val="100000"/>
              </a:lnSpc>
            </a:pPr>
            <a:r>
              <a:rPr lang="en-ZA" spc="-1" dirty="0" smtClean="0">
                <a:solidFill>
                  <a:srgbClr val="000000"/>
                </a:solidFill>
                <a:uFill>
                  <a:solidFill>
                    <a:srgbClr val="FFFFFF"/>
                  </a:solidFill>
                </a:uFill>
              </a:rPr>
              <a:t>Tested algorithms range from </a:t>
            </a:r>
          </a:p>
          <a:p>
            <a:pPr marL="746125" lvl="1" indent="-346075">
              <a:buNone/>
            </a:pPr>
            <a:r>
              <a:rPr lang="en-ZA" spc="-1" dirty="0" smtClean="0">
                <a:solidFill>
                  <a:srgbClr val="000000"/>
                </a:solidFill>
                <a:uFill>
                  <a:solidFill>
                    <a:srgbClr val="FFFFFF"/>
                  </a:solidFill>
                </a:uFill>
              </a:rPr>
              <a:t>random partner matching to </a:t>
            </a:r>
          </a:p>
          <a:p>
            <a:pPr marL="746125" lvl="1" indent="-346075">
              <a:buNone/>
            </a:pPr>
            <a:r>
              <a:rPr lang="en-ZA" spc="-1" dirty="0" smtClean="0">
                <a:solidFill>
                  <a:srgbClr val="000000"/>
                </a:solidFill>
                <a:uFill>
                  <a:solidFill>
                    <a:srgbClr val="FFFFFF"/>
                  </a:solidFill>
                </a:uFill>
              </a:rPr>
              <a:t>more sophisticated matching </a:t>
            </a:r>
          </a:p>
          <a:p>
            <a:pPr marL="746125" lvl="1" indent="-346075">
              <a:buNone/>
            </a:pPr>
            <a:r>
              <a:rPr lang="en-ZA" spc="-1" dirty="0" smtClean="0">
                <a:solidFill>
                  <a:srgbClr val="000000"/>
                </a:solidFill>
                <a:uFill>
                  <a:solidFill>
                    <a:srgbClr val="FFFFFF"/>
                  </a:solidFill>
                </a:uFill>
              </a:rPr>
              <a:t>algorithms that consider agent </a:t>
            </a:r>
          </a:p>
          <a:p>
            <a:pPr marL="746125" lvl="1" indent="-346075">
              <a:buNone/>
            </a:pPr>
            <a:r>
              <a:rPr lang="en-ZA" spc="-1" dirty="0" smtClean="0">
                <a:solidFill>
                  <a:srgbClr val="000000"/>
                </a:solidFill>
                <a:uFill>
                  <a:solidFill>
                    <a:srgbClr val="FFFFFF"/>
                  </a:solidFill>
                </a:uFill>
              </a:rPr>
              <a:t>Characteristics (e.g. Cluster Shuffle Partner </a:t>
            </a:r>
            <a:r>
              <a:rPr lang="en-ZA" spc="-1" dirty="0" err="1" smtClean="0">
                <a:solidFill>
                  <a:srgbClr val="000000"/>
                </a:solidFill>
                <a:uFill>
                  <a:solidFill>
                    <a:srgbClr val="FFFFFF"/>
                  </a:solidFill>
                </a:uFill>
              </a:rPr>
              <a:t>Matching;CSPM</a:t>
            </a:r>
            <a:r>
              <a:rPr lang="en-ZA" spc="-1" dirty="0" smtClean="0">
                <a:solidFill>
                  <a:srgbClr val="000000"/>
                </a:solidFill>
                <a:uFill>
                  <a:solidFill>
                    <a:srgbClr val="FFFFFF"/>
                  </a:solidFill>
                </a:uFill>
              </a:rPr>
              <a:t>).</a:t>
            </a:r>
            <a:endParaRPr lang="en-ZA" spc="-1" dirty="0" smtClean="0">
              <a:solidFill>
                <a:srgbClr val="000000"/>
              </a:solidFill>
              <a:uFill>
                <a:solidFill>
                  <a:srgbClr val="FFFFFF"/>
                </a:solidFill>
              </a:uFill>
              <a:latin typeface="Arial"/>
            </a:endParaRPr>
          </a:p>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r>
              <a:rPr lang="en-ZA" spc="-1" dirty="0" smtClean="0">
                <a:solidFill>
                  <a:srgbClr val="000000"/>
                </a:solidFill>
                <a:uFill>
                  <a:solidFill>
                    <a:srgbClr val="FFFFFF"/>
                  </a:solidFill>
                </a:uFill>
              </a:rPr>
              <a:t>Results show that in general CSPM has best trade-off between speed and quality matches.</a:t>
            </a:r>
          </a:p>
          <a:p>
            <a:pPr marL="346075" indent="-346075">
              <a:lnSpc>
                <a:spcPct val="100000"/>
              </a:lnSpc>
            </a:pPr>
            <a:endParaRPr lang="en-ZA" spc="-1" dirty="0" smtClean="0">
              <a:solidFill>
                <a:srgbClr val="000000"/>
              </a:solidFill>
              <a:uFill>
                <a:solidFill>
                  <a:srgbClr val="FFFFFF"/>
                </a:solidFill>
              </a:uFill>
              <a:latin typeface="Arial"/>
            </a:endParaRPr>
          </a:p>
          <a:p>
            <a:pPr marL="346075" indent="-346075">
              <a:lnSpc>
                <a:spcPct val="100000"/>
              </a:lnSpc>
            </a:pPr>
            <a:r>
              <a:rPr lang="en-ZA" spc="-1" dirty="0" smtClean="0">
                <a:solidFill>
                  <a:srgbClr val="000000"/>
                </a:solidFill>
                <a:uFill>
                  <a:solidFill>
                    <a:srgbClr val="FFFFFF"/>
                  </a:solidFill>
                </a:uFill>
              </a:rPr>
              <a:t>Different matching algorithms, population sizes and </a:t>
            </a:r>
            <a:r>
              <a:rPr lang="en-ZA" spc="-1" dirty="0" err="1" smtClean="0">
                <a:solidFill>
                  <a:srgbClr val="000000"/>
                </a:solidFill>
                <a:uFill>
                  <a:solidFill>
                    <a:srgbClr val="FFFFFF"/>
                  </a:solidFill>
                </a:uFill>
              </a:rPr>
              <a:t>behavior</a:t>
            </a:r>
            <a:r>
              <a:rPr lang="en-ZA" spc="-1" dirty="0" smtClean="0">
                <a:solidFill>
                  <a:srgbClr val="000000"/>
                </a:solidFill>
                <a:uFill>
                  <a:solidFill>
                    <a:srgbClr val="FFFFFF"/>
                  </a:solidFill>
                </a:uFill>
              </a:rPr>
              <a:t> rules – ceteris paribus – imply differences in prevalence estimates. </a:t>
            </a:r>
            <a:endParaRPr lang="en-ZA" spc="-1" dirty="0" smtClean="0">
              <a:solidFill>
                <a:srgbClr val="000000"/>
              </a:solidFill>
              <a:uFill>
                <a:solidFill>
                  <a:srgbClr val="FFFFFF"/>
                </a:solidFill>
              </a:uFill>
              <a:latin typeface="Arial"/>
            </a:endParaRPr>
          </a:p>
          <a:p>
            <a:pPr>
              <a:lnSpc>
                <a:spcPct val="100000"/>
              </a:lnSpc>
            </a:pPr>
            <a:endParaRPr lang="en-ZA" spc="-1" dirty="0" smtClean="0">
              <a:solidFill>
                <a:srgbClr val="000000"/>
              </a:solidFill>
              <a:uFill>
                <a:solidFill>
                  <a:srgbClr val="FFFFFF"/>
                </a:solidFill>
              </a:uFill>
              <a:latin typeface="Arial"/>
            </a:endParaRPr>
          </a:p>
          <a:p>
            <a:pPr>
              <a:lnSpc>
                <a:spcPct val="100000"/>
              </a:lnSpc>
            </a:pPr>
            <a:endParaRPr lang="de-DE" spc="-1" dirty="0" smtClean="0">
              <a:solidFill>
                <a:srgbClr val="000000"/>
              </a:solidFill>
              <a:uFill>
                <a:solidFill>
                  <a:srgbClr val="FFFFFF"/>
                </a:solidFill>
              </a:uFill>
            </a:endParaRPr>
          </a:p>
          <a:p>
            <a:endParaRPr lang="en-US" dirty="0"/>
          </a:p>
        </p:txBody>
      </p:sp>
      <p:sp>
        <p:nvSpPr>
          <p:cNvPr id="4" name="TextBox 3"/>
          <p:cNvSpPr txBox="1"/>
          <p:nvPr/>
        </p:nvSpPr>
        <p:spPr>
          <a:xfrm>
            <a:off x="533400" y="1143000"/>
            <a:ext cx="7848600" cy="830997"/>
          </a:xfrm>
          <a:prstGeom prst="rect">
            <a:avLst/>
          </a:prstGeom>
          <a:noFill/>
        </p:spPr>
        <p:txBody>
          <a:bodyPr wrap="square" rtlCol="0">
            <a:spAutoFit/>
          </a:bodyPr>
          <a:lstStyle/>
          <a:p>
            <a:pPr algn="ctr">
              <a:buNone/>
            </a:pPr>
            <a:r>
              <a:rPr lang="en-US" sz="2400" b="1" i="1" dirty="0" smtClean="0">
                <a:solidFill>
                  <a:srgbClr val="0000FF"/>
                </a:solidFill>
              </a:rPr>
              <a:t>Nathan Geffen, University of Cape Town, South Africa</a:t>
            </a:r>
          </a:p>
          <a:p>
            <a:pPr>
              <a:buNone/>
            </a:pPr>
            <a:endParaRPr lang="en-US" sz="2400" b="1" i="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a:spLocks noGrp="1"/>
          </p:cNvSpPr>
          <p:nvPr>
            <p:ph type="title"/>
          </p:nvPr>
        </p:nvSpPr>
        <p:spPr>
          <a:prstGeom prst="rect">
            <a:avLst/>
          </a:prstGeom>
        </p:spPr>
        <p:txBody>
          <a:bodyPr>
            <a:normAutofit fontScale="90000"/>
          </a:bodyPr>
          <a:lstStyle>
            <a:lvl1pPr algn="l" defTabSz="740663">
              <a:defRPr sz="3564"/>
            </a:lvl1pPr>
          </a:lstStyle>
          <a:p>
            <a:r>
              <a:rPr dirty="0"/>
              <a:t>Bayesian Modeling for Epidemiology and </a:t>
            </a:r>
            <a:r>
              <a:rPr dirty="0" smtClean="0"/>
              <a:t>Evidence-</a:t>
            </a:r>
            <a:r>
              <a:rPr lang="en-US" dirty="0" smtClean="0"/>
              <a:t>B</a:t>
            </a:r>
            <a:r>
              <a:rPr dirty="0" smtClean="0"/>
              <a:t>ased </a:t>
            </a:r>
            <a:r>
              <a:rPr dirty="0"/>
              <a:t>Medicine</a:t>
            </a:r>
          </a:p>
        </p:txBody>
      </p:sp>
      <p:sp>
        <p:nvSpPr>
          <p:cNvPr id="114" name="Content Placeholder 2"/>
          <p:cNvSpPr>
            <a:spLocks noGrp="1"/>
          </p:cNvSpPr>
          <p:nvPr>
            <p:ph type="body" idx="1"/>
          </p:nvPr>
        </p:nvSpPr>
        <p:spPr>
          <a:xfrm>
            <a:off x="300802" y="2290508"/>
            <a:ext cx="8714973" cy="4078342"/>
          </a:xfrm>
          <a:prstGeom prst="rect">
            <a:avLst/>
          </a:prstGeom>
        </p:spPr>
        <p:txBody>
          <a:bodyPr>
            <a:normAutofit fontScale="62500" lnSpcReduction="20000"/>
          </a:bodyPr>
          <a:lstStyle/>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457200" indent="-393700" defTabSz="832104">
              <a:lnSpc>
                <a:spcPct val="90000"/>
              </a:lnSpc>
              <a:spcBef>
                <a:spcPts val="600"/>
              </a:spcBef>
              <a:defRPr sz="2912"/>
            </a:pPr>
            <a:r>
              <a:rPr dirty="0" smtClean="0"/>
              <a:t>Bayesian </a:t>
            </a:r>
            <a:r>
              <a:rPr dirty="0"/>
              <a:t>methods applied to </a:t>
            </a:r>
            <a:r>
              <a:rPr dirty="0" smtClean="0"/>
              <a:t>aid </a:t>
            </a:r>
            <a:r>
              <a:rPr dirty="0"/>
              <a:t>epidemiological </a:t>
            </a:r>
            <a:r>
              <a:rPr dirty="0" smtClean="0"/>
              <a:t>decision</a:t>
            </a:r>
            <a:r>
              <a:rPr lang="en-US" dirty="0" smtClean="0"/>
              <a:t> </a:t>
            </a:r>
            <a:r>
              <a:rPr dirty="0" smtClean="0"/>
              <a:t>making </a:t>
            </a:r>
            <a:r>
              <a:rPr dirty="0"/>
              <a:t>under uncertainty</a:t>
            </a:r>
          </a:p>
          <a:p>
            <a:pPr marL="457200" indent="-393700" defTabSz="832104">
              <a:lnSpc>
                <a:spcPct val="90000"/>
              </a:lnSpc>
              <a:spcBef>
                <a:spcPts val="600"/>
              </a:spcBef>
              <a:defRPr sz="2912"/>
            </a:pPr>
            <a:endParaRPr lang="en-US" dirty="0" smtClean="0"/>
          </a:p>
          <a:p>
            <a:pPr marL="457200" indent="-393700" defTabSz="832104">
              <a:lnSpc>
                <a:spcPct val="90000"/>
              </a:lnSpc>
              <a:spcBef>
                <a:spcPts val="600"/>
              </a:spcBef>
              <a:defRPr sz="2912"/>
            </a:pPr>
            <a:r>
              <a:rPr dirty="0" smtClean="0"/>
              <a:t>Hierarchical </a:t>
            </a:r>
            <a:r>
              <a:rPr dirty="0"/>
              <a:t>models for meta-analytic models of comparative effectiveness research</a:t>
            </a:r>
          </a:p>
          <a:p>
            <a:pPr marL="457200" indent="-393700" defTabSz="832104">
              <a:lnSpc>
                <a:spcPct val="90000"/>
              </a:lnSpc>
              <a:spcBef>
                <a:spcPts val="600"/>
              </a:spcBef>
              <a:defRPr sz="2912"/>
            </a:pPr>
            <a:endParaRPr dirty="0"/>
          </a:p>
          <a:p>
            <a:pPr marL="457200" indent="-393700" defTabSz="832104">
              <a:lnSpc>
                <a:spcPct val="90000"/>
              </a:lnSpc>
              <a:spcBef>
                <a:spcPts val="600"/>
              </a:spcBef>
              <a:defRPr sz="2912"/>
            </a:pPr>
            <a:r>
              <a:rPr dirty="0"/>
              <a:t>Development of Python tools for Bayesian analysis (PyMC3)</a:t>
            </a:r>
          </a:p>
        </p:txBody>
      </p:sp>
      <p:pic>
        <p:nvPicPr>
          <p:cNvPr id="115" name="04CD2F4C-1A2F-4AA8-9DD9-778093569D7B-L0-001.jpeg" descr="04CD2F4C-1A2F-4AA8-9DD9-778093569D7B-L0-001.jpeg"/>
          <p:cNvPicPr>
            <a:picLocks noChangeAspect="1"/>
          </p:cNvPicPr>
          <p:nvPr/>
        </p:nvPicPr>
        <p:blipFill>
          <a:blip r:embed="rId3" cstate="print">
            <a:extLst/>
          </a:blip>
          <a:stretch>
            <a:fillRect/>
          </a:stretch>
        </p:blipFill>
        <p:spPr>
          <a:xfrm>
            <a:off x="2118753" y="1447800"/>
            <a:ext cx="6872847" cy="3429000"/>
          </a:xfrm>
          <a:prstGeom prst="rect">
            <a:avLst/>
          </a:prstGeom>
          <a:ln w="12700">
            <a:miter lim="400000"/>
          </a:ln>
        </p:spPr>
      </p:pic>
      <p:sp>
        <p:nvSpPr>
          <p:cNvPr id="116" name="Comparison of models for Ebola outbreak dynamics…"/>
          <p:cNvSpPr/>
          <p:nvPr/>
        </p:nvSpPr>
        <p:spPr>
          <a:xfrm>
            <a:off x="304800" y="3124200"/>
            <a:ext cx="20574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200"/>
            </a:pPr>
            <a:r>
              <a:rPr dirty="0"/>
              <a:t>Comparison of models for Ebola </a:t>
            </a:r>
            <a:r>
              <a:rPr lang="en-US" dirty="0" smtClean="0"/>
              <a:t> </a:t>
            </a:r>
            <a:r>
              <a:rPr dirty="0" err="1" smtClean="0"/>
              <a:t>utbreak</a:t>
            </a:r>
            <a:r>
              <a:rPr dirty="0" smtClean="0"/>
              <a:t> </a:t>
            </a:r>
            <a:r>
              <a:rPr dirty="0"/>
              <a:t>dynamics </a:t>
            </a:r>
          </a:p>
          <a:p>
            <a:pPr>
              <a:defRPr sz="1200"/>
            </a:pPr>
            <a:r>
              <a:rPr dirty="0"/>
              <a:t>(Li et al. 2017, PNAS)</a:t>
            </a:r>
          </a:p>
        </p:txBody>
      </p:sp>
      <p:sp>
        <p:nvSpPr>
          <p:cNvPr id="117" name="Christopher J. Fonnesbeck…"/>
          <p:cNvSpPr/>
          <p:nvPr/>
        </p:nvSpPr>
        <p:spPr>
          <a:xfrm>
            <a:off x="419897" y="1459442"/>
            <a:ext cx="2636617" cy="92333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i="1" dirty="0">
                <a:solidFill>
                  <a:srgbClr val="0000FF"/>
                </a:solidFill>
              </a:rPr>
              <a:t>Christopher J. </a:t>
            </a:r>
            <a:r>
              <a:rPr b="1" i="1" dirty="0" err="1" smtClean="0">
                <a:solidFill>
                  <a:srgbClr val="0000FF"/>
                </a:solidFill>
              </a:rPr>
              <a:t>Fonnesbeck</a:t>
            </a:r>
            <a:r>
              <a:rPr lang="en-US" b="1" i="1" dirty="0" smtClean="0">
                <a:solidFill>
                  <a:srgbClr val="0000FF"/>
                </a:solidFill>
              </a:rPr>
              <a:t>,</a:t>
            </a:r>
            <a:endParaRPr b="1" i="1" dirty="0">
              <a:solidFill>
                <a:srgbClr val="0000FF"/>
              </a:solidFill>
            </a:endParaRPr>
          </a:p>
          <a:p>
            <a:r>
              <a:rPr b="1" i="1" dirty="0">
                <a:solidFill>
                  <a:srgbClr val="0000FF"/>
                </a:solidFill>
              </a:rPr>
              <a:t>Vanderbilt University </a:t>
            </a:r>
            <a:endParaRPr lang="en-US" b="1" i="1" dirty="0" smtClean="0">
              <a:solidFill>
                <a:srgbClr val="0000FF"/>
              </a:solidFill>
            </a:endParaRPr>
          </a:p>
          <a:p>
            <a:r>
              <a:rPr b="1" i="1" dirty="0" smtClean="0">
                <a:solidFill>
                  <a:srgbClr val="0000FF"/>
                </a:solidFill>
              </a:rPr>
              <a:t>Medical </a:t>
            </a:r>
            <a:r>
              <a:rPr b="1" i="1" dirty="0">
                <a:solidFill>
                  <a:srgbClr val="0000FF"/>
                </a:solidFill>
              </a:rPr>
              <a:t>Center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Laboratory for Epidemic Modeling and Analysis</a:t>
            </a:r>
          </a:p>
        </p:txBody>
      </p:sp>
      <p:sp>
        <p:nvSpPr>
          <p:cNvPr id="3" name="Content Placeholder 2"/>
          <p:cNvSpPr>
            <a:spLocks noGrp="1"/>
          </p:cNvSpPr>
          <p:nvPr>
            <p:ph idx="1"/>
          </p:nvPr>
        </p:nvSpPr>
        <p:spPr>
          <a:xfrm>
            <a:off x="457200" y="1932832"/>
            <a:ext cx="8229600" cy="4525963"/>
          </a:xfrm>
        </p:spPr>
        <p:txBody>
          <a:bodyPr>
            <a:normAutofit/>
          </a:bodyPr>
          <a:lstStyle/>
          <a:p>
            <a:endParaRPr lang="en-US" dirty="0" smtClean="0"/>
          </a:p>
          <a:p>
            <a:endParaRPr lang="en-US" dirty="0" smtClean="0"/>
          </a:p>
          <a:p>
            <a:endParaRPr lang="en-US" dirty="0" smtClean="0"/>
          </a:p>
          <a:p>
            <a:endParaRPr lang="en-US" dirty="0" smtClean="0"/>
          </a:p>
          <a:p>
            <a:pPr lvl="1"/>
            <a:endParaRPr lang="en-US" dirty="0" smtClean="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9" y="3936480"/>
            <a:ext cx="2520280" cy="1728192"/>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57238" y="3648448"/>
            <a:ext cx="2298738" cy="1948540"/>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96724" y="1789315"/>
            <a:ext cx="1995556" cy="1715117"/>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79712" y="1776241"/>
            <a:ext cx="2643628" cy="1321814"/>
          </a:xfrm>
          <a:prstGeom prst="rect">
            <a:avLst/>
          </a:prstGeom>
        </p:spPr>
      </p:pic>
      <p:sp>
        <p:nvSpPr>
          <p:cNvPr id="8" name="TextBox 7"/>
          <p:cNvSpPr txBox="1"/>
          <p:nvPr/>
        </p:nvSpPr>
        <p:spPr>
          <a:xfrm>
            <a:off x="2144396" y="3063092"/>
            <a:ext cx="2571620" cy="400110"/>
          </a:xfrm>
          <a:prstGeom prst="rect">
            <a:avLst/>
          </a:prstGeom>
          <a:noFill/>
        </p:spPr>
        <p:txBody>
          <a:bodyPr wrap="square" rtlCol="0">
            <a:spAutoFit/>
          </a:bodyPr>
          <a:lstStyle/>
          <a:p>
            <a:r>
              <a:rPr lang="en-US" sz="2000" dirty="0" smtClean="0"/>
              <a:t>Infectious Diseases </a:t>
            </a:r>
            <a:endParaRPr lang="en-US" sz="2000" dirty="0"/>
          </a:p>
        </p:txBody>
      </p:sp>
      <p:sp>
        <p:nvSpPr>
          <p:cNvPr id="9" name="TextBox 8"/>
          <p:cNvSpPr txBox="1"/>
          <p:nvPr/>
        </p:nvSpPr>
        <p:spPr>
          <a:xfrm>
            <a:off x="2267744" y="5520656"/>
            <a:ext cx="2016224" cy="400110"/>
          </a:xfrm>
          <a:prstGeom prst="rect">
            <a:avLst/>
          </a:prstGeom>
          <a:noFill/>
        </p:spPr>
        <p:txBody>
          <a:bodyPr wrap="square" rtlCol="0">
            <a:spAutoFit/>
          </a:bodyPr>
          <a:lstStyle/>
          <a:p>
            <a:r>
              <a:rPr lang="en-US" sz="2000" dirty="0" smtClean="0"/>
              <a:t>Viral Marketing </a:t>
            </a:r>
            <a:endParaRPr lang="en-US" sz="2000" dirty="0"/>
          </a:p>
        </p:txBody>
      </p:sp>
      <p:sp>
        <p:nvSpPr>
          <p:cNvPr id="10" name="TextBox 9"/>
          <p:cNvSpPr txBox="1"/>
          <p:nvPr/>
        </p:nvSpPr>
        <p:spPr>
          <a:xfrm>
            <a:off x="5168732" y="3432424"/>
            <a:ext cx="2571620" cy="400110"/>
          </a:xfrm>
          <a:prstGeom prst="rect">
            <a:avLst/>
          </a:prstGeom>
          <a:noFill/>
        </p:spPr>
        <p:txBody>
          <a:bodyPr wrap="square" rtlCol="0">
            <a:spAutoFit/>
          </a:bodyPr>
          <a:lstStyle/>
          <a:p>
            <a:r>
              <a:rPr lang="en-US" sz="2000" dirty="0" smtClean="0"/>
              <a:t>Social contagion </a:t>
            </a:r>
            <a:endParaRPr lang="en-US" sz="2000" dirty="0"/>
          </a:p>
        </p:txBody>
      </p:sp>
      <p:sp>
        <p:nvSpPr>
          <p:cNvPr id="11" name="TextBox 10"/>
          <p:cNvSpPr txBox="1"/>
          <p:nvPr/>
        </p:nvSpPr>
        <p:spPr>
          <a:xfrm>
            <a:off x="5148064" y="5592664"/>
            <a:ext cx="1800200" cy="400110"/>
          </a:xfrm>
          <a:prstGeom prst="rect">
            <a:avLst/>
          </a:prstGeom>
          <a:noFill/>
        </p:spPr>
        <p:txBody>
          <a:bodyPr wrap="square" rtlCol="0">
            <a:spAutoFit/>
          </a:bodyPr>
          <a:lstStyle/>
          <a:p>
            <a:r>
              <a:rPr lang="en-US" sz="2000" dirty="0" smtClean="0"/>
              <a:t>Cyber Security </a:t>
            </a:r>
            <a:endParaRPr lang="en-US" sz="2000" dirty="0"/>
          </a:p>
        </p:txBody>
      </p:sp>
      <p:sp>
        <p:nvSpPr>
          <p:cNvPr id="12" name="TextBox 11"/>
          <p:cNvSpPr txBox="1"/>
          <p:nvPr/>
        </p:nvSpPr>
        <p:spPr>
          <a:xfrm>
            <a:off x="395536" y="1704232"/>
            <a:ext cx="1872208" cy="1477328"/>
          </a:xfrm>
          <a:prstGeom prst="rect">
            <a:avLst/>
          </a:prstGeom>
          <a:noFill/>
        </p:spPr>
        <p:txBody>
          <a:bodyPr wrap="square" rtlCol="0">
            <a:spAutoFit/>
          </a:bodyPr>
          <a:lstStyle/>
          <a:p>
            <a:r>
              <a:rPr lang="en-US" b="1" dirty="0" smtClean="0"/>
              <a:t>Examples</a:t>
            </a:r>
          </a:p>
          <a:p>
            <a:pPr marL="285750" indent="-285750">
              <a:buFont typeface="Arial" panose="020B0604020202020204" pitchFamily="34" charset="0"/>
              <a:buChar char="•"/>
            </a:pPr>
            <a:r>
              <a:rPr lang="en-US" dirty="0" smtClean="0"/>
              <a:t>Optimizing age-specific vaccination strategy  </a:t>
            </a:r>
            <a:endParaRPr lang="en-US" dirty="0"/>
          </a:p>
        </p:txBody>
      </p:sp>
      <p:sp>
        <p:nvSpPr>
          <p:cNvPr id="13" name="TextBox 12"/>
          <p:cNvSpPr txBox="1"/>
          <p:nvPr/>
        </p:nvSpPr>
        <p:spPr>
          <a:xfrm>
            <a:off x="7164288" y="4259352"/>
            <a:ext cx="187220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Exploring user behavior for malware detection </a:t>
            </a:r>
            <a:endParaRPr lang="en-US" dirty="0"/>
          </a:p>
        </p:txBody>
      </p:sp>
      <p:sp>
        <p:nvSpPr>
          <p:cNvPr id="14" name="TextBox 13"/>
          <p:cNvSpPr txBox="1"/>
          <p:nvPr/>
        </p:nvSpPr>
        <p:spPr>
          <a:xfrm>
            <a:off x="251520" y="6107668"/>
            <a:ext cx="8416552" cy="369332"/>
          </a:xfrm>
          <a:prstGeom prst="rect">
            <a:avLst/>
          </a:prstGeom>
          <a:noFill/>
        </p:spPr>
        <p:txBody>
          <a:bodyPr wrap="square" rtlCol="0">
            <a:spAutoFit/>
          </a:bodyPr>
          <a:lstStyle/>
          <a:p>
            <a:r>
              <a:rPr lang="en-US" dirty="0" smtClean="0"/>
              <a:t>Laboratory for Epidemic </a:t>
            </a:r>
            <a:r>
              <a:rPr lang="en-US" dirty="0"/>
              <a:t>M</a:t>
            </a:r>
            <a:r>
              <a:rPr lang="en-US" dirty="0" smtClean="0"/>
              <a:t>odeling and Analysis, </a:t>
            </a:r>
            <a:r>
              <a:rPr lang="en-US" dirty="0" smtClean="0">
                <a:hlinkClick r:id="rId7"/>
              </a:rPr>
              <a:t>http://dt-ma.com/research/</a:t>
            </a:r>
            <a:endParaRPr lang="en-US" dirty="0" smtClean="0"/>
          </a:p>
        </p:txBody>
      </p:sp>
      <p:sp>
        <p:nvSpPr>
          <p:cNvPr id="15" name="TextBox 14"/>
          <p:cNvSpPr txBox="1"/>
          <p:nvPr/>
        </p:nvSpPr>
        <p:spPr>
          <a:xfrm>
            <a:off x="395536" y="4224512"/>
            <a:ext cx="166170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Identifying super-spreaders of a product </a:t>
            </a:r>
            <a:endParaRPr lang="en-US" dirty="0"/>
          </a:p>
        </p:txBody>
      </p:sp>
      <p:sp>
        <p:nvSpPr>
          <p:cNvPr id="16" name="TextBox 15"/>
          <p:cNvSpPr txBox="1"/>
          <p:nvPr/>
        </p:nvSpPr>
        <p:spPr>
          <a:xfrm>
            <a:off x="7092280" y="1704232"/>
            <a:ext cx="2016224" cy="2031325"/>
          </a:xfrm>
          <a:prstGeom prst="rect">
            <a:avLst/>
          </a:prstGeom>
          <a:noFill/>
        </p:spPr>
        <p:txBody>
          <a:bodyPr wrap="square" rtlCol="0">
            <a:spAutoFit/>
          </a:bodyPr>
          <a:lstStyle/>
          <a:p>
            <a:r>
              <a:rPr lang="en-US" b="1" dirty="0" smtClean="0"/>
              <a:t>Examples</a:t>
            </a:r>
          </a:p>
          <a:p>
            <a:pPr marL="285750" indent="-285750">
              <a:buFont typeface="Arial" panose="020B0604020202020204" pitchFamily="34" charset="0"/>
              <a:buChar char="•"/>
            </a:pPr>
            <a:r>
              <a:rPr lang="en-US" dirty="0" smtClean="0"/>
              <a:t>Modeling the externalities of intervention programs against smoking</a:t>
            </a:r>
          </a:p>
          <a:p>
            <a:pPr marL="285750" indent="-285750">
              <a:buFont typeface="Arial" panose="020B0604020202020204" pitchFamily="34" charset="0"/>
              <a:buChar char="•"/>
            </a:pPr>
            <a:endParaRPr lang="en-US" b="1" dirty="0"/>
          </a:p>
        </p:txBody>
      </p:sp>
      <p:sp>
        <p:nvSpPr>
          <p:cNvPr id="19" name="Rectangle 18"/>
          <p:cNvSpPr/>
          <p:nvPr/>
        </p:nvSpPr>
        <p:spPr>
          <a:xfrm>
            <a:off x="0" y="1138535"/>
            <a:ext cx="9144000" cy="461665"/>
          </a:xfrm>
          <a:prstGeom prst="rect">
            <a:avLst/>
          </a:prstGeom>
        </p:spPr>
        <p:txBody>
          <a:bodyPr wrap="square">
            <a:spAutoFit/>
          </a:bodyPr>
          <a:lstStyle/>
          <a:p>
            <a:pPr algn="ctr"/>
            <a:r>
              <a:rPr lang="en-US" sz="2400" b="1" i="1" dirty="0" smtClean="0">
                <a:solidFill>
                  <a:srgbClr val="0000FF"/>
                </a:solidFill>
              </a:rPr>
              <a:t>Dan </a:t>
            </a:r>
            <a:r>
              <a:rPr lang="en-US" sz="2400" b="1" i="1" dirty="0" err="1" smtClean="0">
                <a:solidFill>
                  <a:srgbClr val="0000FF"/>
                </a:solidFill>
              </a:rPr>
              <a:t>Yamin</a:t>
            </a:r>
            <a:r>
              <a:rPr lang="en-US" sz="2400" b="1" i="1" dirty="0" smtClean="0">
                <a:solidFill>
                  <a:srgbClr val="0000FF"/>
                </a:solidFill>
              </a:rPr>
              <a:t>, Tel Aviv University, Israel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4"/>
          <p:cNvGrpSpPr>
            <a:grpSpLocks/>
          </p:cNvGrpSpPr>
          <p:nvPr/>
        </p:nvGrpSpPr>
        <p:grpSpPr bwMode="auto">
          <a:xfrm>
            <a:off x="228599" y="230387"/>
            <a:ext cx="8915401" cy="699845"/>
            <a:chOff x="3182407" y="-438361"/>
            <a:chExt cx="9572326" cy="809626"/>
          </a:xfrm>
        </p:grpSpPr>
        <p:pic>
          <p:nvPicPr>
            <p:cNvPr id="10" name="Picture 23" descr="http://www.public-health.hhu.de/fileadmin/images/uni_duesseldorf_log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35483" y="-438361"/>
              <a:ext cx="1619250" cy="809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l="6592" t="22446" r="7895" b="25160"/>
            <a:stretch>
              <a:fillRect/>
            </a:stretch>
          </p:blipFill>
          <p:spPr bwMode="auto">
            <a:xfrm>
              <a:off x="3182407" y="-297019"/>
              <a:ext cx="1090671" cy="668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p:txBody>
          <a:bodyPr>
            <a:normAutofit fontScale="90000"/>
          </a:bodyPr>
          <a:lstStyle/>
          <a:p>
            <a:r>
              <a:rPr lang="en-US" altLang="de-DE" dirty="0" smtClean="0"/>
              <a:t>German-Specific Model </a:t>
            </a:r>
            <a:br>
              <a:rPr lang="en-US" altLang="de-DE" dirty="0" smtClean="0"/>
            </a:br>
            <a:r>
              <a:rPr lang="en-US" altLang="de-DE" dirty="0" smtClean="0"/>
              <a:t>of Type 2 Diabetes</a:t>
            </a:r>
            <a:endParaRPr lang="en-US" dirty="0"/>
          </a:p>
        </p:txBody>
      </p:sp>
      <p:sp>
        <p:nvSpPr>
          <p:cNvPr id="3" name="Content Placeholder 2"/>
          <p:cNvSpPr>
            <a:spLocks noGrp="1"/>
          </p:cNvSpPr>
          <p:nvPr>
            <p:ph idx="1"/>
          </p:nvPr>
        </p:nvSpPr>
        <p:spPr>
          <a:xfrm>
            <a:off x="457200" y="1831221"/>
            <a:ext cx="8229600" cy="429494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11" name="Rectangle 10"/>
          <p:cNvSpPr/>
          <p:nvPr/>
        </p:nvSpPr>
        <p:spPr>
          <a:xfrm>
            <a:off x="0" y="1405697"/>
            <a:ext cx="9144000" cy="461665"/>
          </a:xfrm>
          <a:prstGeom prst="rect">
            <a:avLst/>
          </a:prstGeom>
        </p:spPr>
        <p:txBody>
          <a:bodyPr wrap="square">
            <a:spAutoFit/>
          </a:bodyPr>
          <a:lstStyle/>
          <a:p>
            <a:pPr algn="ctr"/>
            <a:r>
              <a:rPr lang="en-US" sz="2400" b="1" i="1" dirty="0">
                <a:solidFill>
                  <a:srgbClr val="0000FF"/>
                </a:solidFill>
              </a:rPr>
              <a:t>Katherine </a:t>
            </a:r>
            <a:r>
              <a:rPr lang="en-US" sz="2400" b="1" i="1" dirty="0" err="1" smtClean="0">
                <a:solidFill>
                  <a:srgbClr val="0000FF"/>
                </a:solidFill>
              </a:rPr>
              <a:t>Ogurtsova</a:t>
            </a:r>
            <a:r>
              <a:rPr lang="en-US" sz="2400" b="1" i="1" dirty="0" smtClean="0">
                <a:solidFill>
                  <a:srgbClr val="0000FF"/>
                </a:solidFill>
              </a:rPr>
              <a:t>, German </a:t>
            </a:r>
            <a:r>
              <a:rPr lang="en-US" sz="2400" b="1" i="1" dirty="0">
                <a:solidFill>
                  <a:srgbClr val="0000FF"/>
                </a:solidFill>
              </a:rPr>
              <a:t>Diabetes Center, </a:t>
            </a:r>
            <a:r>
              <a:rPr lang="en-US" sz="2400" b="1" i="1" dirty="0" smtClean="0">
                <a:solidFill>
                  <a:srgbClr val="0000FF"/>
                </a:solidFill>
              </a:rPr>
              <a:t>Düsseldorf, Germany</a:t>
            </a:r>
            <a:endParaRPr lang="en-US" sz="2400" dirty="0">
              <a:solidFill>
                <a:srgbClr val="0000FF"/>
              </a:solidFill>
            </a:endParaRPr>
          </a:p>
        </p:txBody>
      </p:sp>
      <p:pic>
        <p:nvPicPr>
          <p:cNvPr id="12" name="Picture 11"/>
          <p:cNvPicPr>
            <a:picLocks noChangeAspect="1"/>
          </p:cNvPicPr>
          <p:nvPr/>
        </p:nvPicPr>
        <p:blipFill>
          <a:blip r:embed="rId5" cstate="print"/>
          <a:stretch>
            <a:fillRect/>
          </a:stretch>
        </p:blipFill>
        <p:spPr>
          <a:xfrm>
            <a:off x="3976951" y="1870722"/>
            <a:ext cx="4709849" cy="4364718"/>
          </a:xfrm>
          <a:prstGeom prst="rect">
            <a:avLst/>
          </a:prstGeom>
        </p:spPr>
      </p:pic>
      <p:sp>
        <p:nvSpPr>
          <p:cNvPr id="4" name="Rectangle 3"/>
          <p:cNvSpPr/>
          <p:nvPr/>
        </p:nvSpPr>
        <p:spPr>
          <a:xfrm>
            <a:off x="456304" y="1859012"/>
            <a:ext cx="3658496" cy="1477328"/>
          </a:xfrm>
          <a:prstGeom prst="rect">
            <a:avLst/>
          </a:prstGeom>
        </p:spPr>
        <p:txBody>
          <a:bodyPr wrap="square">
            <a:spAutoFit/>
          </a:bodyPr>
          <a:lstStyle/>
          <a:p>
            <a:r>
              <a:rPr lang="en-US" altLang="de-DE" dirty="0" smtClean="0">
                <a:solidFill>
                  <a:srgbClr val="FF0000"/>
                </a:solidFill>
              </a:rPr>
              <a:t>German-specific</a:t>
            </a:r>
            <a:r>
              <a:rPr lang="en-US" altLang="de-DE" dirty="0" smtClean="0"/>
              <a:t> </a:t>
            </a:r>
            <a:r>
              <a:rPr lang="en-US" altLang="de-DE" dirty="0"/>
              <a:t>diabetes model to  evaluate </a:t>
            </a:r>
            <a:r>
              <a:rPr lang="en-US" altLang="de-DE" dirty="0">
                <a:solidFill>
                  <a:srgbClr val="FF0000"/>
                </a:solidFill>
              </a:rPr>
              <a:t>clinical- and cost-effectiveness</a:t>
            </a:r>
            <a:r>
              <a:rPr lang="en-US" altLang="de-DE" dirty="0"/>
              <a:t> of diabetes prevention programs </a:t>
            </a:r>
            <a:r>
              <a:rPr lang="en-US" altLang="de-DE" dirty="0" smtClean="0"/>
              <a:t>in </a:t>
            </a:r>
            <a:r>
              <a:rPr lang="en-US" altLang="de-DE" dirty="0"/>
              <a:t>the life-long prospective and under everyday life conditions</a:t>
            </a:r>
            <a:r>
              <a:rPr lang="en-US" altLang="de-DE" dirty="0" smtClean="0"/>
              <a:t>.</a:t>
            </a:r>
            <a:endParaRPr lang="en-US" altLang="de-DE" sz="1400" dirty="0"/>
          </a:p>
        </p:txBody>
      </p:sp>
      <p:sp>
        <p:nvSpPr>
          <p:cNvPr id="5" name="Rectangle 4"/>
          <p:cNvSpPr/>
          <p:nvPr/>
        </p:nvSpPr>
        <p:spPr>
          <a:xfrm>
            <a:off x="285182" y="3592719"/>
            <a:ext cx="3829618" cy="2554545"/>
          </a:xfrm>
          <a:prstGeom prst="rect">
            <a:avLst/>
          </a:prstGeom>
        </p:spPr>
        <p:txBody>
          <a:bodyPr wrap="square">
            <a:spAutoFit/>
          </a:bodyPr>
          <a:lstStyle/>
          <a:p>
            <a:r>
              <a:rPr lang="en-US" altLang="de-DE" sz="2000" u="sng" dirty="0"/>
              <a:t>German-specific </a:t>
            </a:r>
            <a:r>
              <a:rPr lang="en-US" altLang="de-DE" sz="2000" u="sng" dirty="0" smtClean="0"/>
              <a:t>data:</a:t>
            </a:r>
          </a:p>
          <a:p>
            <a:pPr marL="342900" indent="-342900">
              <a:buFont typeface="Arial" charset="0"/>
              <a:buChar char="•"/>
            </a:pPr>
            <a:r>
              <a:rPr lang="en-US" altLang="de-DE" sz="2000" dirty="0" smtClean="0"/>
              <a:t>population </a:t>
            </a:r>
            <a:r>
              <a:rPr lang="en-US" altLang="de-DE" sz="2000" dirty="0"/>
              <a:t>at </a:t>
            </a:r>
            <a:r>
              <a:rPr lang="en-US" altLang="de-DE" sz="2000" dirty="0" smtClean="0"/>
              <a:t>risk</a:t>
            </a:r>
          </a:p>
          <a:p>
            <a:pPr marL="342900" indent="-342900">
              <a:buFont typeface="Arial" charset="0"/>
              <a:buChar char="•"/>
            </a:pPr>
            <a:r>
              <a:rPr lang="en-US" altLang="de-DE" sz="2000" dirty="0" smtClean="0"/>
              <a:t>transition </a:t>
            </a:r>
            <a:r>
              <a:rPr lang="en-US" altLang="de-DE" sz="2000" dirty="0"/>
              <a:t>probabilities between diabetes </a:t>
            </a:r>
            <a:r>
              <a:rPr lang="en-US" altLang="de-DE" sz="2000" dirty="0" smtClean="0"/>
              <a:t>stages</a:t>
            </a:r>
          </a:p>
          <a:p>
            <a:pPr marL="342900" indent="-342900">
              <a:buFont typeface="Arial" charset="0"/>
              <a:buChar char="•"/>
            </a:pPr>
            <a:r>
              <a:rPr lang="en-US" altLang="de-DE" sz="2000" dirty="0" smtClean="0"/>
              <a:t>diabetes-related mortality</a:t>
            </a:r>
          </a:p>
          <a:p>
            <a:pPr marL="342900" indent="-342900">
              <a:buFont typeface="Arial" charset="0"/>
              <a:buChar char="•"/>
            </a:pPr>
            <a:r>
              <a:rPr lang="en-US" altLang="de-DE" sz="2000" dirty="0" smtClean="0"/>
              <a:t>risk </a:t>
            </a:r>
            <a:r>
              <a:rPr lang="en-US" altLang="de-DE" sz="2000" dirty="0"/>
              <a:t>of </a:t>
            </a:r>
            <a:r>
              <a:rPr lang="en-US" altLang="de-DE" sz="2000" dirty="0" smtClean="0"/>
              <a:t>complications</a:t>
            </a:r>
          </a:p>
          <a:p>
            <a:pPr marL="342900" indent="-342900">
              <a:buFont typeface="Arial" charset="0"/>
              <a:buChar char="•"/>
            </a:pPr>
            <a:r>
              <a:rPr lang="en-US" altLang="de-DE" sz="2000" dirty="0" smtClean="0"/>
              <a:t>health utilities</a:t>
            </a:r>
          </a:p>
          <a:p>
            <a:pPr marL="342900" indent="-342900">
              <a:buFont typeface="Arial" charset="0"/>
              <a:buChar char="•"/>
            </a:pPr>
            <a:r>
              <a:rPr lang="en-US" altLang="de-DE" sz="2000" dirty="0" smtClean="0"/>
              <a:t>costs</a:t>
            </a:r>
            <a:endParaRPr lang="en-US" altLang="de-DE"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Global Cumulative Treatment Analysis (GCTA)</a:t>
            </a:r>
            <a:br>
              <a:rPr lang="en-US" sz="3200" dirty="0" smtClean="0"/>
            </a:br>
            <a:r>
              <a:rPr lang="en-US" sz="3200" dirty="0" smtClean="0"/>
              <a:t>“Air Traffic Control” for Biomedicine</a:t>
            </a:r>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a:p>
            <a:endParaRPr lang="en-US" dirty="0" smtClean="0"/>
          </a:p>
          <a:p>
            <a:endParaRPr lang="en-US" dirty="0" smtClean="0"/>
          </a:p>
          <a:p>
            <a:pPr lvl="1"/>
            <a:endParaRPr lang="en-US" dirty="0" smtClean="0"/>
          </a:p>
        </p:txBody>
      </p:sp>
      <p:sp>
        <p:nvSpPr>
          <p:cNvPr id="4" name="Rectangle 3"/>
          <p:cNvSpPr/>
          <p:nvPr/>
        </p:nvSpPr>
        <p:spPr>
          <a:xfrm>
            <a:off x="0" y="1371600"/>
            <a:ext cx="9144000" cy="461665"/>
          </a:xfrm>
          <a:prstGeom prst="rect">
            <a:avLst/>
          </a:prstGeom>
        </p:spPr>
        <p:txBody>
          <a:bodyPr wrap="square">
            <a:spAutoFit/>
          </a:bodyPr>
          <a:lstStyle/>
          <a:p>
            <a:pPr algn="ctr"/>
            <a:r>
              <a:rPr lang="en-US" sz="2400" b="1" i="1" dirty="0" smtClean="0">
                <a:solidFill>
                  <a:srgbClr val="0000FF"/>
                </a:solidFill>
              </a:rPr>
              <a:t>Jeff </a:t>
            </a:r>
            <a:r>
              <a:rPr lang="en-US" sz="2400" b="1" i="1" dirty="0" err="1" smtClean="0">
                <a:solidFill>
                  <a:srgbClr val="0000FF"/>
                </a:solidFill>
              </a:rPr>
              <a:t>Shrager</a:t>
            </a:r>
            <a:r>
              <a:rPr lang="en-US" sz="2400" b="1" i="1" dirty="0" smtClean="0">
                <a:solidFill>
                  <a:srgbClr val="0000FF"/>
                </a:solidFill>
              </a:rPr>
              <a:t>, Cancer Commons &amp; Stanford Symbolic Systems Program</a:t>
            </a:r>
          </a:p>
        </p:txBody>
      </p:sp>
      <p:pic>
        <p:nvPicPr>
          <p:cNvPr id="5" name="Picture 4" descr="Screen Shot 2017-06-01 at 11.30.22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38312"/>
            <a:ext cx="3233838" cy="819688"/>
          </a:xfrm>
          <a:prstGeom prst="rect">
            <a:avLst/>
          </a:prstGeom>
        </p:spPr>
      </p:pic>
      <p:sp>
        <p:nvSpPr>
          <p:cNvPr id="17" name="TextBox 16"/>
          <p:cNvSpPr txBox="1"/>
          <p:nvPr/>
        </p:nvSpPr>
        <p:spPr>
          <a:xfrm>
            <a:off x="254577" y="1905000"/>
            <a:ext cx="6908223" cy="1323439"/>
          </a:xfrm>
          <a:prstGeom prst="rect">
            <a:avLst/>
          </a:prstGeom>
          <a:noFill/>
        </p:spPr>
        <p:txBody>
          <a:bodyPr wrap="square" rtlCol="0">
            <a:spAutoFit/>
          </a:bodyPr>
          <a:lstStyle/>
          <a:p>
            <a:r>
              <a:rPr lang="en-US" sz="2000" dirty="0"/>
              <a:t>A</a:t>
            </a:r>
            <a:r>
              <a:rPr lang="en-US" sz="2000" dirty="0" smtClean="0"/>
              <a:t> prospective global Bayesian adaptive clinical trial.</a:t>
            </a:r>
          </a:p>
          <a:p>
            <a:r>
              <a:rPr lang="en-US" sz="2000" dirty="0"/>
              <a:t>E</a:t>
            </a:r>
            <a:r>
              <a:rPr lang="en-US" sz="2000" dirty="0" smtClean="0"/>
              <a:t>ncompassing </a:t>
            </a:r>
            <a:r>
              <a:rPr lang="en-US" sz="2000" i="1" dirty="0" smtClean="0"/>
              <a:t>every</a:t>
            </a:r>
            <a:r>
              <a:rPr lang="en-US" sz="2000" dirty="0" smtClean="0"/>
              <a:t> patient and </a:t>
            </a:r>
            <a:r>
              <a:rPr lang="en-US" sz="2000" i="1" dirty="0" smtClean="0"/>
              <a:t>every</a:t>
            </a:r>
            <a:r>
              <a:rPr lang="en-US" sz="2000" dirty="0" smtClean="0"/>
              <a:t> treatment. </a:t>
            </a:r>
          </a:p>
          <a:p>
            <a:r>
              <a:rPr lang="en-US" sz="2000" dirty="0" smtClean="0"/>
              <a:t>Treat each patient based on best available information. </a:t>
            </a:r>
          </a:p>
          <a:p>
            <a:r>
              <a:rPr lang="en-US" sz="2000" dirty="0" smtClean="0"/>
              <a:t>In equipoise, treat to maximize information gain.</a:t>
            </a:r>
            <a:endParaRPr lang="en-US" sz="2000" dirty="0"/>
          </a:p>
        </p:txBody>
      </p:sp>
      <p:pic>
        <p:nvPicPr>
          <p:cNvPr id="19" name="Picture 18" descr="Screen Shot 2017-06-01 at 11.44.08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21342" y="3529620"/>
            <a:ext cx="3105878" cy="1801410"/>
          </a:xfrm>
          <a:prstGeom prst="rect">
            <a:avLst/>
          </a:prstGeom>
        </p:spPr>
      </p:pic>
      <p:pic>
        <p:nvPicPr>
          <p:cNvPr id="20" name="Picture 19" descr="Screen Shot 2017-06-01 at 11.43.41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4577" y="3548480"/>
            <a:ext cx="3104071" cy="1823701"/>
          </a:xfrm>
          <a:prstGeom prst="rect">
            <a:avLst/>
          </a:prstGeom>
        </p:spPr>
      </p:pic>
      <p:pic>
        <p:nvPicPr>
          <p:cNvPr id="21" name="Picture 20" descr="Screen Shot 2017-06-01 at 11.44.00 A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84291" y="3538479"/>
            <a:ext cx="3031668" cy="1823701"/>
          </a:xfrm>
          <a:prstGeom prst="rect">
            <a:avLst/>
          </a:prstGeom>
        </p:spPr>
      </p:pic>
      <p:sp>
        <p:nvSpPr>
          <p:cNvPr id="22" name="TextBox 21"/>
          <p:cNvSpPr txBox="1"/>
          <p:nvPr/>
        </p:nvSpPr>
        <p:spPr>
          <a:xfrm>
            <a:off x="124577" y="5440384"/>
            <a:ext cx="8879742" cy="584776"/>
          </a:xfrm>
          <a:prstGeom prst="rect">
            <a:avLst/>
          </a:prstGeom>
          <a:noFill/>
        </p:spPr>
        <p:txBody>
          <a:bodyPr wrap="square" rtlCol="0">
            <a:spAutoFit/>
          </a:bodyPr>
          <a:lstStyle/>
          <a:p>
            <a:r>
              <a:rPr lang="en-US" sz="1600" dirty="0" smtClean="0"/>
              <a:t>100 patients’ performance score (100=full health; 0=death) over time (~diagnosis </a:t>
            </a:r>
            <a:r>
              <a:rPr lang="en-US" sz="1000" dirty="0" smtClean="0">
                <a:latin typeface="Wingdings"/>
                <a:ea typeface="Wingdings"/>
                <a:cs typeface="Wingdings"/>
                <a:sym typeface="Wingdings"/>
              </a:rPr>
              <a:t></a:t>
            </a:r>
            <a:r>
              <a:rPr lang="en-US" sz="1600" dirty="0" smtClean="0"/>
              <a:t> 30 months) under three different experimental protocols. Patients survive longer with greater health in Bayesian and GCTA.</a:t>
            </a:r>
            <a:endParaRPr lang="en-US" sz="1600" dirty="0"/>
          </a:p>
        </p:txBody>
      </p:sp>
      <p:sp>
        <p:nvSpPr>
          <p:cNvPr id="23" name="TextBox 22"/>
          <p:cNvSpPr txBox="1"/>
          <p:nvPr/>
        </p:nvSpPr>
        <p:spPr>
          <a:xfrm>
            <a:off x="917781" y="3597889"/>
            <a:ext cx="2144262" cy="369332"/>
          </a:xfrm>
          <a:prstGeom prst="rect">
            <a:avLst/>
          </a:prstGeom>
          <a:noFill/>
        </p:spPr>
        <p:txBody>
          <a:bodyPr wrap="none" rtlCol="0">
            <a:spAutoFit/>
          </a:bodyPr>
          <a:lstStyle/>
          <a:p>
            <a:r>
              <a:rPr lang="en-US" dirty="0" smtClean="0"/>
              <a:t>Classical Clinical Trial</a:t>
            </a:r>
            <a:endParaRPr lang="en-US" dirty="0"/>
          </a:p>
        </p:txBody>
      </p:sp>
      <p:sp>
        <p:nvSpPr>
          <p:cNvPr id="24" name="TextBox 23"/>
          <p:cNvSpPr txBox="1"/>
          <p:nvPr/>
        </p:nvSpPr>
        <p:spPr>
          <a:xfrm>
            <a:off x="3789449" y="3545621"/>
            <a:ext cx="2454518" cy="369332"/>
          </a:xfrm>
          <a:prstGeom prst="rect">
            <a:avLst/>
          </a:prstGeom>
          <a:noFill/>
        </p:spPr>
        <p:txBody>
          <a:bodyPr wrap="none" rtlCol="0">
            <a:spAutoFit/>
          </a:bodyPr>
          <a:lstStyle/>
          <a:p>
            <a:r>
              <a:rPr lang="en-US" dirty="0" smtClean="0"/>
              <a:t>Bayesian Adaptive Trial</a:t>
            </a:r>
            <a:endParaRPr lang="en-US" dirty="0"/>
          </a:p>
        </p:txBody>
      </p:sp>
      <p:sp>
        <p:nvSpPr>
          <p:cNvPr id="25" name="TextBox 24"/>
          <p:cNvSpPr txBox="1"/>
          <p:nvPr/>
        </p:nvSpPr>
        <p:spPr>
          <a:xfrm>
            <a:off x="8327802" y="3529620"/>
            <a:ext cx="699418" cy="369332"/>
          </a:xfrm>
          <a:prstGeom prst="rect">
            <a:avLst/>
          </a:prstGeom>
          <a:noFill/>
        </p:spPr>
        <p:txBody>
          <a:bodyPr wrap="none" rtlCol="0">
            <a:spAutoFit/>
          </a:bodyPr>
          <a:lstStyle/>
          <a:p>
            <a:r>
              <a:rPr lang="en-US" dirty="0" smtClean="0"/>
              <a:t>GCTA</a:t>
            </a:r>
            <a:endParaRPr lang="en-US" dirty="0"/>
          </a:p>
        </p:txBody>
      </p:sp>
      <p:sp>
        <p:nvSpPr>
          <p:cNvPr id="26" name="Rectangle 25"/>
          <p:cNvSpPr/>
          <p:nvPr/>
        </p:nvSpPr>
        <p:spPr>
          <a:xfrm>
            <a:off x="4043489" y="5983069"/>
            <a:ext cx="4871911" cy="954107"/>
          </a:xfrm>
          <a:prstGeom prst="rect">
            <a:avLst/>
          </a:prstGeom>
        </p:spPr>
        <p:txBody>
          <a:bodyPr wrap="none">
            <a:spAutoFit/>
          </a:bodyPr>
          <a:lstStyle/>
          <a:p>
            <a:r>
              <a:rPr lang="en-US" sz="2800" dirty="0" smtClean="0">
                <a:hlinkClick r:id="rId7"/>
              </a:rPr>
              <a:t>https://youtu.be/p0ua9sMK6V4</a:t>
            </a:r>
            <a:endParaRPr lang="en-US" sz="2800" dirty="0" smtClean="0"/>
          </a:p>
          <a:p>
            <a:endParaRPr lang="en-US" sz="2800" dirty="0"/>
          </a:p>
        </p:txBody>
      </p:sp>
      <p:pic>
        <p:nvPicPr>
          <p:cNvPr id="27" name="Picture 26"/>
          <p:cNvPicPr>
            <a:picLocks noChangeAspect="1"/>
          </p:cNvPicPr>
          <p:nvPr/>
        </p:nvPicPr>
        <p:blipFill rotWithShape="1">
          <a:blip r:embed="rId8" cstate="print"/>
          <a:srcRect t="8112" b="13142"/>
          <a:stretch/>
        </p:blipFill>
        <p:spPr>
          <a:xfrm>
            <a:off x="6118482" y="1777158"/>
            <a:ext cx="2796918" cy="16518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p412059-fig-0003-m.png"/>
          <p:cNvPicPr>
            <a:picLocks noChangeAspect="1"/>
          </p:cNvPicPr>
          <p:nvPr/>
        </p:nvPicPr>
        <p:blipFill rotWithShape="1">
          <a:blip r:embed="rId3" cstate="print">
            <a:extLst>
              <a:ext uri="{28A0092B-C50C-407E-A947-70E740481C1C}">
                <a14:useLocalDpi xmlns:a14="http://schemas.microsoft.com/office/drawing/2010/main" xmlns="" val="0"/>
              </a:ext>
            </a:extLst>
          </a:blip>
          <a:srcRect r="50030"/>
          <a:stretch/>
        </p:blipFill>
        <p:spPr>
          <a:xfrm>
            <a:off x="4953000" y="2819400"/>
            <a:ext cx="4112063" cy="2962459"/>
          </a:xfrm>
          <a:prstGeom prst="rect">
            <a:avLst/>
          </a:prstGeom>
        </p:spPr>
      </p:pic>
      <p:sp>
        <p:nvSpPr>
          <p:cNvPr id="2" name="Title 1"/>
          <p:cNvSpPr>
            <a:spLocks noGrp="1"/>
          </p:cNvSpPr>
          <p:nvPr>
            <p:ph type="title"/>
          </p:nvPr>
        </p:nvSpPr>
        <p:spPr/>
        <p:txBody>
          <a:bodyPr>
            <a:noAutofit/>
          </a:bodyPr>
          <a:lstStyle/>
          <a:p>
            <a:r>
              <a:rPr lang="en-US" sz="3600" dirty="0" smtClean="0"/>
              <a:t>Population Modeling of Disease Course and Stem Cell Transplant in HIV</a:t>
            </a:r>
            <a:endParaRPr lang="en-US" sz="3600"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We developed a </a:t>
            </a:r>
            <a:r>
              <a:rPr lang="en-US" dirty="0"/>
              <a:t>model of </a:t>
            </a:r>
            <a:r>
              <a:rPr lang="en-US" dirty="0" smtClean="0"/>
              <a:t>HIV disease </a:t>
            </a:r>
            <a:r>
              <a:rPr lang="en-US" dirty="0"/>
              <a:t>course </a:t>
            </a:r>
            <a:r>
              <a:rPr lang="en-US" dirty="0" smtClean="0"/>
              <a:t>dynamics; </a:t>
            </a:r>
            <a:br>
              <a:rPr lang="en-US" dirty="0" smtClean="0"/>
            </a:br>
            <a:r>
              <a:rPr lang="en-US" dirty="0" smtClean="0"/>
              <a:t>this enabled simulation of </a:t>
            </a:r>
            <a:r>
              <a:rPr lang="en-US" dirty="0"/>
              <a:t>complex </a:t>
            </a:r>
            <a:r>
              <a:rPr lang="en-US" dirty="0" smtClean="0"/>
              <a:t>therapeutic </a:t>
            </a:r>
            <a:r>
              <a:rPr lang="en-US" dirty="0"/>
              <a:t>interventions, </a:t>
            </a:r>
            <a:r>
              <a:rPr lang="en-US" dirty="0" smtClean="0"/>
              <a:t/>
            </a:r>
            <a:br>
              <a:rPr lang="en-US" dirty="0" smtClean="0"/>
            </a:br>
            <a:r>
              <a:rPr lang="en-US" dirty="0" smtClean="0"/>
              <a:t>e.g. bone marrow transplant</a:t>
            </a:r>
          </a:p>
          <a:p>
            <a:r>
              <a:rPr lang="en-US" dirty="0" smtClean="0"/>
              <a:t>Using </a:t>
            </a:r>
            <a:r>
              <a:rPr lang="en-US" dirty="0"/>
              <a:t>longitudinal </a:t>
            </a:r>
            <a:r>
              <a:rPr lang="en-US" dirty="0" smtClean="0"/>
              <a:t>patient data,</a:t>
            </a:r>
            <a:br>
              <a:rPr lang="en-US" dirty="0" smtClean="0"/>
            </a:br>
            <a:r>
              <a:rPr lang="en-US" dirty="0" smtClean="0"/>
              <a:t>we created virtual </a:t>
            </a:r>
            <a:r>
              <a:rPr lang="en-US" dirty="0"/>
              <a:t>patient </a:t>
            </a:r>
            <a:r>
              <a:rPr lang="en-US" dirty="0" smtClean="0"/>
              <a:t>populations </a:t>
            </a:r>
          </a:p>
          <a:p>
            <a:r>
              <a:rPr lang="en-US" dirty="0" smtClean="0"/>
              <a:t>Virtual Clinical Trial: </a:t>
            </a:r>
            <a:br>
              <a:rPr lang="en-US" dirty="0" smtClean="0"/>
            </a:br>
            <a:r>
              <a:rPr lang="en-US" dirty="0" smtClean="0"/>
              <a:t>identify patients that would </a:t>
            </a:r>
            <a:br>
              <a:rPr lang="en-US" dirty="0" smtClean="0"/>
            </a:br>
            <a:r>
              <a:rPr lang="en-US" dirty="0" smtClean="0"/>
              <a:t>suppress virus (green)</a:t>
            </a:r>
            <a:r>
              <a:rPr lang="en-US" dirty="0"/>
              <a:t> </a:t>
            </a:r>
            <a:r>
              <a:rPr lang="en-US" dirty="0" smtClean="0"/>
              <a:t>or not (red),  </a:t>
            </a:r>
            <a:br>
              <a:rPr lang="en-US" dirty="0" smtClean="0"/>
            </a:br>
            <a:r>
              <a:rPr lang="en-US" dirty="0" smtClean="0"/>
              <a:t>and estimate likelihood </a:t>
            </a:r>
            <a:r>
              <a:rPr lang="en-US" dirty="0"/>
              <a:t>of cure </a:t>
            </a:r>
            <a:r>
              <a:rPr lang="en-US" dirty="0" smtClean="0"/>
              <a:t/>
            </a:r>
            <a:br>
              <a:rPr lang="en-US" dirty="0" smtClean="0"/>
            </a:br>
            <a:r>
              <a:rPr lang="en-US" dirty="0" smtClean="0"/>
              <a:t>across </a:t>
            </a:r>
            <a:r>
              <a:rPr lang="en-US" dirty="0"/>
              <a:t>the </a:t>
            </a:r>
            <a:r>
              <a:rPr lang="en-US" dirty="0" smtClean="0"/>
              <a:t>population</a:t>
            </a:r>
          </a:p>
          <a:p>
            <a:r>
              <a:rPr lang="en-US" dirty="0" smtClean="0"/>
              <a:t>Gain insight </a:t>
            </a:r>
            <a:r>
              <a:rPr lang="en-US" dirty="0"/>
              <a:t>into </a:t>
            </a:r>
            <a:r>
              <a:rPr lang="en-US" dirty="0" smtClean="0"/>
              <a:t>most </a:t>
            </a:r>
            <a:r>
              <a:rPr lang="en-US" dirty="0"/>
              <a:t>potent levers </a:t>
            </a:r>
            <a:r>
              <a:rPr lang="en-US" dirty="0" smtClean="0"/>
              <a:t/>
            </a:r>
            <a:br>
              <a:rPr lang="en-US" dirty="0" smtClean="0"/>
            </a:br>
            <a:r>
              <a:rPr lang="en-US" dirty="0" smtClean="0"/>
              <a:t>or indicators </a:t>
            </a:r>
            <a:r>
              <a:rPr lang="en-US" dirty="0"/>
              <a:t>of treatment </a:t>
            </a:r>
            <a:r>
              <a:rPr lang="en-US" dirty="0" smtClean="0"/>
              <a:t>success</a:t>
            </a:r>
          </a:p>
        </p:txBody>
      </p:sp>
      <p:sp>
        <p:nvSpPr>
          <p:cNvPr id="4" name="Rectangle 3"/>
          <p:cNvSpPr/>
          <p:nvPr/>
        </p:nvSpPr>
        <p:spPr>
          <a:xfrm>
            <a:off x="381000" y="5943600"/>
            <a:ext cx="8458200" cy="369332"/>
          </a:xfrm>
          <a:prstGeom prst="rect">
            <a:avLst/>
          </a:prstGeom>
        </p:spPr>
        <p:txBody>
          <a:bodyPr wrap="square">
            <a:spAutoFit/>
          </a:bodyPr>
          <a:lstStyle/>
          <a:p>
            <a:pPr algn="ctr"/>
            <a:r>
              <a:rPr lang="en-US" dirty="0" err="1" smtClean="0"/>
              <a:t>Hosseini</a:t>
            </a:r>
            <a:r>
              <a:rPr lang="en-US" dirty="0" smtClean="0"/>
              <a:t> </a:t>
            </a:r>
            <a:r>
              <a:rPr lang="en-US" dirty="0"/>
              <a:t>&amp; </a:t>
            </a:r>
            <a:r>
              <a:rPr lang="en-US" dirty="0" smtClean="0"/>
              <a:t>Mac </a:t>
            </a:r>
            <a:r>
              <a:rPr lang="en-US" dirty="0"/>
              <a:t>Gabhann. </a:t>
            </a:r>
            <a:r>
              <a:rPr lang="en-US" b="1" dirty="0" err="1" smtClean="0"/>
              <a:t>CPT:Pharmacometrics</a:t>
            </a:r>
            <a:r>
              <a:rPr lang="en-US" b="1" dirty="0" smtClean="0"/>
              <a:t> </a:t>
            </a:r>
            <a:r>
              <a:rPr lang="en-US" b="1" dirty="0"/>
              <a:t>&amp; Systems Pharmacology (2016) </a:t>
            </a:r>
            <a:r>
              <a:rPr lang="en-US" dirty="0"/>
              <a:t>5:82 </a:t>
            </a:r>
          </a:p>
        </p:txBody>
      </p:sp>
      <p:sp>
        <p:nvSpPr>
          <p:cNvPr id="6" name="Rectangle 5"/>
          <p:cNvSpPr/>
          <p:nvPr/>
        </p:nvSpPr>
        <p:spPr>
          <a:xfrm>
            <a:off x="304800" y="1524000"/>
            <a:ext cx="8610600" cy="369332"/>
          </a:xfrm>
          <a:prstGeom prst="rect">
            <a:avLst/>
          </a:prstGeom>
        </p:spPr>
        <p:txBody>
          <a:bodyPr wrap="square">
            <a:spAutoFit/>
          </a:bodyPr>
          <a:lstStyle/>
          <a:p>
            <a:pPr algn="ctr"/>
            <a:r>
              <a:rPr lang="en-US" b="1" i="1" dirty="0" err="1" smtClean="0">
                <a:solidFill>
                  <a:srgbClr val="0000FF"/>
                </a:solidFill>
              </a:rPr>
              <a:t>Feilim</a:t>
            </a:r>
            <a:r>
              <a:rPr lang="en-US" b="1" i="1" dirty="0" smtClean="0">
                <a:solidFill>
                  <a:srgbClr val="0000FF"/>
                </a:solidFill>
              </a:rPr>
              <a:t> Mac </a:t>
            </a:r>
            <a:r>
              <a:rPr lang="en-US" b="1" i="1" dirty="0" err="1" smtClean="0">
                <a:solidFill>
                  <a:srgbClr val="0000FF"/>
                </a:solidFill>
              </a:rPr>
              <a:t>Gabhann</a:t>
            </a:r>
            <a:r>
              <a:rPr lang="en-US" b="1" i="1" dirty="0" smtClean="0">
                <a:solidFill>
                  <a:srgbClr val="0000FF"/>
                </a:solidFill>
              </a:rPr>
              <a:t>, Institute for Computational Medicine, Johns Hopkins University </a:t>
            </a:r>
          </a:p>
        </p:txBody>
      </p:sp>
    </p:spTree>
    <p:extLst>
      <p:ext uri="{BB962C8B-B14F-4D97-AF65-F5344CB8AC3E}">
        <p14:creationId xmlns:p14="http://schemas.microsoft.com/office/powerpoint/2010/main" xmlns="" val="391327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595" y="1676400"/>
            <a:ext cx="8755380" cy="892552"/>
          </a:xfrm>
          <a:prstGeom prst="rect">
            <a:avLst/>
          </a:prstGeom>
        </p:spPr>
        <p:txBody>
          <a:bodyPr vert="horz" wrap="square" lIns="0" tIns="0" rIns="0" bIns="0" rtlCol="0">
            <a:spAutoFit/>
          </a:bodyPr>
          <a:lstStyle/>
          <a:p>
            <a:pPr marR="216026" algn="just"/>
            <a:r>
              <a:rPr lang="en-US" sz="2900" spc="-90" dirty="0" smtClean="0"/>
              <a:t>It is feasible to use routine electronic medical record (EMR) data to identify AMI patients at risk of 30-day readmission. </a:t>
            </a:r>
            <a:endParaRPr lang="en-US" sz="3000" i="1" spc="-90" dirty="0" smtClean="0">
              <a:solidFill>
                <a:srgbClr val="0433FF"/>
              </a:solidFill>
              <a:latin typeface="Arial"/>
              <a:cs typeface="Arial"/>
            </a:endParaRPr>
          </a:p>
        </p:txBody>
      </p:sp>
      <p:sp>
        <p:nvSpPr>
          <p:cNvPr id="4" name="object 4"/>
          <p:cNvSpPr txBox="1">
            <a:spLocks noGrp="1"/>
          </p:cNvSpPr>
          <p:nvPr>
            <p:ph type="title"/>
          </p:nvPr>
        </p:nvSpPr>
        <p:spPr>
          <a:xfrm>
            <a:off x="381000" y="199806"/>
            <a:ext cx="8382000" cy="1292662"/>
          </a:xfrm>
          <a:prstGeom prst="rect">
            <a:avLst/>
          </a:prstGeom>
        </p:spPr>
        <p:txBody>
          <a:bodyPr vert="horz" wrap="square" lIns="0" tIns="0" rIns="0" bIns="0" rtlCol="0">
            <a:spAutoFit/>
          </a:bodyPr>
          <a:lstStyle/>
          <a:p>
            <a:pPr marL="11430"/>
            <a:r>
              <a:rPr lang="en-US" sz="2800" dirty="0" smtClean="0"/>
              <a:t>A Prediction Model to Identify Acute Myocardial Infarction (AMI) Patients at Risk for 30-Day Readmission</a:t>
            </a:r>
            <a:br>
              <a:rPr lang="en-US" sz="2800" dirty="0" smtClean="0"/>
            </a:br>
            <a:endParaRPr sz="2800" dirty="0"/>
          </a:p>
        </p:txBody>
      </p:sp>
      <p:sp>
        <p:nvSpPr>
          <p:cNvPr id="5" name="object 5"/>
          <p:cNvSpPr/>
          <p:nvPr/>
        </p:nvSpPr>
        <p:spPr>
          <a:xfrm>
            <a:off x="5543550" y="4023360"/>
            <a:ext cx="3600450" cy="276999"/>
          </a:xfrm>
          <a:custGeom>
            <a:avLst/>
            <a:gdLst/>
            <a:ahLst/>
            <a:cxnLst/>
            <a:rect l="l" t="t" r="r" b="b"/>
            <a:pathLst>
              <a:path w="4000500" h="3149600">
                <a:moveTo>
                  <a:pt x="0" y="3149600"/>
                </a:moveTo>
                <a:lnTo>
                  <a:pt x="4000500" y="3149600"/>
                </a:lnTo>
                <a:lnTo>
                  <a:pt x="4000500" y="0"/>
                </a:lnTo>
                <a:lnTo>
                  <a:pt x="0" y="0"/>
                </a:lnTo>
                <a:lnTo>
                  <a:pt x="0" y="3149600"/>
                </a:lnTo>
                <a:close/>
              </a:path>
            </a:pathLst>
          </a:custGeom>
          <a:solidFill>
            <a:srgbClr val="FFFFFF"/>
          </a:solidFill>
        </p:spPr>
        <p:txBody>
          <a:bodyPr wrap="square" lIns="0" tIns="0" rIns="0" bIns="0" rtlCol="0">
            <a:spAutoFit/>
          </a:bodyPr>
          <a:lstStyle/>
          <a:p>
            <a:endParaRPr/>
          </a:p>
        </p:txBody>
      </p:sp>
      <p:pic>
        <p:nvPicPr>
          <p:cNvPr id="1026" name="Picture 2" descr="ROC Curves for Comparison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634" t="6447" r="5109" b="1399"/>
          <a:stretch/>
        </p:blipFill>
        <p:spPr bwMode="auto">
          <a:xfrm>
            <a:off x="4648200" y="2743200"/>
            <a:ext cx="4047158" cy="3684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6876574" y="3933349"/>
            <a:ext cx="2221707" cy="3128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41148" rIns="0" bIns="41148" numCol="1" anchor="t" anchorCtr="0" compatLnSpc="1">
            <a:prstTxWarp prst="textNoShape">
              <a:avLst/>
            </a:prstTxWarp>
          </a:bodyPr>
          <a:lstStyle/>
          <a:p>
            <a:pPr lvl="0" fontAlgn="base">
              <a:spcBef>
                <a:spcPct val="0"/>
              </a:spcBef>
            </a:pPr>
            <a:r>
              <a:rPr lang="en-US" sz="1100" b="1" dirty="0" smtClean="0"/>
              <a:t>Receiver </a:t>
            </a:r>
            <a:r>
              <a:rPr lang="en-US" sz="1100" b="1" dirty="0"/>
              <a:t>Operating Characteristic</a:t>
            </a:r>
            <a:r>
              <a:rPr lang="en-US" altLang="en-US" sz="1100" b="1" dirty="0" smtClean="0">
                <a:latin typeface="Calibri" pitchFamily="34" charset="0"/>
                <a:cs typeface="Arial" pitchFamily="34" charset="0"/>
              </a:rPr>
              <a:t> Curves for Comparisons</a:t>
            </a:r>
            <a:endParaRPr lang="en-US" altLang="en-US" sz="1100" dirty="0" smtClean="0">
              <a:latin typeface="Arial" pitchFamily="34" charset="0"/>
              <a:cs typeface="Arial" pitchFamily="34" charset="0"/>
            </a:endParaRPr>
          </a:p>
        </p:txBody>
      </p:sp>
      <p:sp>
        <p:nvSpPr>
          <p:cNvPr id="10" name="object 2"/>
          <p:cNvSpPr txBox="1"/>
          <p:nvPr/>
        </p:nvSpPr>
        <p:spPr>
          <a:xfrm>
            <a:off x="188595" y="2819401"/>
            <a:ext cx="4231005" cy="3700442"/>
          </a:xfrm>
          <a:prstGeom prst="rect">
            <a:avLst/>
          </a:prstGeom>
        </p:spPr>
        <p:txBody>
          <a:bodyPr vert="horz" wrap="square" lIns="0" tIns="0" rIns="0" bIns="0" rtlCol="0">
            <a:spAutoFit/>
          </a:bodyPr>
          <a:lstStyle/>
          <a:p>
            <a:r>
              <a:rPr lang="en-US" sz="2900" spc="-90" dirty="0" smtClean="0"/>
              <a:t>Multi-level interventions could be developed and tailored according to individual risk of readmission using </a:t>
            </a:r>
            <a:r>
              <a:rPr lang="en-US" sz="2900" spc="-90" dirty="0"/>
              <a:t>3,058 AMI </a:t>
            </a:r>
            <a:r>
              <a:rPr lang="en-US" sz="2900" spc="-90" dirty="0" smtClean="0"/>
              <a:t>admissions at OSF HealthCare, a multi-site healthcare service where </a:t>
            </a:r>
            <a:r>
              <a:rPr lang="en-US" sz="2900" spc="-90" dirty="0"/>
              <a:t>the average 30-day readmission rate was 8.9</a:t>
            </a:r>
            <a:r>
              <a:rPr lang="en-US" sz="2900" spc="-90" dirty="0" smtClean="0"/>
              <a:t>%.</a:t>
            </a:r>
            <a:endParaRPr lang="en-US" sz="2900" spc="-90" dirty="0"/>
          </a:p>
        </p:txBody>
      </p:sp>
      <p:sp>
        <p:nvSpPr>
          <p:cNvPr id="8" name="Rectangle 7"/>
          <p:cNvSpPr/>
          <p:nvPr/>
        </p:nvSpPr>
        <p:spPr>
          <a:xfrm>
            <a:off x="0" y="1138535"/>
            <a:ext cx="9144000" cy="461665"/>
          </a:xfrm>
          <a:prstGeom prst="rect">
            <a:avLst/>
          </a:prstGeom>
        </p:spPr>
        <p:txBody>
          <a:bodyPr wrap="square">
            <a:spAutoFit/>
          </a:bodyPr>
          <a:lstStyle/>
          <a:p>
            <a:pPr algn="ctr"/>
            <a:r>
              <a:rPr lang="en-US" sz="2400" b="1" i="1" dirty="0" smtClean="0">
                <a:solidFill>
                  <a:srgbClr val="0000FF"/>
                </a:solidFill>
              </a:rPr>
              <a:t>Carl </a:t>
            </a:r>
            <a:r>
              <a:rPr lang="en-US" sz="2400" b="1" i="1" dirty="0" err="1" smtClean="0">
                <a:solidFill>
                  <a:srgbClr val="0000FF"/>
                </a:solidFill>
              </a:rPr>
              <a:t>Asche</a:t>
            </a:r>
            <a:r>
              <a:rPr lang="en-US" sz="2400" b="1" i="1" dirty="0" smtClean="0">
                <a:solidFill>
                  <a:srgbClr val="0000FF"/>
                </a:solidFill>
              </a:rPr>
              <a:t>, University of Illinois, USA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2944</Words>
  <Application>Microsoft Office PowerPoint</Application>
  <PresentationFormat>On-screen Show (4:3)</PresentationFormat>
  <Paragraphs>391</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Population Modeling by Examples III</vt:lpstr>
      <vt:lpstr>Background</vt:lpstr>
      <vt:lpstr>Matching Algorithms</vt:lpstr>
      <vt:lpstr>Bayesian Modeling for Epidemiology and Evidence-Based Medicine</vt:lpstr>
      <vt:lpstr>Laboratory for Epidemic Modeling and Analysis</vt:lpstr>
      <vt:lpstr>German-Specific Model  of Type 2 Diabetes</vt:lpstr>
      <vt:lpstr>Global Cumulative Treatment Analysis (GCTA) “Air Traffic Control” for Biomedicine</vt:lpstr>
      <vt:lpstr>Population Modeling of Disease Course and Stem Cell Transplant in HIV</vt:lpstr>
      <vt:lpstr>A Prediction Model to Identify Acute Myocardial Infarction (AMI) Patients at Risk for 30-Day Readmission </vt:lpstr>
      <vt:lpstr>Cognitive Development</vt:lpstr>
      <vt:lpstr>Inferring the Structure of Social Contacts Relevant for Infectious Diseases Transmission</vt:lpstr>
      <vt:lpstr>Modeling the Spread of Polio During an Outbreak in Israel </vt:lpstr>
      <vt:lpstr>PopGen  </vt:lpstr>
      <vt:lpstr>Phenotypic State Transitions As Survival Strategy for Cancer Cells</vt:lpstr>
      <vt:lpstr>Applied Ecology and Conservation Biology </vt:lpstr>
      <vt:lpstr>eVOLUTUS: the Simulator of Multiscale Evolutionary Processes Tested on Foraminifera </vt:lpstr>
      <vt:lpstr>Slide 17</vt:lpstr>
      <vt:lpstr>simPop (R) for synthetic data generation</vt:lpstr>
      <vt:lpstr>Population Modeling in iBioSim </vt:lpstr>
      <vt:lpstr>Mapping Population Modeling</vt:lpstr>
      <vt:lpstr>Discussion</vt:lpstr>
      <vt:lpstr>Join the Mailing List or  Read the Mailing List Archives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Work</dc:title>
  <dc:creator>Work</dc:creator>
  <cp:lastModifiedBy>Work</cp:lastModifiedBy>
  <cp:revision>147</cp:revision>
  <dcterms:created xsi:type="dcterms:W3CDTF">2015-03-04T09:43:18Z</dcterms:created>
  <dcterms:modified xsi:type="dcterms:W3CDTF">2017-07-06T21:23:05Z</dcterms:modified>
</cp:coreProperties>
</file>